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1" r:id="rId5"/>
    <p:sldId id="262" r:id="rId6"/>
    <p:sldId id="263" r:id="rId7"/>
    <p:sldId id="264" r:id="rId8"/>
    <p:sldId id="265" r:id="rId9"/>
  </p:sldIdLst>
  <p:sldSz cx="12192000" cy="6858000"/>
  <p:notesSz cx="6858000" cy="9144000"/>
  <p:custDataLst>
    <p:tags r:id="rId1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15784-8C8F-42FE-84CA-073C35EF78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0C685AF0-F664-4F92-AEAA-1EE32D350C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2665828D-82CE-42BA-AD7E-9734A6FF31D7}"/>
              </a:ext>
            </a:extLst>
          </p:cNvPr>
          <p:cNvSpPr>
            <a:spLocks noGrp="1"/>
          </p:cNvSpPr>
          <p:nvPr>
            <p:ph type="dt" sz="half" idx="10"/>
          </p:nvPr>
        </p:nvSpPr>
        <p:spPr/>
        <p:txBody>
          <a:bodyPr/>
          <a:lstStyle/>
          <a:p>
            <a:fld id="{B7BE5A84-171A-426A-93C4-5A8268561FD5}" type="datetimeFigureOut">
              <a:rPr lang="en-CA" smtClean="0"/>
              <a:t>2021-07-28</a:t>
            </a:fld>
            <a:endParaRPr lang="en-CA"/>
          </a:p>
        </p:txBody>
      </p:sp>
      <p:sp>
        <p:nvSpPr>
          <p:cNvPr id="5" name="Footer Placeholder 4">
            <a:extLst>
              <a:ext uri="{FF2B5EF4-FFF2-40B4-BE49-F238E27FC236}">
                <a16:creationId xmlns:a16="http://schemas.microsoft.com/office/drawing/2014/main" id="{8A550FE4-9ABD-4C32-B872-9D48FA948B1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4951F5B-A4CB-4A6F-A645-4759AEECB03C}"/>
              </a:ext>
            </a:extLst>
          </p:cNvPr>
          <p:cNvSpPr>
            <a:spLocks noGrp="1"/>
          </p:cNvSpPr>
          <p:nvPr>
            <p:ph type="sldNum" sz="quarter" idx="12"/>
          </p:nvPr>
        </p:nvSpPr>
        <p:spPr/>
        <p:txBody>
          <a:bodyPr/>
          <a:lstStyle/>
          <a:p>
            <a:fld id="{BD511B88-F19A-4F9B-AA00-0C74E37C53CA}" type="slidenum">
              <a:rPr lang="en-CA" smtClean="0"/>
              <a:t>‹#›</a:t>
            </a:fld>
            <a:endParaRPr lang="en-CA"/>
          </a:p>
        </p:txBody>
      </p:sp>
    </p:spTree>
    <p:extLst>
      <p:ext uri="{BB962C8B-B14F-4D97-AF65-F5344CB8AC3E}">
        <p14:creationId xmlns:p14="http://schemas.microsoft.com/office/powerpoint/2010/main" val="4051050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ADF8D-3972-47A4-81F9-7E3973510D46}"/>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DEF228E3-3253-4E5C-8B8C-11DC9FAF52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B19432B-0D25-4CEF-ADBB-3F6EA5117380}"/>
              </a:ext>
            </a:extLst>
          </p:cNvPr>
          <p:cNvSpPr>
            <a:spLocks noGrp="1"/>
          </p:cNvSpPr>
          <p:nvPr>
            <p:ph type="dt" sz="half" idx="10"/>
          </p:nvPr>
        </p:nvSpPr>
        <p:spPr/>
        <p:txBody>
          <a:bodyPr/>
          <a:lstStyle/>
          <a:p>
            <a:fld id="{B7BE5A84-171A-426A-93C4-5A8268561FD5}" type="datetimeFigureOut">
              <a:rPr lang="en-CA" smtClean="0"/>
              <a:t>2021-07-28</a:t>
            </a:fld>
            <a:endParaRPr lang="en-CA"/>
          </a:p>
        </p:txBody>
      </p:sp>
      <p:sp>
        <p:nvSpPr>
          <p:cNvPr id="5" name="Footer Placeholder 4">
            <a:extLst>
              <a:ext uri="{FF2B5EF4-FFF2-40B4-BE49-F238E27FC236}">
                <a16:creationId xmlns:a16="http://schemas.microsoft.com/office/drawing/2014/main" id="{C9A377EC-3D72-4D6C-B1F3-ED1E1D5B674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E0AAA5E-E2FD-4626-97F9-91F47186D8E0}"/>
              </a:ext>
            </a:extLst>
          </p:cNvPr>
          <p:cNvSpPr>
            <a:spLocks noGrp="1"/>
          </p:cNvSpPr>
          <p:nvPr>
            <p:ph type="sldNum" sz="quarter" idx="12"/>
          </p:nvPr>
        </p:nvSpPr>
        <p:spPr/>
        <p:txBody>
          <a:bodyPr/>
          <a:lstStyle/>
          <a:p>
            <a:fld id="{BD511B88-F19A-4F9B-AA00-0C74E37C53CA}" type="slidenum">
              <a:rPr lang="en-CA" smtClean="0"/>
              <a:t>‹#›</a:t>
            </a:fld>
            <a:endParaRPr lang="en-CA"/>
          </a:p>
        </p:txBody>
      </p:sp>
    </p:spTree>
    <p:extLst>
      <p:ext uri="{BB962C8B-B14F-4D97-AF65-F5344CB8AC3E}">
        <p14:creationId xmlns:p14="http://schemas.microsoft.com/office/powerpoint/2010/main" val="2914621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359352-9A59-4151-8BF1-E5C3C7AAB0C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5326D02-0C48-4763-B5E2-217EFF231F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AB62E9F-3EBF-4852-8E34-4204FCB733E0}"/>
              </a:ext>
            </a:extLst>
          </p:cNvPr>
          <p:cNvSpPr>
            <a:spLocks noGrp="1"/>
          </p:cNvSpPr>
          <p:nvPr>
            <p:ph type="dt" sz="half" idx="10"/>
          </p:nvPr>
        </p:nvSpPr>
        <p:spPr/>
        <p:txBody>
          <a:bodyPr/>
          <a:lstStyle/>
          <a:p>
            <a:fld id="{B7BE5A84-171A-426A-93C4-5A8268561FD5}" type="datetimeFigureOut">
              <a:rPr lang="en-CA" smtClean="0"/>
              <a:t>2021-07-28</a:t>
            </a:fld>
            <a:endParaRPr lang="en-CA"/>
          </a:p>
        </p:txBody>
      </p:sp>
      <p:sp>
        <p:nvSpPr>
          <p:cNvPr id="5" name="Footer Placeholder 4">
            <a:extLst>
              <a:ext uri="{FF2B5EF4-FFF2-40B4-BE49-F238E27FC236}">
                <a16:creationId xmlns:a16="http://schemas.microsoft.com/office/drawing/2014/main" id="{83B6BA3D-169A-40F4-9318-5D41FE2A99A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95DE375-9B8E-4B6B-8373-47F30441696C}"/>
              </a:ext>
            </a:extLst>
          </p:cNvPr>
          <p:cNvSpPr>
            <a:spLocks noGrp="1"/>
          </p:cNvSpPr>
          <p:nvPr>
            <p:ph type="sldNum" sz="quarter" idx="12"/>
          </p:nvPr>
        </p:nvSpPr>
        <p:spPr/>
        <p:txBody>
          <a:bodyPr/>
          <a:lstStyle/>
          <a:p>
            <a:fld id="{BD511B88-F19A-4F9B-AA00-0C74E37C53CA}" type="slidenum">
              <a:rPr lang="en-CA" smtClean="0"/>
              <a:t>‹#›</a:t>
            </a:fld>
            <a:endParaRPr lang="en-CA"/>
          </a:p>
        </p:txBody>
      </p:sp>
    </p:spTree>
    <p:extLst>
      <p:ext uri="{BB962C8B-B14F-4D97-AF65-F5344CB8AC3E}">
        <p14:creationId xmlns:p14="http://schemas.microsoft.com/office/powerpoint/2010/main" val="1249234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2CAB9-C2C0-4516-97A1-C31C18879BB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4FA1023-65CC-4990-8E6C-351A727AD9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54FFF77-500D-40E2-BE1C-F7F9D80DC527}"/>
              </a:ext>
            </a:extLst>
          </p:cNvPr>
          <p:cNvSpPr>
            <a:spLocks noGrp="1"/>
          </p:cNvSpPr>
          <p:nvPr>
            <p:ph type="dt" sz="half" idx="10"/>
          </p:nvPr>
        </p:nvSpPr>
        <p:spPr/>
        <p:txBody>
          <a:bodyPr/>
          <a:lstStyle/>
          <a:p>
            <a:fld id="{B7BE5A84-171A-426A-93C4-5A8268561FD5}" type="datetimeFigureOut">
              <a:rPr lang="en-CA" smtClean="0"/>
              <a:t>2021-07-28</a:t>
            </a:fld>
            <a:endParaRPr lang="en-CA"/>
          </a:p>
        </p:txBody>
      </p:sp>
      <p:sp>
        <p:nvSpPr>
          <p:cNvPr id="5" name="Footer Placeholder 4">
            <a:extLst>
              <a:ext uri="{FF2B5EF4-FFF2-40B4-BE49-F238E27FC236}">
                <a16:creationId xmlns:a16="http://schemas.microsoft.com/office/drawing/2014/main" id="{B384E879-2143-4218-AD5E-2663BC34CE6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594EF0E-A834-4A0B-9D2C-A0BA73168B74}"/>
              </a:ext>
            </a:extLst>
          </p:cNvPr>
          <p:cNvSpPr>
            <a:spLocks noGrp="1"/>
          </p:cNvSpPr>
          <p:nvPr>
            <p:ph type="sldNum" sz="quarter" idx="12"/>
          </p:nvPr>
        </p:nvSpPr>
        <p:spPr/>
        <p:txBody>
          <a:bodyPr/>
          <a:lstStyle/>
          <a:p>
            <a:fld id="{BD511B88-F19A-4F9B-AA00-0C74E37C53CA}" type="slidenum">
              <a:rPr lang="en-CA" smtClean="0"/>
              <a:t>‹#›</a:t>
            </a:fld>
            <a:endParaRPr lang="en-CA"/>
          </a:p>
        </p:txBody>
      </p:sp>
    </p:spTree>
    <p:extLst>
      <p:ext uri="{BB962C8B-B14F-4D97-AF65-F5344CB8AC3E}">
        <p14:creationId xmlns:p14="http://schemas.microsoft.com/office/powerpoint/2010/main" val="3263088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F4144-B871-4531-AD65-8C5D518EC8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E91469AD-E10F-40DA-97DA-5ADF2BEF85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57D8F0-1CA9-431E-B695-6FC58039EBE5}"/>
              </a:ext>
            </a:extLst>
          </p:cNvPr>
          <p:cNvSpPr>
            <a:spLocks noGrp="1"/>
          </p:cNvSpPr>
          <p:nvPr>
            <p:ph type="dt" sz="half" idx="10"/>
          </p:nvPr>
        </p:nvSpPr>
        <p:spPr/>
        <p:txBody>
          <a:bodyPr/>
          <a:lstStyle/>
          <a:p>
            <a:fld id="{B7BE5A84-171A-426A-93C4-5A8268561FD5}" type="datetimeFigureOut">
              <a:rPr lang="en-CA" smtClean="0"/>
              <a:t>2021-07-28</a:t>
            </a:fld>
            <a:endParaRPr lang="en-CA"/>
          </a:p>
        </p:txBody>
      </p:sp>
      <p:sp>
        <p:nvSpPr>
          <p:cNvPr id="5" name="Footer Placeholder 4">
            <a:extLst>
              <a:ext uri="{FF2B5EF4-FFF2-40B4-BE49-F238E27FC236}">
                <a16:creationId xmlns:a16="http://schemas.microsoft.com/office/drawing/2014/main" id="{C03D1FFF-F493-456A-BC8C-BDAB7A2FC4D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019FBDF-A9D4-4DF5-90CB-3E28BDCBBFE2}"/>
              </a:ext>
            </a:extLst>
          </p:cNvPr>
          <p:cNvSpPr>
            <a:spLocks noGrp="1"/>
          </p:cNvSpPr>
          <p:nvPr>
            <p:ph type="sldNum" sz="quarter" idx="12"/>
          </p:nvPr>
        </p:nvSpPr>
        <p:spPr/>
        <p:txBody>
          <a:bodyPr/>
          <a:lstStyle/>
          <a:p>
            <a:fld id="{BD511B88-F19A-4F9B-AA00-0C74E37C53CA}" type="slidenum">
              <a:rPr lang="en-CA" smtClean="0"/>
              <a:t>‹#›</a:t>
            </a:fld>
            <a:endParaRPr lang="en-CA"/>
          </a:p>
        </p:txBody>
      </p:sp>
    </p:spTree>
    <p:extLst>
      <p:ext uri="{BB962C8B-B14F-4D97-AF65-F5344CB8AC3E}">
        <p14:creationId xmlns:p14="http://schemas.microsoft.com/office/powerpoint/2010/main" val="2730085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F1981-4A78-40AF-A5F4-AA966A48F1F0}"/>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1012CD2-4501-4B07-968D-2F6BB6D7F3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5A6DF3C7-C506-4E10-907E-E8D0B5B079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396A0A92-9BDA-4E74-A880-354AF591E9B5}"/>
              </a:ext>
            </a:extLst>
          </p:cNvPr>
          <p:cNvSpPr>
            <a:spLocks noGrp="1"/>
          </p:cNvSpPr>
          <p:nvPr>
            <p:ph type="dt" sz="half" idx="10"/>
          </p:nvPr>
        </p:nvSpPr>
        <p:spPr/>
        <p:txBody>
          <a:bodyPr/>
          <a:lstStyle/>
          <a:p>
            <a:fld id="{B7BE5A84-171A-426A-93C4-5A8268561FD5}" type="datetimeFigureOut">
              <a:rPr lang="en-CA" smtClean="0"/>
              <a:t>2021-07-28</a:t>
            </a:fld>
            <a:endParaRPr lang="en-CA"/>
          </a:p>
        </p:txBody>
      </p:sp>
      <p:sp>
        <p:nvSpPr>
          <p:cNvPr id="6" name="Footer Placeholder 5">
            <a:extLst>
              <a:ext uri="{FF2B5EF4-FFF2-40B4-BE49-F238E27FC236}">
                <a16:creationId xmlns:a16="http://schemas.microsoft.com/office/drawing/2014/main" id="{C8B7E847-5D46-4725-BD66-6209FCE07DC0}"/>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CE0D323-CB48-464D-B6BB-27156FDE191A}"/>
              </a:ext>
            </a:extLst>
          </p:cNvPr>
          <p:cNvSpPr>
            <a:spLocks noGrp="1"/>
          </p:cNvSpPr>
          <p:nvPr>
            <p:ph type="sldNum" sz="quarter" idx="12"/>
          </p:nvPr>
        </p:nvSpPr>
        <p:spPr/>
        <p:txBody>
          <a:bodyPr/>
          <a:lstStyle/>
          <a:p>
            <a:fld id="{BD511B88-F19A-4F9B-AA00-0C74E37C53CA}" type="slidenum">
              <a:rPr lang="en-CA" smtClean="0"/>
              <a:t>‹#›</a:t>
            </a:fld>
            <a:endParaRPr lang="en-CA"/>
          </a:p>
        </p:txBody>
      </p:sp>
    </p:spTree>
    <p:extLst>
      <p:ext uri="{BB962C8B-B14F-4D97-AF65-F5344CB8AC3E}">
        <p14:creationId xmlns:p14="http://schemas.microsoft.com/office/powerpoint/2010/main" val="4035960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11F1D-6C4A-4408-8AAA-AE65A33566EF}"/>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B535DCC-9FB0-4287-B4B0-DA95E7EF6D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583EB5-E55C-4697-8A5F-2A7AB74DFC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1C2D3DFB-6657-4DA8-96A9-9D973E3CB3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15A9FF-3406-4287-B97E-33C2AC4D2A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03B41712-3473-4604-B6B1-9CB9BA836121}"/>
              </a:ext>
            </a:extLst>
          </p:cNvPr>
          <p:cNvSpPr>
            <a:spLocks noGrp="1"/>
          </p:cNvSpPr>
          <p:nvPr>
            <p:ph type="dt" sz="half" idx="10"/>
          </p:nvPr>
        </p:nvSpPr>
        <p:spPr/>
        <p:txBody>
          <a:bodyPr/>
          <a:lstStyle/>
          <a:p>
            <a:fld id="{B7BE5A84-171A-426A-93C4-5A8268561FD5}" type="datetimeFigureOut">
              <a:rPr lang="en-CA" smtClean="0"/>
              <a:t>2021-07-28</a:t>
            </a:fld>
            <a:endParaRPr lang="en-CA"/>
          </a:p>
        </p:txBody>
      </p:sp>
      <p:sp>
        <p:nvSpPr>
          <p:cNvPr id="8" name="Footer Placeholder 7">
            <a:extLst>
              <a:ext uri="{FF2B5EF4-FFF2-40B4-BE49-F238E27FC236}">
                <a16:creationId xmlns:a16="http://schemas.microsoft.com/office/drawing/2014/main" id="{29876291-0D88-463D-AC61-67C2D75F363E}"/>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F8F1A6F5-FEAE-4B69-B234-21460D651D2B}"/>
              </a:ext>
            </a:extLst>
          </p:cNvPr>
          <p:cNvSpPr>
            <a:spLocks noGrp="1"/>
          </p:cNvSpPr>
          <p:nvPr>
            <p:ph type="sldNum" sz="quarter" idx="12"/>
          </p:nvPr>
        </p:nvSpPr>
        <p:spPr/>
        <p:txBody>
          <a:bodyPr/>
          <a:lstStyle/>
          <a:p>
            <a:fld id="{BD511B88-F19A-4F9B-AA00-0C74E37C53CA}" type="slidenum">
              <a:rPr lang="en-CA" smtClean="0"/>
              <a:t>‹#›</a:t>
            </a:fld>
            <a:endParaRPr lang="en-CA"/>
          </a:p>
        </p:txBody>
      </p:sp>
    </p:spTree>
    <p:extLst>
      <p:ext uri="{BB962C8B-B14F-4D97-AF65-F5344CB8AC3E}">
        <p14:creationId xmlns:p14="http://schemas.microsoft.com/office/powerpoint/2010/main" val="4188284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4E494-CC4D-46E6-90C4-E908A3D2629B}"/>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0F58AAED-E462-4A81-A815-1B58D6B86431}"/>
              </a:ext>
            </a:extLst>
          </p:cNvPr>
          <p:cNvSpPr>
            <a:spLocks noGrp="1"/>
          </p:cNvSpPr>
          <p:nvPr>
            <p:ph type="dt" sz="half" idx="10"/>
          </p:nvPr>
        </p:nvSpPr>
        <p:spPr/>
        <p:txBody>
          <a:bodyPr/>
          <a:lstStyle/>
          <a:p>
            <a:fld id="{B7BE5A84-171A-426A-93C4-5A8268561FD5}" type="datetimeFigureOut">
              <a:rPr lang="en-CA" smtClean="0"/>
              <a:t>2021-07-28</a:t>
            </a:fld>
            <a:endParaRPr lang="en-CA"/>
          </a:p>
        </p:txBody>
      </p:sp>
      <p:sp>
        <p:nvSpPr>
          <p:cNvPr id="4" name="Footer Placeholder 3">
            <a:extLst>
              <a:ext uri="{FF2B5EF4-FFF2-40B4-BE49-F238E27FC236}">
                <a16:creationId xmlns:a16="http://schemas.microsoft.com/office/drawing/2014/main" id="{F422D12E-343E-40F9-A5BF-4FB3DD76D278}"/>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E4A87041-10FE-4BD4-8BAC-867038255BDE}"/>
              </a:ext>
            </a:extLst>
          </p:cNvPr>
          <p:cNvSpPr>
            <a:spLocks noGrp="1"/>
          </p:cNvSpPr>
          <p:nvPr>
            <p:ph type="sldNum" sz="quarter" idx="12"/>
          </p:nvPr>
        </p:nvSpPr>
        <p:spPr/>
        <p:txBody>
          <a:bodyPr/>
          <a:lstStyle/>
          <a:p>
            <a:fld id="{BD511B88-F19A-4F9B-AA00-0C74E37C53CA}" type="slidenum">
              <a:rPr lang="en-CA" smtClean="0"/>
              <a:t>‹#›</a:t>
            </a:fld>
            <a:endParaRPr lang="en-CA"/>
          </a:p>
        </p:txBody>
      </p:sp>
    </p:spTree>
    <p:extLst>
      <p:ext uri="{BB962C8B-B14F-4D97-AF65-F5344CB8AC3E}">
        <p14:creationId xmlns:p14="http://schemas.microsoft.com/office/powerpoint/2010/main" val="3085265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171950-8016-45BE-9C9D-AF76CE69545E}"/>
              </a:ext>
            </a:extLst>
          </p:cNvPr>
          <p:cNvSpPr>
            <a:spLocks noGrp="1"/>
          </p:cNvSpPr>
          <p:nvPr>
            <p:ph type="dt" sz="half" idx="10"/>
          </p:nvPr>
        </p:nvSpPr>
        <p:spPr/>
        <p:txBody>
          <a:bodyPr/>
          <a:lstStyle/>
          <a:p>
            <a:fld id="{B7BE5A84-171A-426A-93C4-5A8268561FD5}" type="datetimeFigureOut">
              <a:rPr lang="en-CA" smtClean="0"/>
              <a:t>2021-07-28</a:t>
            </a:fld>
            <a:endParaRPr lang="en-CA"/>
          </a:p>
        </p:txBody>
      </p:sp>
      <p:sp>
        <p:nvSpPr>
          <p:cNvPr id="3" name="Footer Placeholder 2">
            <a:extLst>
              <a:ext uri="{FF2B5EF4-FFF2-40B4-BE49-F238E27FC236}">
                <a16:creationId xmlns:a16="http://schemas.microsoft.com/office/drawing/2014/main" id="{7B22F822-4F76-496C-AFA7-6D1C38D45160}"/>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64EBCBBF-759C-49BB-ABC8-99B64BCC2700}"/>
              </a:ext>
            </a:extLst>
          </p:cNvPr>
          <p:cNvSpPr>
            <a:spLocks noGrp="1"/>
          </p:cNvSpPr>
          <p:nvPr>
            <p:ph type="sldNum" sz="quarter" idx="12"/>
          </p:nvPr>
        </p:nvSpPr>
        <p:spPr/>
        <p:txBody>
          <a:bodyPr/>
          <a:lstStyle/>
          <a:p>
            <a:fld id="{BD511B88-F19A-4F9B-AA00-0C74E37C53CA}" type="slidenum">
              <a:rPr lang="en-CA" smtClean="0"/>
              <a:t>‹#›</a:t>
            </a:fld>
            <a:endParaRPr lang="en-CA"/>
          </a:p>
        </p:txBody>
      </p:sp>
    </p:spTree>
    <p:extLst>
      <p:ext uri="{BB962C8B-B14F-4D97-AF65-F5344CB8AC3E}">
        <p14:creationId xmlns:p14="http://schemas.microsoft.com/office/powerpoint/2010/main" val="3716980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03102-D4B1-4F8F-AAD4-C45E3E7F43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172A625B-0B0F-4A89-9496-3465E5F093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6EB3ADC0-C6EA-43B7-BCF1-B1F200B42A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BEC4E4-3C12-4451-B8EC-A0FAD725599E}"/>
              </a:ext>
            </a:extLst>
          </p:cNvPr>
          <p:cNvSpPr>
            <a:spLocks noGrp="1"/>
          </p:cNvSpPr>
          <p:nvPr>
            <p:ph type="dt" sz="half" idx="10"/>
          </p:nvPr>
        </p:nvSpPr>
        <p:spPr/>
        <p:txBody>
          <a:bodyPr/>
          <a:lstStyle/>
          <a:p>
            <a:fld id="{B7BE5A84-171A-426A-93C4-5A8268561FD5}" type="datetimeFigureOut">
              <a:rPr lang="en-CA" smtClean="0"/>
              <a:t>2021-07-28</a:t>
            </a:fld>
            <a:endParaRPr lang="en-CA"/>
          </a:p>
        </p:txBody>
      </p:sp>
      <p:sp>
        <p:nvSpPr>
          <p:cNvPr id="6" name="Footer Placeholder 5">
            <a:extLst>
              <a:ext uri="{FF2B5EF4-FFF2-40B4-BE49-F238E27FC236}">
                <a16:creationId xmlns:a16="http://schemas.microsoft.com/office/drawing/2014/main" id="{B5E01F0E-3D6B-4B73-9731-1A280967C1D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A53EE1F-B136-4703-8F83-679B23F50DC6}"/>
              </a:ext>
            </a:extLst>
          </p:cNvPr>
          <p:cNvSpPr>
            <a:spLocks noGrp="1"/>
          </p:cNvSpPr>
          <p:nvPr>
            <p:ph type="sldNum" sz="quarter" idx="12"/>
          </p:nvPr>
        </p:nvSpPr>
        <p:spPr/>
        <p:txBody>
          <a:bodyPr/>
          <a:lstStyle/>
          <a:p>
            <a:fld id="{BD511B88-F19A-4F9B-AA00-0C74E37C53CA}" type="slidenum">
              <a:rPr lang="en-CA" smtClean="0"/>
              <a:t>‹#›</a:t>
            </a:fld>
            <a:endParaRPr lang="en-CA"/>
          </a:p>
        </p:txBody>
      </p:sp>
    </p:spTree>
    <p:extLst>
      <p:ext uri="{BB962C8B-B14F-4D97-AF65-F5344CB8AC3E}">
        <p14:creationId xmlns:p14="http://schemas.microsoft.com/office/powerpoint/2010/main" val="3990031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1B092-5395-46BD-8639-B1FFE49C17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4676977A-20C1-4C17-8CFA-46B521EAFB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760207FE-C397-49ED-B6BD-BB8A573183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25DEF5-E7D7-40FA-A437-96BED2DBB91A}"/>
              </a:ext>
            </a:extLst>
          </p:cNvPr>
          <p:cNvSpPr>
            <a:spLocks noGrp="1"/>
          </p:cNvSpPr>
          <p:nvPr>
            <p:ph type="dt" sz="half" idx="10"/>
          </p:nvPr>
        </p:nvSpPr>
        <p:spPr/>
        <p:txBody>
          <a:bodyPr/>
          <a:lstStyle/>
          <a:p>
            <a:fld id="{B7BE5A84-171A-426A-93C4-5A8268561FD5}" type="datetimeFigureOut">
              <a:rPr lang="en-CA" smtClean="0"/>
              <a:t>2021-07-28</a:t>
            </a:fld>
            <a:endParaRPr lang="en-CA"/>
          </a:p>
        </p:txBody>
      </p:sp>
      <p:sp>
        <p:nvSpPr>
          <p:cNvPr id="6" name="Footer Placeholder 5">
            <a:extLst>
              <a:ext uri="{FF2B5EF4-FFF2-40B4-BE49-F238E27FC236}">
                <a16:creationId xmlns:a16="http://schemas.microsoft.com/office/drawing/2014/main" id="{3515BB1F-0F6C-458A-922F-FCF1CF4FBC6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EABF594-5175-4850-B7C2-24B6CEDC4BA3}"/>
              </a:ext>
            </a:extLst>
          </p:cNvPr>
          <p:cNvSpPr>
            <a:spLocks noGrp="1"/>
          </p:cNvSpPr>
          <p:nvPr>
            <p:ph type="sldNum" sz="quarter" idx="12"/>
          </p:nvPr>
        </p:nvSpPr>
        <p:spPr/>
        <p:txBody>
          <a:bodyPr/>
          <a:lstStyle/>
          <a:p>
            <a:fld id="{BD511B88-F19A-4F9B-AA00-0C74E37C53CA}" type="slidenum">
              <a:rPr lang="en-CA" smtClean="0"/>
              <a:t>‹#›</a:t>
            </a:fld>
            <a:endParaRPr lang="en-CA"/>
          </a:p>
        </p:txBody>
      </p:sp>
    </p:spTree>
    <p:extLst>
      <p:ext uri="{BB962C8B-B14F-4D97-AF65-F5344CB8AC3E}">
        <p14:creationId xmlns:p14="http://schemas.microsoft.com/office/powerpoint/2010/main" val="4150004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477345-AE50-48C6-8405-2E24D6A9D7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8B7D4F3-061C-4606-BB67-11F908E2DE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88A25CB-2B23-4D6C-A299-16AC33CBCF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BE5A84-171A-426A-93C4-5A8268561FD5}" type="datetimeFigureOut">
              <a:rPr lang="en-CA" smtClean="0"/>
              <a:t>2021-07-28</a:t>
            </a:fld>
            <a:endParaRPr lang="en-CA"/>
          </a:p>
        </p:txBody>
      </p:sp>
      <p:sp>
        <p:nvSpPr>
          <p:cNvPr id="5" name="Footer Placeholder 4">
            <a:extLst>
              <a:ext uri="{FF2B5EF4-FFF2-40B4-BE49-F238E27FC236}">
                <a16:creationId xmlns:a16="http://schemas.microsoft.com/office/drawing/2014/main" id="{211B48D8-5A62-4639-9167-A213CC430B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78C4D6EA-D54A-494A-855E-B45FA8ABB9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511B88-F19A-4F9B-AA00-0C74E37C53CA}" type="slidenum">
              <a:rPr lang="en-CA" smtClean="0"/>
              <a:t>‹#›</a:t>
            </a:fld>
            <a:endParaRPr lang="en-CA"/>
          </a:p>
        </p:txBody>
      </p:sp>
    </p:spTree>
    <p:extLst>
      <p:ext uri="{BB962C8B-B14F-4D97-AF65-F5344CB8AC3E}">
        <p14:creationId xmlns:p14="http://schemas.microsoft.com/office/powerpoint/2010/main" val="41383101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0E85B-F912-4A00-AC44-78EBE8F7CC51}"/>
              </a:ext>
            </a:extLst>
          </p:cNvPr>
          <p:cNvSpPr>
            <a:spLocks noGrp="1"/>
          </p:cNvSpPr>
          <p:nvPr>
            <p:ph type="ctrTitle"/>
          </p:nvPr>
        </p:nvSpPr>
        <p:spPr/>
        <p:txBody>
          <a:bodyPr/>
          <a:lstStyle/>
          <a:p>
            <a:r>
              <a:rPr lang="en-CA" dirty="0"/>
              <a:t>An Intro to Sunset Country</a:t>
            </a:r>
          </a:p>
        </p:txBody>
      </p:sp>
      <p:sp>
        <p:nvSpPr>
          <p:cNvPr id="3" name="Subtitle 2">
            <a:extLst>
              <a:ext uri="{FF2B5EF4-FFF2-40B4-BE49-F238E27FC236}">
                <a16:creationId xmlns:a16="http://schemas.microsoft.com/office/drawing/2014/main" id="{5F86E0B0-7A66-48A8-946D-2DE8F6D72CCC}"/>
              </a:ext>
            </a:extLst>
          </p:cNvPr>
          <p:cNvSpPr>
            <a:spLocks noGrp="1"/>
          </p:cNvSpPr>
          <p:nvPr>
            <p:ph type="subTitle" idx="1"/>
          </p:nvPr>
        </p:nvSpPr>
        <p:spPr/>
        <p:txBody>
          <a:bodyPr/>
          <a:lstStyle/>
          <a:p>
            <a:r>
              <a:rPr lang="en-CA" dirty="0"/>
              <a:t>SEP Student Online Training Session</a:t>
            </a:r>
          </a:p>
        </p:txBody>
      </p:sp>
    </p:spTree>
    <p:custDataLst>
      <p:tags r:id="rId1"/>
    </p:custDataLst>
    <p:extLst>
      <p:ext uri="{BB962C8B-B14F-4D97-AF65-F5344CB8AC3E}">
        <p14:creationId xmlns:p14="http://schemas.microsoft.com/office/powerpoint/2010/main" val="3535850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5B1D7C-B74C-4C30-813C-2BD0547D7A18}"/>
              </a:ext>
            </a:extLst>
          </p:cNvPr>
          <p:cNvSpPr>
            <a:spLocks noGrp="1"/>
          </p:cNvSpPr>
          <p:nvPr>
            <p:ph type="title"/>
          </p:nvPr>
        </p:nvSpPr>
        <p:spPr>
          <a:xfrm>
            <a:off x="686834" y="1153572"/>
            <a:ext cx="3200400" cy="4461163"/>
          </a:xfrm>
        </p:spPr>
        <p:txBody>
          <a:bodyPr>
            <a:normAutofit/>
          </a:bodyPr>
          <a:lstStyle/>
          <a:p>
            <a:r>
              <a:rPr lang="en-CA">
                <a:solidFill>
                  <a:srgbClr val="FFFFFF"/>
                </a:solidFill>
              </a:rPr>
              <a:t>Welcome</a:t>
            </a:r>
          </a:p>
        </p:txBody>
      </p:sp>
      <p:sp>
        <p:nvSpPr>
          <p:cNvPr id="28"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099AEFD-4332-4966-BAD7-D487C7C6055C}"/>
              </a:ext>
            </a:extLst>
          </p:cNvPr>
          <p:cNvSpPr>
            <a:spLocks noGrp="1"/>
          </p:cNvSpPr>
          <p:nvPr>
            <p:ph idx="1"/>
          </p:nvPr>
        </p:nvSpPr>
        <p:spPr>
          <a:xfrm>
            <a:off x="4447308" y="591344"/>
            <a:ext cx="6906491" cy="5585619"/>
          </a:xfrm>
        </p:spPr>
        <p:txBody>
          <a:bodyPr anchor="ctr">
            <a:normAutofit/>
          </a:bodyPr>
          <a:lstStyle/>
          <a:p>
            <a:pPr marL="0" indent="0">
              <a:buNone/>
            </a:pPr>
            <a:r>
              <a:rPr lang="en-CA" sz="2600" dirty="0"/>
              <a:t>On behalf of the tourism industry in Ontario’s Sunset Country, welcome to your summer job as a travel counsellor. You are the front line ambassadors for the industry and you play a critical role in ensuring a happy visitor experience. </a:t>
            </a:r>
          </a:p>
          <a:p>
            <a:pPr marL="0" indent="0">
              <a:buNone/>
            </a:pPr>
            <a:endParaRPr lang="en-CA" sz="2600" dirty="0"/>
          </a:p>
          <a:p>
            <a:pPr marL="0" indent="0">
              <a:buNone/>
            </a:pPr>
            <a:r>
              <a:rPr lang="en-CA" sz="2600" dirty="0"/>
              <a:t>Information is your specialty and learning about your community and its tourism assets is a key part of doing the job. </a:t>
            </a:r>
          </a:p>
          <a:p>
            <a:pPr marL="0" indent="0">
              <a:buNone/>
            </a:pPr>
            <a:endParaRPr lang="en-CA" sz="2600" dirty="0"/>
          </a:p>
          <a:p>
            <a:pPr marL="0" indent="0">
              <a:buNone/>
            </a:pPr>
            <a:r>
              <a:rPr lang="en-CA" sz="2600" dirty="0"/>
              <a:t>Here is a little bit about the larger region you are in, much of this will be familiar to you.</a:t>
            </a:r>
          </a:p>
        </p:txBody>
      </p:sp>
    </p:spTree>
    <p:extLst>
      <p:ext uri="{BB962C8B-B14F-4D97-AF65-F5344CB8AC3E}">
        <p14:creationId xmlns:p14="http://schemas.microsoft.com/office/powerpoint/2010/main" val="551417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Freeform: Shape 11">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Map&#10;&#10;Description automatically generated">
            <a:extLst>
              <a:ext uri="{FF2B5EF4-FFF2-40B4-BE49-F238E27FC236}">
                <a16:creationId xmlns:a16="http://schemas.microsoft.com/office/drawing/2014/main" id="{BFB9F52B-F6F7-4696-8C15-0355F0C5AC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6813" y="520749"/>
            <a:ext cx="4105860" cy="564379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14" name="Arc 13">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451D77F-5823-44B7-A8B4-4E5E341EE63C}"/>
              </a:ext>
            </a:extLst>
          </p:cNvPr>
          <p:cNvSpPr txBox="1"/>
          <p:nvPr/>
        </p:nvSpPr>
        <p:spPr>
          <a:xfrm>
            <a:off x="309881" y="520749"/>
            <a:ext cx="5257800" cy="4192520"/>
          </a:xfrm>
          <a:prstGeom prst="rect">
            <a:avLst/>
          </a:prstGeom>
        </p:spPr>
        <p:txBody>
          <a:bodyPr vert="horz" lIns="91440" tIns="45720" rIns="91440" bIns="45720" rtlCol="0">
            <a:noAutofit/>
          </a:bodyPr>
          <a:lstStyle/>
          <a:p>
            <a:pPr marL="285750" indent="-228600">
              <a:lnSpc>
                <a:spcPct val="90000"/>
              </a:lnSpc>
              <a:spcAft>
                <a:spcPts val="600"/>
              </a:spcAft>
              <a:buFont typeface="Arial" panose="020B0604020202020204" pitchFamily="34" charset="0"/>
              <a:buChar char="•"/>
            </a:pPr>
            <a:r>
              <a:rPr lang="en-US" sz="2600" dirty="0"/>
              <a:t>The region covers an area of approximately 100,000 square kilometers</a:t>
            </a:r>
          </a:p>
          <a:p>
            <a:pPr marL="285750" indent="-228600">
              <a:lnSpc>
                <a:spcPct val="90000"/>
              </a:lnSpc>
              <a:spcAft>
                <a:spcPts val="600"/>
              </a:spcAft>
              <a:buFont typeface="Arial" panose="020B0604020202020204" pitchFamily="34" charset="0"/>
              <a:buChar char="•"/>
            </a:pPr>
            <a:endParaRPr lang="en-US" sz="2600" dirty="0"/>
          </a:p>
          <a:p>
            <a:pPr marL="285750" indent="-228600">
              <a:lnSpc>
                <a:spcPct val="90000"/>
              </a:lnSpc>
              <a:spcAft>
                <a:spcPts val="600"/>
              </a:spcAft>
              <a:buFont typeface="Arial" panose="020B0604020202020204" pitchFamily="34" charset="0"/>
              <a:buChar char="•"/>
            </a:pPr>
            <a:r>
              <a:rPr lang="en-US" sz="2600" dirty="0"/>
              <a:t>There are 70,000 freshwater lakes in Sunset Country </a:t>
            </a:r>
          </a:p>
          <a:p>
            <a:pPr marL="285750" indent="-228600">
              <a:lnSpc>
                <a:spcPct val="90000"/>
              </a:lnSpc>
              <a:spcAft>
                <a:spcPts val="600"/>
              </a:spcAft>
              <a:buFont typeface="Arial" panose="020B0604020202020204" pitchFamily="34" charset="0"/>
              <a:buChar char="•"/>
            </a:pPr>
            <a:endParaRPr lang="en-US" sz="2600" dirty="0"/>
          </a:p>
          <a:p>
            <a:pPr marL="285750" indent="-228600">
              <a:lnSpc>
                <a:spcPct val="90000"/>
              </a:lnSpc>
              <a:spcAft>
                <a:spcPts val="600"/>
              </a:spcAft>
              <a:buFont typeface="Arial" panose="020B0604020202020204" pitchFamily="34" charset="0"/>
              <a:buChar char="•"/>
            </a:pPr>
            <a:r>
              <a:rPr lang="en-US" sz="2600" dirty="0"/>
              <a:t>There is around the same amount of people as there are lakes…</a:t>
            </a:r>
          </a:p>
          <a:p>
            <a:pPr marL="285750" indent="-228600">
              <a:lnSpc>
                <a:spcPct val="90000"/>
              </a:lnSpc>
              <a:spcAft>
                <a:spcPts val="600"/>
              </a:spcAft>
              <a:buFont typeface="Arial" panose="020B0604020202020204" pitchFamily="34" charset="0"/>
              <a:buChar char="•"/>
            </a:pPr>
            <a:endParaRPr lang="en-US" sz="2600" dirty="0"/>
          </a:p>
          <a:p>
            <a:pPr marL="285750" indent="-228600">
              <a:lnSpc>
                <a:spcPct val="90000"/>
              </a:lnSpc>
              <a:spcAft>
                <a:spcPts val="600"/>
              </a:spcAft>
              <a:buFont typeface="Arial" panose="020B0604020202020204" pitchFamily="34" charset="0"/>
              <a:buChar char="•"/>
            </a:pPr>
            <a:r>
              <a:rPr lang="en-US" sz="2600" dirty="0"/>
              <a:t>Tourism is one of the largest industries and is largely seasonal, most visitors come in the summer/fall</a:t>
            </a:r>
          </a:p>
        </p:txBody>
      </p:sp>
    </p:spTree>
    <p:extLst>
      <p:ext uri="{BB962C8B-B14F-4D97-AF65-F5344CB8AC3E}">
        <p14:creationId xmlns:p14="http://schemas.microsoft.com/office/powerpoint/2010/main" val="2585832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922E854-9DF0-49FE-8DAB-C5691B540673}"/>
              </a:ext>
            </a:extLst>
          </p:cNvPr>
          <p:cNvSpPr txBox="1"/>
          <p:nvPr/>
        </p:nvSpPr>
        <p:spPr>
          <a:xfrm>
            <a:off x="680163" y="655091"/>
            <a:ext cx="4933462" cy="4351338"/>
          </a:xfrm>
          <a:prstGeom prst="rect">
            <a:avLst/>
          </a:prstGeom>
        </p:spPr>
        <p:txBody>
          <a:bodyPr vert="horz" lIns="91440" tIns="45720" rIns="91440" bIns="45720" rtlCol="0">
            <a:noAutofit/>
          </a:bodyPr>
          <a:lstStyle/>
          <a:p>
            <a:pPr marL="285750" indent="-228600">
              <a:lnSpc>
                <a:spcPct val="90000"/>
              </a:lnSpc>
              <a:spcAft>
                <a:spcPts val="600"/>
              </a:spcAft>
              <a:buFont typeface="Arial" panose="020B0604020202020204" pitchFamily="34" charset="0"/>
              <a:buChar char="•"/>
            </a:pPr>
            <a:r>
              <a:rPr lang="en-US" sz="2600" dirty="0"/>
              <a:t>The outdoors anchors the tourism base – almost everything tourism relates to the outdoors</a:t>
            </a:r>
          </a:p>
          <a:p>
            <a:pPr marL="285750" indent="-228600">
              <a:lnSpc>
                <a:spcPct val="90000"/>
              </a:lnSpc>
              <a:spcAft>
                <a:spcPts val="600"/>
              </a:spcAft>
              <a:buFont typeface="Arial" panose="020B0604020202020204" pitchFamily="34" charset="0"/>
              <a:buChar char="•"/>
            </a:pPr>
            <a:endParaRPr lang="en-US" sz="2600" dirty="0"/>
          </a:p>
          <a:p>
            <a:pPr marL="285750" indent="-228600">
              <a:lnSpc>
                <a:spcPct val="90000"/>
              </a:lnSpc>
              <a:spcAft>
                <a:spcPts val="600"/>
              </a:spcAft>
              <a:buFont typeface="Arial" panose="020B0604020202020204" pitchFamily="34" charset="0"/>
              <a:buChar char="•"/>
            </a:pPr>
            <a:r>
              <a:rPr lang="en-US" sz="2600" dirty="0"/>
              <a:t>In normal years, events and festivals are important activities but likely not the case in 2021</a:t>
            </a:r>
          </a:p>
          <a:p>
            <a:pPr marL="285750" indent="-228600">
              <a:lnSpc>
                <a:spcPct val="90000"/>
              </a:lnSpc>
              <a:spcAft>
                <a:spcPts val="600"/>
              </a:spcAft>
              <a:buFont typeface="Arial" panose="020B0604020202020204" pitchFamily="34" charset="0"/>
              <a:buChar char="•"/>
            </a:pPr>
            <a:endParaRPr lang="en-US" sz="2600" dirty="0"/>
          </a:p>
          <a:p>
            <a:pPr marL="285750" indent="-228600">
              <a:lnSpc>
                <a:spcPct val="90000"/>
              </a:lnSpc>
              <a:spcAft>
                <a:spcPts val="600"/>
              </a:spcAft>
              <a:buFont typeface="Arial" panose="020B0604020202020204" pitchFamily="34" charset="0"/>
              <a:buChar char="•"/>
            </a:pPr>
            <a:r>
              <a:rPr lang="en-US" sz="2600" dirty="0"/>
              <a:t>Fishing is the number one attraction followed by nature/outdoor activities such as camping.</a:t>
            </a:r>
          </a:p>
        </p:txBody>
      </p:sp>
      <p:pic>
        <p:nvPicPr>
          <p:cNvPr id="8" name="Picture 7" descr="A picture containing water, outdoor, person, shore&#10;&#10;Description automatically generated">
            <a:extLst>
              <a:ext uri="{FF2B5EF4-FFF2-40B4-BE49-F238E27FC236}">
                <a16:creationId xmlns:a16="http://schemas.microsoft.com/office/drawing/2014/main" id="{58606C0B-6A05-4063-B530-6075F41E7786}"/>
              </a:ext>
            </a:extLst>
          </p:cNvPr>
          <p:cNvPicPr>
            <a:picLocks noChangeAspect="1"/>
          </p:cNvPicPr>
          <p:nvPr/>
        </p:nvPicPr>
        <p:blipFill rotWithShape="1">
          <a:blip r:embed="rId2">
            <a:extLst>
              <a:ext uri="{28A0092B-C50C-407E-A947-70E740481C1C}">
                <a14:useLocalDpi xmlns:a14="http://schemas.microsoft.com/office/drawing/2010/main" val="0"/>
              </a:ext>
            </a:extLst>
          </a:blip>
          <a:srcRect l="20699" r="4472"/>
          <a:stretch/>
        </p:blipFill>
        <p:spPr>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22" name="Arc 21">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4" name="Picture 3" descr="A body of water with buildings in the background&#10;&#10;Description automatically generated with low confidence">
            <a:extLst>
              <a:ext uri="{FF2B5EF4-FFF2-40B4-BE49-F238E27FC236}">
                <a16:creationId xmlns:a16="http://schemas.microsoft.com/office/drawing/2014/main" id="{B677FD05-3CF7-4413-83F7-DD2FFD305D23}"/>
              </a:ext>
            </a:extLst>
          </p:cNvPr>
          <p:cNvPicPr>
            <a:picLocks noChangeAspect="1"/>
          </p:cNvPicPr>
          <p:nvPr/>
        </p:nvPicPr>
        <p:blipFill rotWithShape="1">
          <a:blip r:embed="rId3">
            <a:extLst>
              <a:ext uri="{28A0092B-C50C-407E-A947-70E740481C1C}">
                <a14:useLocalDpi xmlns:a14="http://schemas.microsoft.com/office/drawing/2010/main" val="0"/>
              </a:ext>
            </a:extLst>
          </a:blip>
          <a:srcRect l="5884" r="6361" b="-4"/>
          <a:stretch/>
        </p:blipFill>
        <p:spPr>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6" name="Picture 5" descr="A person holding a fish&#10;&#10;Description automatically generated with medium confidence">
            <a:extLst>
              <a:ext uri="{FF2B5EF4-FFF2-40B4-BE49-F238E27FC236}">
                <a16:creationId xmlns:a16="http://schemas.microsoft.com/office/drawing/2014/main" id="{2EF9EC70-2515-40DE-8E6F-719C220E0ED3}"/>
              </a:ext>
            </a:extLst>
          </p:cNvPr>
          <p:cNvPicPr>
            <a:picLocks noChangeAspect="1"/>
          </p:cNvPicPr>
          <p:nvPr/>
        </p:nvPicPr>
        <p:blipFill rotWithShape="1">
          <a:blip r:embed="rId4">
            <a:extLst>
              <a:ext uri="{28A0092B-C50C-407E-A947-70E740481C1C}">
                <a14:useLocalDpi xmlns:a14="http://schemas.microsoft.com/office/drawing/2010/main" val="0"/>
              </a:ext>
            </a:extLst>
          </a:blip>
          <a:srcRect l="13884" r="43704" b="-3"/>
          <a:stretch/>
        </p:blipFill>
        <p:spPr>
          <a:xfrm>
            <a:off x="9933462" y="37221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Tree>
    <p:extLst>
      <p:ext uri="{BB962C8B-B14F-4D97-AF65-F5344CB8AC3E}">
        <p14:creationId xmlns:p14="http://schemas.microsoft.com/office/powerpoint/2010/main" val="631537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9B9F33B-F0CC-4410-85D0-1B957DF435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55CB1B7E-4B0B-4E99-9560-9667270DA7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477DA66A-5C26-4C5F-821A-0F94CB874188}"/>
              </a:ext>
            </a:extLst>
          </p:cNvPr>
          <p:cNvSpPr txBox="1"/>
          <p:nvPr/>
        </p:nvSpPr>
        <p:spPr>
          <a:xfrm>
            <a:off x="236134" y="335280"/>
            <a:ext cx="6487745" cy="6299200"/>
          </a:xfrm>
          <a:prstGeom prst="rect">
            <a:avLst/>
          </a:prstGeom>
        </p:spPr>
        <p:txBody>
          <a:bodyPr vert="horz" lIns="91440" tIns="45720" rIns="91440" bIns="45720" rtlCol="0">
            <a:normAutofit fontScale="40000" lnSpcReduction="20000"/>
          </a:bodyPr>
          <a:lstStyle/>
          <a:p>
            <a:pPr>
              <a:lnSpc>
                <a:spcPct val="90000"/>
              </a:lnSpc>
              <a:spcAft>
                <a:spcPts val="600"/>
              </a:spcAft>
            </a:pPr>
            <a:r>
              <a:rPr lang="en-US" sz="4700" b="1" dirty="0"/>
              <a:t>Types of Accommodations Available</a:t>
            </a:r>
          </a:p>
          <a:p>
            <a:pPr indent="-228600">
              <a:lnSpc>
                <a:spcPct val="90000"/>
              </a:lnSpc>
              <a:spcAft>
                <a:spcPts val="600"/>
              </a:spcAft>
              <a:buFont typeface="Arial" panose="020B0604020202020204" pitchFamily="34" charset="0"/>
              <a:buChar char="•"/>
            </a:pPr>
            <a:endParaRPr lang="en-US" sz="4700" dirty="0"/>
          </a:p>
          <a:p>
            <a:pPr>
              <a:lnSpc>
                <a:spcPct val="90000"/>
              </a:lnSpc>
              <a:spcAft>
                <a:spcPts val="600"/>
              </a:spcAft>
            </a:pPr>
            <a:r>
              <a:rPr lang="en-US" sz="5500" dirty="0"/>
              <a:t>One thing you’ll likely be asked is where can we stay overnight, generally, these are people passing through the region.</a:t>
            </a:r>
          </a:p>
          <a:p>
            <a:pPr indent="-228600">
              <a:lnSpc>
                <a:spcPct val="90000"/>
              </a:lnSpc>
              <a:spcAft>
                <a:spcPts val="600"/>
              </a:spcAft>
              <a:buFont typeface="Arial" panose="020B0604020202020204" pitchFamily="34" charset="0"/>
              <a:buChar char="•"/>
            </a:pPr>
            <a:endParaRPr lang="en-US" sz="5500" dirty="0"/>
          </a:p>
          <a:p>
            <a:pPr marL="285750" indent="-228600">
              <a:lnSpc>
                <a:spcPct val="90000"/>
              </a:lnSpc>
              <a:spcAft>
                <a:spcPts val="600"/>
              </a:spcAft>
              <a:buFont typeface="Arial" panose="020B0604020202020204" pitchFamily="34" charset="0"/>
              <a:buChar char="•"/>
            </a:pPr>
            <a:r>
              <a:rPr lang="en-US" sz="5500" dirty="0"/>
              <a:t>Resorts &amp; Lodges (cabin rentals)</a:t>
            </a:r>
          </a:p>
          <a:p>
            <a:pPr marL="285750" indent="-228600">
              <a:lnSpc>
                <a:spcPct val="90000"/>
              </a:lnSpc>
              <a:spcAft>
                <a:spcPts val="600"/>
              </a:spcAft>
              <a:buFont typeface="Arial" panose="020B0604020202020204" pitchFamily="34" charset="0"/>
              <a:buChar char="•"/>
            </a:pPr>
            <a:endParaRPr lang="en-US" sz="5500" dirty="0"/>
          </a:p>
          <a:p>
            <a:pPr marL="285750" indent="-228600">
              <a:lnSpc>
                <a:spcPct val="90000"/>
              </a:lnSpc>
              <a:spcAft>
                <a:spcPts val="600"/>
              </a:spcAft>
              <a:buFont typeface="Arial" panose="020B0604020202020204" pitchFamily="34" charset="0"/>
              <a:buChar char="•"/>
            </a:pPr>
            <a:r>
              <a:rPr lang="en-US" sz="5500" dirty="0"/>
              <a:t>Hotels and Motels</a:t>
            </a:r>
          </a:p>
          <a:p>
            <a:pPr marL="285750" indent="-228600">
              <a:lnSpc>
                <a:spcPct val="90000"/>
              </a:lnSpc>
              <a:spcAft>
                <a:spcPts val="600"/>
              </a:spcAft>
              <a:buFont typeface="Arial" panose="020B0604020202020204" pitchFamily="34" charset="0"/>
              <a:buChar char="•"/>
            </a:pPr>
            <a:endParaRPr lang="en-US" sz="5500" dirty="0"/>
          </a:p>
          <a:p>
            <a:pPr marL="285750" indent="-228600">
              <a:lnSpc>
                <a:spcPct val="90000"/>
              </a:lnSpc>
              <a:spcAft>
                <a:spcPts val="600"/>
              </a:spcAft>
              <a:buFont typeface="Arial" panose="020B0604020202020204" pitchFamily="34" charset="0"/>
              <a:buChar char="•"/>
            </a:pPr>
            <a:r>
              <a:rPr lang="en-US" sz="5500" dirty="0"/>
              <a:t>B&amp;Bs</a:t>
            </a:r>
          </a:p>
          <a:p>
            <a:pPr marL="285750" indent="-228600">
              <a:lnSpc>
                <a:spcPct val="90000"/>
              </a:lnSpc>
              <a:spcAft>
                <a:spcPts val="600"/>
              </a:spcAft>
              <a:buFont typeface="Arial" panose="020B0604020202020204" pitchFamily="34" charset="0"/>
              <a:buChar char="•"/>
            </a:pPr>
            <a:endParaRPr lang="en-US" sz="5500" dirty="0"/>
          </a:p>
          <a:p>
            <a:pPr marL="285750" indent="-228600">
              <a:lnSpc>
                <a:spcPct val="90000"/>
              </a:lnSpc>
              <a:spcAft>
                <a:spcPts val="600"/>
              </a:spcAft>
              <a:buFont typeface="Arial" panose="020B0604020202020204" pitchFamily="34" charset="0"/>
              <a:buChar char="•"/>
            </a:pPr>
            <a:r>
              <a:rPr lang="en-US" sz="5500" dirty="0"/>
              <a:t>There are also private campgrounds and provincial parks for the campers.</a:t>
            </a:r>
          </a:p>
          <a:p>
            <a:pPr marL="285750" indent="-228600">
              <a:lnSpc>
                <a:spcPct val="90000"/>
              </a:lnSpc>
              <a:spcAft>
                <a:spcPts val="600"/>
              </a:spcAft>
              <a:buFont typeface="Arial" panose="020B0604020202020204" pitchFamily="34" charset="0"/>
              <a:buChar char="•"/>
            </a:pPr>
            <a:endParaRPr lang="en-US" sz="5500" dirty="0"/>
          </a:p>
          <a:p>
            <a:pPr>
              <a:lnSpc>
                <a:spcPct val="90000"/>
              </a:lnSpc>
              <a:spcAft>
                <a:spcPts val="600"/>
              </a:spcAft>
            </a:pPr>
            <a:r>
              <a:rPr lang="en-US" sz="5500" dirty="0"/>
              <a:t>Resources:</a:t>
            </a:r>
          </a:p>
          <a:p>
            <a:pPr indent="-228600">
              <a:lnSpc>
                <a:spcPct val="90000"/>
              </a:lnSpc>
              <a:spcAft>
                <a:spcPts val="600"/>
              </a:spcAft>
              <a:buFont typeface="Arial" panose="020B0604020202020204" pitchFamily="34" charset="0"/>
              <a:buChar char="•"/>
            </a:pPr>
            <a:endParaRPr lang="en-US" sz="5500" dirty="0"/>
          </a:p>
          <a:p>
            <a:pPr marL="285750" indent="-228600">
              <a:lnSpc>
                <a:spcPct val="90000"/>
              </a:lnSpc>
              <a:spcAft>
                <a:spcPts val="600"/>
              </a:spcAft>
              <a:buFont typeface="Arial" panose="020B0604020202020204" pitchFamily="34" charset="0"/>
              <a:buChar char="•"/>
            </a:pPr>
            <a:r>
              <a:rPr lang="en-US" sz="5500" dirty="0"/>
              <a:t>Visitsunsetcountry.com</a:t>
            </a:r>
          </a:p>
          <a:p>
            <a:pPr marL="285750" indent="-228600">
              <a:lnSpc>
                <a:spcPct val="90000"/>
              </a:lnSpc>
              <a:spcAft>
                <a:spcPts val="600"/>
              </a:spcAft>
              <a:buFont typeface="Arial" panose="020B0604020202020204" pitchFamily="34" charset="0"/>
              <a:buChar char="•"/>
            </a:pPr>
            <a:r>
              <a:rPr lang="en-US" sz="5500" dirty="0"/>
              <a:t>Ontarioparks.com</a:t>
            </a:r>
          </a:p>
          <a:p>
            <a:pPr indent="-228600">
              <a:lnSpc>
                <a:spcPct val="90000"/>
              </a:lnSpc>
              <a:spcAft>
                <a:spcPts val="600"/>
              </a:spcAft>
              <a:buFont typeface="Arial" panose="020B0604020202020204" pitchFamily="34" charset="0"/>
              <a:buChar char="•"/>
            </a:pPr>
            <a:endParaRPr lang="en-US" sz="1100" dirty="0"/>
          </a:p>
        </p:txBody>
      </p:sp>
      <p:sp>
        <p:nvSpPr>
          <p:cNvPr id="15" name="Oval 14">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631" y="2700688"/>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outdoor, boat, shore&#10;&#10;Description automatically generated">
            <a:extLst>
              <a:ext uri="{FF2B5EF4-FFF2-40B4-BE49-F238E27FC236}">
                <a16:creationId xmlns:a16="http://schemas.microsoft.com/office/drawing/2014/main" id="{89E5B545-7A94-4639-873A-8F013F7FD860}"/>
              </a:ext>
            </a:extLst>
          </p:cNvPr>
          <p:cNvPicPr>
            <a:picLocks noChangeAspect="1"/>
          </p:cNvPicPr>
          <p:nvPr/>
        </p:nvPicPr>
        <p:blipFill rotWithShape="1">
          <a:blip r:embed="rId2">
            <a:extLst>
              <a:ext uri="{28A0092B-C50C-407E-A947-70E740481C1C}">
                <a14:useLocalDpi xmlns:a14="http://schemas.microsoft.com/office/drawing/2010/main" val="0"/>
              </a:ext>
            </a:extLst>
          </a:blip>
          <a:srcRect l="6072" r="27181" b="4"/>
          <a:stretch/>
        </p:blipFill>
        <p:spPr>
          <a:xfrm>
            <a:off x="8219558" y="852372"/>
            <a:ext cx="3096807" cy="3096807"/>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7" name="Freeform: Shape 16">
            <a:extLst>
              <a:ext uri="{FF2B5EF4-FFF2-40B4-BE49-F238E27FC236}">
                <a16:creationId xmlns:a16="http://schemas.microsoft.com/office/drawing/2014/main" id="{196DE3D2-178D-4017-842D-87C88CE92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3881"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9" name="Straight Connector 18">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55865" y="1026771"/>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pic>
        <p:nvPicPr>
          <p:cNvPr id="4" name="Picture 3" descr="A picture containing tree, grass, outdoor, nature&#10;&#10;Description automatically generated">
            <a:extLst>
              <a:ext uri="{FF2B5EF4-FFF2-40B4-BE49-F238E27FC236}">
                <a16:creationId xmlns:a16="http://schemas.microsoft.com/office/drawing/2014/main" id="{97EE1E7A-140F-4E38-B47A-3598F02DFC48}"/>
              </a:ext>
            </a:extLst>
          </p:cNvPr>
          <p:cNvPicPr>
            <a:picLocks noChangeAspect="1"/>
          </p:cNvPicPr>
          <p:nvPr/>
        </p:nvPicPr>
        <p:blipFill rotWithShape="1">
          <a:blip r:embed="rId3">
            <a:extLst>
              <a:ext uri="{28A0092B-C50C-407E-A947-70E740481C1C}">
                <a14:useLocalDpi xmlns:a14="http://schemas.microsoft.com/office/drawing/2010/main" val="0"/>
              </a:ext>
            </a:extLst>
          </a:blip>
          <a:srcRect l="8954" r="20907" b="5"/>
          <a:stretch/>
        </p:blipFill>
        <p:spPr>
          <a:xfrm>
            <a:off x="6723881" y="4685200"/>
            <a:ext cx="2733741" cy="2172801"/>
          </a:xfrm>
          <a:custGeom>
            <a:avLst/>
            <a:gdLst/>
            <a:ahLst/>
            <a:cxnLst/>
            <a:rect l="l" t="t" r="r" b="b"/>
            <a:pathLst>
              <a:path w="2733741" h="2172801">
                <a:moveTo>
                  <a:pt x="1366871" y="0"/>
                </a:moveTo>
                <a:cubicBezTo>
                  <a:pt x="2121772" y="0"/>
                  <a:pt x="2733741" y="595368"/>
                  <a:pt x="2733741" y="1329791"/>
                </a:cubicBezTo>
                <a:cubicBezTo>
                  <a:pt x="2733741" y="1605200"/>
                  <a:pt x="2647683" y="1861054"/>
                  <a:pt x="2500301" y="2073290"/>
                </a:cubicBezTo>
                <a:lnTo>
                  <a:pt x="2423813" y="2172801"/>
                </a:lnTo>
                <a:lnTo>
                  <a:pt x="309928" y="2172801"/>
                </a:lnTo>
                <a:lnTo>
                  <a:pt x="233440" y="2073290"/>
                </a:lnTo>
                <a:cubicBezTo>
                  <a:pt x="86058" y="1861054"/>
                  <a:pt x="0" y="1605200"/>
                  <a:pt x="0" y="1329791"/>
                </a:cubicBezTo>
                <a:cubicBezTo>
                  <a:pt x="0" y="595368"/>
                  <a:pt x="611969" y="0"/>
                  <a:pt x="1366871" y="0"/>
                </a:cubicBezTo>
                <a:close/>
              </a:path>
            </a:pathLst>
          </a:custGeom>
        </p:spPr>
      </p:pic>
      <p:sp>
        <p:nvSpPr>
          <p:cNvPr id="21" name="Arc 20">
            <a:extLst>
              <a:ext uri="{FF2B5EF4-FFF2-40B4-BE49-F238E27FC236}">
                <a16:creationId xmlns:a16="http://schemas.microsoft.com/office/drawing/2014/main" id="{034ACCCC-54D4-4F78-9B85-4A34FEBAA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54998">
            <a:off x="6055857" y="4209253"/>
            <a:ext cx="3868217" cy="3868217"/>
          </a:xfrm>
          <a:prstGeom prst="arc">
            <a:avLst>
              <a:gd name="adj1" fmla="val 16200000"/>
              <a:gd name="adj2" fmla="val 20479261"/>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72413CFE-8B8A-45C9-B7BA-CF49986D4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161172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4E44D045-09B1-4071-91CD-72CB15D413DE}"/>
              </a:ext>
            </a:extLst>
          </p:cNvPr>
          <p:cNvSpPr txBox="1"/>
          <p:nvPr/>
        </p:nvSpPr>
        <p:spPr>
          <a:xfrm>
            <a:off x="0" y="289614"/>
            <a:ext cx="6797040" cy="6568386"/>
          </a:xfrm>
          <a:prstGeom prst="rect">
            <a:avLst/>
          </a:prstGeom>
        </p:spPr>
        <p:txBody>
          <a:bodyPr vert="horz" lIns="91440" tIns="45720" rIns="91440" bIns="45720" rtlCol="0">
            <a:normAutofit fontScale="62500" lnSpcReduction="20000"/>
          </a:bodyPr>
          <a:lstStyle/>
          <a:p>
            <a:pPr>
              <a:lnSpc>
                <a:spcPct val="90000"/>
              </a:lnSpc>
              <a:spcAft>
                <a:spcPts val="600"/>
              </a:spcAft>
            </a:pPr>
            <a:r>
              <a:rPr lang="en-US" sz="2800" b="1" dirty="0"/>
              <a:t>Major Travel Corridors in Sunset Country</a:t>
            </a:r>
          </a:p>
          <a:p>
            <a:pPr indent="-228600">
              <a:lnSpc>
                <a:spcPct val="90000"/>
              </a:lnSpc>
              <a:spcAft>
                <a:spcPts val="600"/>
              </a:spcAft>
              <a:buFont typeface="Arial" panose="020B0604020202020204" pitchFamily="34" charset="0"/>
              <a:buChar char="•"/>
            </a:pPr>
            <a:endParaRPr lang="en-US" sz="2800" b="1" dirty="0"/>
          </a:p>
          <a:p>
            <a:pPr>
              <a:lnSpc>
                <a:spcPct val="90000"/>
              </a:lnSpc>
              <a:spcAft>
                <a:spcPts val="600"/>
              </a:spcAft>
            </a:pPr>
            <a:r>
              <a:rPr lang="en-US" sz="2800" dirty="0"/>
              <a:t>You’ll likely be asked for help with directions so it’s good to know the major travel corridors between communities in Sunset Country. Also get to know the routes in the town you work in, the location of local attractions, places to eat, shop, etc.</a:t>
            </a:r>
          </a:p>
          <a:p>
            <a:pPr indent="-228600">
              <a:lnSpc>
                <a:spcPct val="90000"/>
              </a:lnSpc>
              <a:spcAft>
                <a:spcPts val="600"/>
              </a:spcAft>
              <a:buFont typeface="Arial" panose="020B0604020202020204" pitchFamily="34" charset="0"/>
              <a:buChar char="•"/>
            </a:pPr>
            <a:endParaRPr lang="en-US" sz="2800" dirty="0"/>
          </a:p>
          <a:p>
            <a:pPr>
              <a:lnSpc>
                <a:spcPct val="90000"/>
              </a:lnSpc>
              <a:spcAft>
                <a:spcPts val="600"/>
              </a:spcAft>
            </a:pPr>
            <a:r>
              <a:rPr lang="en-US" sz="2800" b="1" dirty="0"/>
              <a:t>North/South Corridors</a:t>
            </a:r>
          </a:p>
          <a:p>
            <a:pPr indent="-228600">
              <a:lnSpc>
                <a:spcPct val="90000"/>
              </a:lnSpc>
              <a:spcAft>
                <a:spcPts val="600"/>
              </a:spcAft>
              <a:buFont typeface="Arial" panose="020B0604020202020204" pitchFamily="34" charset="0"/>
              <a:buChar char="•"/>
            </a:pPr>
            <a:endParaRPr lang="en-US" sz="2800" dirty="0"/>
          </a:p>
          <a:p>
            <a:pPr marL="285750" indent="-228600">
              <a:lnSpc>
                <a:spcPct val="90000"/>
              </a:lnSpc>
              <a:spcAft>
                <a:spcPts val="600"/>
              </a:spcAft>
              <a:buFont typeface="Arial" panose="020B0604020202020204" pitchFamily="34" charset="0"/>
              <a:buChar char="•"/>
            </a:pPr>
            <a:r>
              <a:rPr lang="en-US" sz="2800" dirty="0"/>
              <a:t>Highway 71 (connects Hwy 11 with Hwy 17 – passes through Sioux Narrows and Nestor Falls)</a:t>
            </a:r>
          </a:p>
          <a:p>
            <a:pPr marL="285750" indent="-228600">
              <a:lnSpc>
                <a:spcPct val="90000"/>
              </a:lnSpc>
              <a:spcAft>
                <a:spcPts val="600"/>
              </a:spcAft>
              <a:buFont typeface="Arial" panose="020B0604020202020204" pitchFamily="34" charset="0"/>
              <a:buChar char="•"/>
            </a:pPr>
            <a:endParaRPr lang="en-US" sz="2800" dirty="0"/>
          </a:p>
          <a:p>
            <a:pPr marL="285750" indent="-228600">
              <a:lnSpc>
                <a:spcPct val="90000"/>
              </a:lnSpc>
              <a:spcAft>
                <a:spcPts val="600"/>
              </a:spcAft>
              <a:buFont typeface="Arial" panose="020B0604020202020204" pitchFamily="34" charset="0"/>
              <a:buChar char="•"/>
            </a:pPr>
            <a:r>
              <a:rPr lang="en-US" sz="2800" dirty="0"/>
              <a:t>Highway 105 (goes north off Hwy 17 at Vermilion Bay and through to the Municipality of Red Lake and passes through Perrault Falls and Ear Falls)</a:t>
            </a:r>
          </a:p>
          <a:p>
            <a:pPr marL="285750" indent="-228600">
              <a:lnSpc>
                <a:spcPct val="90000"/>
              </a:lnSpc>
              <a:spcAft>
                <a:spcPts val="600"/>
              </a:spcAft>
              <a:buFont typeface="Arial" panose="020B0604020202020204" pitchFamily="34" charset="0"/>
              <a:buChar char="•"/>
            </a:pPr>
            <a:endParaRPr lang="en-US" sz="2800" dirty="0"/>
          </a:p>
          <a:p>
            <a:pPr marL="285750" indent="-228600">
              <a:lnSpc>
                <a:spcPct val="90000"/>
              </a:lnSpc>
              <a:spcAft>
                <a:spcPts val="600"/>
              </a:spcAft>
              <a:buFont typeface="Arial" panose="020B0604020202020204" pitchFamily="34" charset="0"/>
              <a:buChar char="•"/>
            </a:pPr>
            <a:r>
              <a:rPr lang="en-US" sz="2800" dirty="0"/>
              <a:t>Highway 502 (important N/S connector route between Hwy 11 east of Fort Frances and Highway 17 at Dryden – no services!)</a:t>
            </a:r>
          </a:p>
          <a:p>
            <a:pPr marL="285750" indent="-228600">
              <a:lnSpc>
                <a:spcPct val="90000"/>
              </a:lnSpc>
              <a:spcAft>
                <a:spcPts val="600"/>
              </a:spcAft>
              <a:buFont typeface="Arial" panose="020B0604020202020204" pitchFamily="34" charset="0"/>
              <a:buChar char="•"/>
            </a:pPr>
            <a:endParaRPr lang="en-US" sz="2800" dirty="0"/>
          </a:p>
          <a:p>
            <a:pPr marL="285750" indent="-228600">
              <a:lnSpc>
                <a:spcPct val="90000"/>
              </a:lnSpc>
              <a:spcAft>
                <a:spcPts val="600"/>
              </a:spcAft>
              <a:buFont typeface="Arial" panose="020B0604020202020204" pitchFamily="34" charset="0"/>
              <a:buChar char="•"/>
            </a:pPr>
            <a:r>
              <a:rPr lang="en-US" sz="2800" dirty="0"/>
              <a:t>Highway 72 (north off Hwy 17 at </a:t>
            </a:r>
            <a:r>
              <a:rPr lang="en-US" sz="2800" dirty="0" err="1"/>
              <a:t>Dinorwic</a:t>
            </a:r>
            <a:r>
              <a:rPr lang="en-US" sz="2800" dirty="0"/>
              <a:t>, going NE towards Sioux Lookout. Also accessible off Highway 599)</a:t>
            </a:r>
          </a:p>
          <a:p>
            <a:pPr marL="285750" indent="-228600">
              <a:lnSpc>
                <a:spcPct val="90000"/>
              </a:lnSpc>
              <a:spcAft>
                <a:spcPts val="600"/>
              </a:spcAft>
              <a:buFont typeface="Arial" panose="020B0604020202020204" pitchFamily="34" charset="0"/>
              <a:buChar char="•"/>
            </a:pPr>
            <a:endParaRPr lang="en-US" sz="2800" dirty="0"/>
          </a:p>
          <a:p>
            <a:pPr marL="285750" indent="-228600">
              <a:lnSpc>
                <a:spcPct val="90000"/>
              </a:lnSpc>
              <a:spcAft>
                <a:spcPts val="600"/>
              </a:spcAft>
              <a:buFont typeface="Arial" panose="020B0604020202020204" pitchFamily="34" charset="0"/>
              <a:buChar char="•"/>
            </a:pPr>
            <a:r>
              <a:rPr lang="en-US" sz="2800" dirty="0"/>
              <a:t>Highway 599 (“the Wilderness Corridor”, Ontario’s most northerly all-season road – access off Hwy 17 and it runs through Silver Dollar and north to Pickle Lake)</a:t>
            </a:r>
          </a:p>
          <a:p>
            <a:pPr indent="-228600">
              <a:lnSpc>
                <a:spcPct val="90000"/>
              </a:lnSpc>
              <a:spcAft>
                <a:spcPts val="600"/>
              </a:spcAft>
              <a:buFont typeface="Arial" panose="020B0604020202020204" pitchFamily="34" charset="0"/>
              <a:buChar char="•"/>
            </a:pPr>
            <a:endParaRPr lang="en-US" sz="1000" dirty="0"/>
          </a:p>
        </p:txBody>
      </p:sp>
      <p:pic>
        <p:nvPicPr>
          <p:cNvPr id="4" name="Picture 3" descr="A picture containing grass, outdoor, plant&#10;&#10;Description automatically generated">
            <a:extLst>
              <a:ext uri="{FF2B5EF4-FFF2-40B4-BE49-F238E27FC236}">
                <a16:creationId xmlns:a16="http://schemas.microsoft.com/office/drawing/2014/main" id="{A1E56B25-177F-4523-954E-1D00AC71DCE7}"/>
              </a:ext>
            </a:extLst>
          </p:cNvPr>
          <p:cNvPicPr>
            <a:picLocks noChangeAspect="1"/>
          </p:cNvPicPr>
          <p:nvPr/>
        </p:nvPicPr>
        <p:blipFill rotWithShape="1">
          <a:blip r:embed="rId2">
            <a:extLst>
              <a:ext uri="{28A0092B-C50C-407E-A947-70E740481C1C}">
                <a14:useLocalDpi xmlns:a14="http://schemas.microsoft.com/office/drawing/2010/main" val="0"/>
              </a:ext>
            </a:extLst>
          </a:blip>
          <a:srcRect l="27431" r="5817"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1"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1947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1B4971E-28D0-4568-92B8-78A0B27818DC}"/>
              </a:ext>
            </a:extLst>
          </p:cNvPr>
          <p:cNvSpPr txBox="1"/>
          <p:nvPr/>
        </p:nvSpPr>
        <p:spPr>
          <a:xfrm>
            <a:off x="132080" y="111760"/>
            <a:ext cx="6278880" cy="6858000"/>
          </a:xfrm>
          <a:prstGeom prst="rect">
            <a:avLst/>
          </a:prstGeom>
        </p:spPr>
        <p:txBody>
          <a:bodyPr vert="horz" lIns="91440" tIns="45720" rIns="91440" bIns="45720" rtlCol="0">
            <a:normAutofit lnSpcReduction="10000"/>
          </a:bodyPr>
          <a:lstStyle/>
          <a:p>
            <a:pPr>
              <a:lnSpc>
                <a:spcPct val="90000"/>
              </a:lnSpc>
              <a:spcAft>
                <a:spcPts val="600"/>
              </a:spcAft>
            </a:pPr>
            <a:r>
              <a:rPr lang="en-US" sz="2200" b="1" dirty="0"/>
              <a:t>East-West Travel Corridors</a:t>
            </a:r>
          </a:p>
          <a:p>
            <a:pPr indent="-228600">
              <a:lnSpc>
                <a:spcPct val="90000"/>
              </a:lnSpc>
              <a:spcAft>
                <a:spcPts val="600"/>
              </a:spcAft>
              <a:buFont typeface="Arial" panose="020B0604020202020204" pitchFamily="34" charset="0"/>
              <a:buChar char="•"/>
            </a:pPr>
            <a:endParaRPr lang="en-US" sz="2200" b="1" dirty="0"/>
          </a:p>
          <a:p>
            <a:pPr marL="285750" indent="-228600">
              <a:lnSpc>
                <a:spcPct val="90000"/>
              </a:lnSpc>
              <a:spcAft>
                <a:spcPts val="600"/>
              </a:spcAft>
              <a:buFont typeface="Arial" panose="020B0604020202020204" pitchFamily="34" charset="0"/>
              <a:buChar char="•"/>
            </a:pPr>
            <a:r>
              <a:rPr lang="en-US" sz="2200" dirty="0"/>
              <a:t>Highway 17 – is the Trans-Canada highway and the main commercial traffic route through Sunset Country. It connects with Highway 1 in Manitoba and runs across Ontario. Kenora, V-Bay, Dryden, </a:t>
            </a:r>
            <a:r>
              <a:rPr lang="en-US" sz="2200" dirty="0" err="1"/>
              <a:t>Dinorwic</a:t>
            </a:r>
            <a:r>
              <a:rPr lang="en-US" sz="2200" dirty="0"/>
              <a:t>, and Ignace are all along this route. </a:t>
            </a:r>
          </a:p>
          <a:p>
            <a:pPr marL="285750" indent="-228600">
              <a:lnSpc>
                <a:spcPct val="90000"/>
              </a:lnSpc>
              <a:spcAft>
                <a:spcPts val="600"/>
              </a:spcAft>
              <a:buFont typeface="Arial" panose="020B0604020202020204" pitchFamily="34" charset="0"/>
              <a:buChar char="•"/>
            </a:pPr>
            <a:endParaRPr lang="en-US" sz="2200" dirty="0"/>
          </a:p>
          <a:p>
            <a:pPr marL="285750" indent="-228600">
              <a:lnSpc>
                <a:spcPct val="90000"/>
              </a:lnSpc>
              <a:spcAft>
                <a:spcPts val="600"/>
              </a:spcAft>
              <a:buFont typeface="Arial" panose="020B0604020202020204" pitchFamily="34" charset="0"/>
              <a:buChar char="•"/>
            </a:pPr>
            <a:r>
              <a:rPr lang="en-US" sz="2200" dirty="0"/>
              <a:t>Highway 11-17 also known by many as the “King’s Hwy” it runs east-west just north of the Canada-US Border. Less commercial traffic on this route. Runs from Rainy River through Emo, Fort Frances, and Atikokan through and east all the way across Ontario</a:t>
            </a:r>
          </a:p>
          <a:p>
            <a:pPr marL="285750" indent="-228600">
              <a:lnSpc>
                <a:spcPct val="90000"/>
              </a:lnSpc>
              <a:spcAft>
                <a:spcPts val="600"/>
              </a:spcAft>
              <a:buFont typeface="Arial" panose="020B0604020202020204" pitchFamily="34" charset="0"/>
              <a:buChar char="•"/>
            </a:pPr>
            <a:endParaRPr lang="en-US" sz="2200" dirty="0"/>
          </a:p>
          <a:p>
            <a:pPr>
              <a:lnSpc>
                <a:spcPct val="90000"/>
              </a:lnSpc>
              <a:spcAft>
                <a:spcPts val="600"/>
              </a:spcAft>
            </a:pPr>
            <a:r>
              <a:rPr lang="en-US" sz="2200" b="1" dirty="0"/>
              <a:t>Other Routes</a:t>
            </a:r>
          </a:p>
          <a:p>
            <a:pPr indent="-228600">
              <a:lnSpc>
                <a:spcPct val="90000"/>
              </a:lnSpc>
              <a:spcAft>
                <a:spcPts val="600"/>
              </a:spcAft>
              <a:buFont typeface="Arial" panose="020B0604020202020204" pitchFamily="34" charset="0"/>
              <a:buChar char="•"/>
            </a:pPr>
            <a:endParaRPr lang="en-US" sz="2200" b="1" dirty="0"/>
          </a:p>
          <a:p>
            <a:pPr marL="285750" indent="-228600">
              <a:lnSpc>
                <a:spcPct val="90000"/>
              </a:lnSpc>
              <a:spcAft>
                <a:spcPts val="600"/>
              </a:spcAft>
              <a:buFont typeface="Arial" panose="020B0604020202020204" pitchFamily="34" charset="0"/>
              <a:buChar char="•"/>
            </a:pPr>
            <a:r>
              <a:rPr lang="en-US" sz="2200" dirty="0"/>
              <a:t>Highway 621 – off Hwy 11 to </a:t>
            </a:r>
            <a:r>
              <a:rPr lang="en-US" sz="2200" dirty="0" err="1"/>
              <a:t>Morson</a:t>
            </a:r>
            <a:endParaRPr lang="en-US" sz="2200" dirty="0"/>
          </a:p>
          <a:p>
            <a:pPr marL="285750" indent="-228600">
              <a:lnSpc>
                <a:spcPct val="90000"/>
              </a:lnSpc>
              <a:spcAft>
                <a:spcPts val="600"/>
              </a:spcAft>
              <a:buFont typeface="Arial" panose="020B0604020202020204" pitchFamily="34" charset="0"/>
              <a:buChar char="•"/>
            </a:pPr>
            <a:r>
              <a:rPr lang="en-US" sz="2200" dirty="0"/>
              <a:t>Highway 622 between Atikokan and Hwy 17</a:t>
            </a:r>
          </a:p>
          <a:p>
            <a:pPr marL="285750" indent="-228600">
              <a:lnSpc>
                <a:spcPct val="90000"/>
              </a:lnSpc>
              <a:spcAft>
                <a:spcPts val="600"/>
              </a:spcAft>
              <a:buFont typeface="Arial" panose="020B0604020202020204" pitchFamily="34" charset="0"/>
              <a:buChar char="•"/>
            </a:pPr>
            <a:r>
              <a:rPr lang="en-US" sz="2200" dirty="0"/>
              <a:t>Highway 596 off Hwy 17 to Minaki</a:t>
            </a:r>
          </a:p>
        </p:txBody>
      </p:sp>
      <p:sp>
        <p:nvSpPr>
          <p:cNvPr id="13" name="Oval 1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descr="A picture containing road, way, scene, outdoor&#10;&#10;Description automatically generated">
            <a:extLst>
              <a:ext uri="{FF2B5EF4-FFF2-40B4-BE49-F238E27FC236}">
                <a16:creationId xmlns:a16="http://schemas.microsoft.com/office/drawing/2014/main" id="{D91F278B-770F-4358-BC38-AF3DC934CD86}"/>
              </a:ext>
            </a:extLst>
          </p:cNvPr>
          <p:cNvPicPr>
            <a:picLocks noChangeAspect="1"/>
          </p:cNvPicPr>
          <p:nvPr/>
        </p:nvPicPr>
        <p:blipFill rotWithShape="1">
          <a:blip r:embed="rId2">
            <a:extLst>
              <a:ext uri="{28A0092B-C50C-407E-A947-70E740481C1C}">
                <a14:useLocalDpi xmlns:a14="http://schemas.microsoft.com/office/drawing/2010/main" val="0"/>
              </a:ext>
            </a:extLst>
          </a:blip>
          <a:srcRect t="15064" r="-1" b="20682"/>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5" name="Arc 14">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4" name="Picture 3" descr="Text&#10;&#10;Description automatically generated">
            <a:extLst>
              <a:ext uri="{FF2B5EF4-FFF2-40B4-BE49-F238E27FC236}">
                <a16:creationId xmlns:a16="http://schemas.microsoft.com/office/drawing/2014/main" id="{F340EE82-CB6B-4F99-9DE9-8C09CC6BB3E9}"/>
              </a:ext>
            </a:extLst>
          </p:cNvPr>
          <p:cNvPicPr>
            <a:picLocks noChangeAspect="1"/>
          </p:cNvPicPr>
          <p:nvPr/>
        </p:nvPicPr>
        <p:blipFill rotWithShape="1">
          <a:blip r:embed="rId3">
            <a:extLst>
              <a:ext uri="{28A0092B-C50C-407E-A947-70E740481C1C}">
                <a14:useLocalDpi xmlns:a14="http://schemas.microsoft.com/office/drawing/2010/main" val="0"/>
              </a:ext>
            </a:extLst>
          </a:blip>
          <a:srcRect l="9546" r="12358" b="4"/>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125859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E5B372D6-CF0D-4BB4-A786-49A4EF7105AA}"/>
              </a:ext>
            </a:extLst>
          </p:cNvPr>
          <p:cNvSpPr txBox="1"/>
          <p:nvPr/>
        </p:nvSpPr>
        <p:spPr>
          <a:xfrm>
            <a:off x="-121920" y="91440"/>
            <a:ext cx="6743214" cy="6858000"/>
          </a:xfrm>
          <a:prstGeom prst="rect">
            <a:avLst/>
          </a:prstGeom>
        </p:spPr>
        <p:txBody>
          <a:bodyPr vert="horz" lIns="91440" tIns="45720" rIns="91440" bIns="45720" rtlCol="0">
            <a:noAutofit/>
          </a:bodyPr>
          <a:lstStyle/>
          <a:p>
            <a:pPr>
              <a:lnSpc>
                <a:spcPct val="90000"/>
              </a:lnSpc>
              <a:spcAft>
                <a:spcPts val="600"/>
              </a:spcAft>
            </a:pPr>
            <a:r>
              <a:rPr lang="en-US" sz="2200" b="1" dirty="0"/>
              <a:t>How </a:t>
            </a:r>
            <a:r>
              <a:rPr lang="en-US" sz="2200" b="1" i="1" dirty="0"/>
              <a:t>You </a:t>
            </a:r>
            <a:r>
              <a:rPr lang="en-US" sz="2200" b="1" dirty="0"/>
              <a:t>Can Help Tourism</a:t>
            </a:r>
          </a:p>
          <a:p>
            <a:pPr marL="285750" indent="-228600">
              <a:lnSpc>
                <a:spcPct val="90000"/>
              </a:lnSpc>
              <a:spcAft>
                <a:spcPts val="600"/>
              </a:spcAft>
              <a:buFont typeface="Arial" panose="020B0604020202020204" pitchFamily="34" charset="0"/>
              <a:buChar char="•"/>
            </a:pPr>
            <a:r>
              <a:rPr lang="en-US" sz="2200" dirty="0"/>
              <a:t>Engage with the people who come into the centre and be ready to offer suggestions for them on things to do, places to go, shop and eat.</a:t>
            </a:r>
          </a:p>
          <a:p>
            <a:pPr marL="285750" indent="-228600">
              <a:lnSpc>
                <a:spcPct val="90000"/>
              </a:lnSpc>
              <a:spcAft>
                <a:spcPts val="600"/>
              </a:spcAft>
              <a:buFont typeface="Arial" panose="020B0604020202020204" pitchFamily="34" charset="0"/>
              <a:buChar char="•"/>
            </a:pPr>
            <a:r>
              <a:rPr lang="en-US" sz="2200" dirty="0"/>
              <a:t>Use resources available on-line to help them plan activities.</a:t>
            </a:r>
          </a:p>
          <a:p>
            <a:pPr marL="285750" indent="-228600">
              <a:lnSpc>
                <a:spcPct val="90000"/>
              </a:lnSpc>
              <a:spcAft>
                <a:spcPts val="600"/>
              </a:spcAft>
              <a:buFont typeface="Arial" panose="020B0604020202020204" pitchFamily="34" charset="0"/>
              <a:buChar char="•"/>
            </a:pPr>
            <a:r>
              <a:rPr lang="en-US" sz="2200" dirty="0"/>
              <a:t>Try to get them to stay longer and visit more in your community/area.</a:t>
            </a:r>
          </a:p>
          <a:p>
            <a:pPr marL="285750" indent="-228600">
              <a:lnSpc>
                <a:spcPct val="90000"/>
              </a:lnSpc>
              <a:spcAft>
                <a:spcPts val="600"/>
              </a:spcAft>
              <a:buFont typeface="Arial" panose="020B0604020202020204" pitchFamily="34" charset="0"/>
              <a:buChar char="•"/>
            </a:pPr>
            <a:r>
              <a:rPr lang="en-US" sz="2200" dirty="0"/>
              <a:t>If there are any local events, craft sales, farmer’s markets etc., tell people about them. </a:t>
            </a:r>
          </a:p>
          <a:p>
            <a:pPr marL="285750" indent="-228600">
              <a:lnSpc>
                <a:spcPct val="90000"/>
              </a:lnSpc>
              <a:spcAft>
                <a:spcPts val="600"/>
              </a:spcAft>
              <a:buFont typeface="Arial" panose="020B0604020202020204" pitchFamily="34" charset="0"/>
              <a:buChar char="•"/>
            </a:pPr>
            <a:r>
              <a:rPr lang="en-US" sz="2200" dirty="0"/>
              <a:t>Encourage visits to attractions in the area such as museums, Kay-Nah-Chi-Wah-</a:t>
            </a:r>
            <a:r>
              <a:rPr lang="en-US" sz="2200" dirty="0" err="1"/>
              <a:t>Nung</a:t>
            </a:r>
            <a:r>
              <a:rPr lang="en-US" sz="2200" dirty="0"/>
              <a:t> Historical Centre etc.</a:t>
            </a:r>
          </a:p>
          <a:p>
            <a:pPr marL="285750" indent="-228600">
              <a:lnSpc>
                <a:spcPct val="90000"/>
              </a:lnSpc>
              <a:spcAft>
                <a:spcPts val="600"/>
              </a:spcAft>
              <a:buFont typeface="Arial" panose="020B0604020202020204" pitchFamily="34" charset="0"/>
              <a:buChar char="•"/>
            </a:pPr>
            <a:r>
              <a:rPr lang="en-US" sz="2200" dirty="0"/>
              <a:t>Be a </a:t>
            </a:r>
            <a:r>
              <a:rPr lang="en-US" sz="2200" i="1" dirty="0"/>
              <a:t>tourism ambassador </a:t>
            </a:r>
            <a:r>
              <a:rPr lang="en-US" sz="2200" dirty="0"/>
              <a:t>as you are the front line for tourism in the region and are likely the first “local” these visitors will speak to – make them feel welcome and simply, try to help them as much as possible. </a:t>
            </a:r>
          </a:p>
          <a:p>
            <a:pPr algn="ctr">
              <a:lnSpc>
                <a:spcPct val="90000"/>
              </a:lnSpc>
              <a:spcAft>
                <a:spcPts val="600"/>
              </a:spcAft>
            </a:pPr>
            <a:r>
              <a:rPr lang="en-US" sz="2200" b="1" dirty="0"/>
              <a:t>Good luck to all of you!</a:t>
            </a:r>
          </a:p>
          <a:p>
            <a:pPr algn="ctr">
              <a:lnSpc>
                <a:spcPct val="90000"/>
              </a:lnSpc>
              <a:spcAft>
                <a:spcPts val="600"/>
              </a:spcAft>
            </a:pPr>
            <a:r>
              <a:rPr lang="en-US" sz="2200" b="1" dirty="0"/>
              <a:t>I’m here to help, so give me a call, Gerry Cariou, 1-800-665-7567</a:t>
            </a:r>
          </a:p>
        </p:txBody>
      </p:sp>
      <p:pic>
        <p:nvPicPr>
          <p:cNvPr id="5" name="Picture 4" descr="A body of water with a sunset in the background&#10;&#10;Description automatically generated with medium confidence">
            <a:extLst>
              <a:ext uri="{FF2B5EF4-FFF2-40B4-BE49-F238E27FC236}">
                <a16:creationId xmlns:a16="http://schemas.microsoft.com/office/drawing/2014/main" id="{CA5EAFDB-C7DD-4772-9620-DB592E0BB218}"/>
              </a:ext>
            </a:extLst>
          </p:cNvPr>
          <p:cNvPicPr>
            <a:picLocks noChangeAspect="1"/>
          </p:cNvPicPr>
          <p:nvPr/>
        </p:nvPicPr>
        <p:blipFill rotWithShape="1">
          <a:blip r:embed="rId2">
            <a:extLst>
              <a:ext uri="{28A0092B-C50C-407E-A947-70E740481C1C}">
                <a14:useLocalDpi xmlns:a14="http://schemas.microsoft.com/office/drawing/2010/main" val="0"/>
              </a:ext>
            </a:extLst>
          </a:blip>
          <a:srcRect t="17066" r="2" b="16533"/>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2"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4054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8"/>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1371</TotalTime>
  <Words>722</Words>
  <Application>Microsoft Office PowerPoint</Application>
  <PresentationFormat>Widescreen</PresentationFormat>
  <Paragraphs>71</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An Intro to Sunset Country</vt:lpstr>
      <vt:lpstr>Welcome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Intro to Sunset Country</dc:title>
  <dc:creator>Gerry Cariou</dc:creator>
  <cp:lastModifiedBy>Eden Cameron</cp:lastModifiedBy>
  <cp:revision>23</cp:revision>
  <dcterms:created xsi:type="dcterms:W3CDTF">2021-06-23T18:34:00Z</dcterms:created>
  <dcterms:modified xsi:type="dcterms:W3CDTF">2021-07-28T13:20:43Z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3EB2549D-B346-44EF-BB5F-B08DE0995617</vt:lpwstr>
  </property>
  <property fmtid="{D5CDD505-2E9C-101B-9397-08002B2CF9AE}" pid="3" name="ArticulatePath">
    <vt:lpwstr>SEP Training Sunset Country largerfont</vt:lpwstr>
  </property>
</Properties>
</file>