
<file path=[Content_Types].xml><?xml version="1.0" encoding="utf-8"?>
<Types xmlns="http://schemas.openxmlformats.org/package/2006/content-types">
  <Default Extension="emf" ContentType="image/x-emf"/>
  <Default Extension="jpeg" ContentType="image/jpeg"/>
  <Default Extension="jpg" ContentType="image/png"/>
  <Default Extension="pdf" ContentType="application/pdf"/>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media/image14.jpg" ContentType="image/jpeg"/>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302" r:id="rId2"/>
    <p:sldId id="341" r:id="rId3"/>
    <p:sldId id="542" r:id="rId4"/>
    <p:sldId id="1661" r:id="rId5"/>
    <p:sldId id="1641" r:id="rId6"/>
    <p:sldId id="496" r:id="rId7"/>
    <p:sldId id="479" r:id="rId8"/>
    <p:sldId id="630" r:id="rId9"/>
    <p:sldId id="511" r:id="rId10"/>
    <p:sldId id="632" r:id="rId11"/>
    <p:sldId id="1610" r:id="rId12"/>
    <p:sldId id="1612" r:id="rId13"/>
    <p:sldId id="648" r:id="rId14"/>
    <p:sldId id="1613" r:id="rId15"/>
    <p:sldId id="651" r:id="rId16"/>
    <p:sldId id="1588" r:id="rId17"/>
    <p:sldId id="1589" r:id="rId18"/>
    <p:sldId id="1591" r:id="rId19"/>
    <p:sldId id="1601" r:id="rId20"/>
    <p:sldId id="353" r:id="rId21"/>
    <p:sldId id="650" r:id="rId22"/>
    <p:sldId id="1592" r:id="rId23"/>
    <p:sldId id="1593" r:id="rId24"/>
    <p:sldId id="1594" r:id="rId25"/>
    <p:sldId id="1606" r:id="rId26"/>
    <p:sldId id="1633" r:id="rId27"/>
    <p:sldId id="1595" r:id="rId28"/>
    <p:sldId id="359" r:id="rId29"/>
    <p:sldId id="358" r:id="rId30"/>
    <p:sldId id="1603" r:id="rId31"/>
    <p:sldId id="1597" r:id="rId32"/>
    <p:sldId id="1604" r:id="rId33"/>
    <p:sldId id="1602" r:id="rId34"/>
    <p:sldId id="1635" r:id="rId35"/>
    <p:sldId id="1646" r:id="rId36"/>
    <p:sldId id="258" r:id="rId37"/>
    <p:sldId id="268" r:id="rId38"/>
    <p:sldId id="1647" r:id="rId39"/>
    <p:sldId id="1648" r:id="rId40"/>
    <p:sldId id="262" r:id="rId41"/>
    <p:sldId id="263" r:id="rId42"/>
    <p:sldId id="1663" r:id="rId43"/>
    <p:sldId id="1662" r:id="rId44"/>
    <p:sldId id="1664" r:id="rId45"/>
    <p:sldId id="273" r:id="rId46"/>
    <p:sldId id="1652" r:id="rId47"/>
    <p:sldId id="1655" r:id="rId48"/>
    <p:sldId id="1654" r:id="rId49"/>
    <p:sldId id="271" r:id="rId50"/>
    <p:sldId id="1653" r:id="rId51"/>
    <p:sldId id="1657" r:id="rId52"/>
    <p:sldId id="277" r:id="rId53"/>
    <p:sldId id="1590" r:id="rId54"/>
    <p:sldId id="1642" r:id="rId55"/>
    <p:sldId id="1614" r:id="rId56"/>
    <p:sldId id="1637" r:id="rId57"/>
    <p:sldId id="1644" r:id="rId58"/>
    <p:sldId id="652" r:id="rId59"/>
    <p:sldId id="431" r:id="rId60"/>
    <p:sldId id="1645" r:id="rId61"/>
    <p:sldId id="965" r:id="rId62"/>
    <p:sldId id="1638" r:id="rId63"/>
    <p:sldId id="1615" r:id="rId64"/>
    <p:sldId id="1616" r:id="rId65"/>
    <p:sldId id="1608" r:id="rId66"/>
    <p:sldId id="1617" r:id="rId67"/>
    <p:sldId id="1619" r:id="rId68"/>
    <p:sldId id="1620" r:id="rId69"/>
    <p:sldId id="1622" r:id="rId70"/>
    <p:sldId id="1599" r:id="rId71"/>
    <p:sldId id="1623" r:id="rId72"/>
    <p:sldId id="1624" r:id="rId73"/>
    <p:sldId id="1625" r:id="rId74"/>
    <p:sldId id="1639" r:id="rId75"/>
    <p:sldId id="1627" r:id="rId76"/>
    <p:sldId id="1629" r:id="rId77"/>
    <p:sldId id="1316" r:id="rId78"/>
    <p:sldId id="1632" r:id="rId79"/>
    <p:sldId id="433" r:id="rId80"/>
    <p:sldId id="1631" r:id="rId81"/>
    <p:sldId id="340" r:id="rId82"/>
    <p:sldId id="259" r:id="rId83"/>
    <p:sldId id="295" r:id="rId84"/>
  </p:sldIdLst>
  <p:sldSz cx="12192000" cy="6858000"/>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CF0E9"/>
    <a:srgbClr val="47783C"/>
    <a:srgbClr val="759262"/>
    <a:srgbClr val="767776"/>
    <a:srgbClr val="A5A5A5"/>
    <a:srgbClr val="F2F2F2"/>
    <a:srgbClr val="E5E6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autoAdjust="0"/>
    <p:restoredTop sz="94282" autoAdjust="0"/>
  </p:normalViewPr>
  <p:slideViewPr>
    <p:cSldViewPr snapToGrid="0" snapToObjects="1">
      <p:cViewPr varScale="1">
        <p:scale>
          <a:sx n="107" d="100"/>
          <a:sy n="107" d="100"/>
        </p:scale>
        <p:origin x="504" y="114"/>
      </p:cViewPr>
      <p:guideLst/>
    </p:cSldViewPr>
  </p:slideViewPr>
  <p:notesTextViewPr>
    <p:cViewPr>
      <p:scale>
        <a:sx n="1" d="1"/>
        <a:sy n="1" d="1"/>
      </p:scale>
      <p:origin x="0" y="0"/>
    </p:cViewPr>
  </p:notesTextViewPr>
  <p:sorterViewPr>
    <p:cViewPr>
      <p:scale>
        <a:sx n="1" d="1"/>
        <a:sy n="1" d="1"/>
      </p:scale>
      <p:origin x="0" y="-152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D5A76-0EF3-F34A-93D9-8A77ED65E3B8}"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BF6FB43E-3C95-D947-835E-60EE6F61C98D}">
      <dgm:prSet phldrT="[Text]"/>
      <dgm:spPr/>
      <dgm:t>
        <a:bodyPr/>
        <a:lstStyle/>
        <a:p>
          <a:r>
            <a:rPr lang="en-US" b="1" i="0" dirty="0">
              <a:latin typeface="Arial" charset="0"/>
              <a:ea typeface="Arial" charset="0"/>
              <a:cs typeface="Arial" charset="0"/>
            </a:rPr>
            <a:t>Understand the new situation </a:t>
          </a:r>
        </a:p>
      </dgm:t>
    </dgm:pt>
    <dgm:pt modelId="{F2F24F32-57D6-8848-81E6-2B46ABB433B8}" type="parTrans" cxnId="{C9338CDD-470C-3D4E-BD58-98FFF4AAB60D}">
      <dgm:prSet/>
      <dgm:spPr/>
      <dgm:t>
        <a:bodyPr/>
        <a:lstStyle/>
        <a:p>
          <a:endParaRPr lang="en-US" sz="1600"/>
        </a:p>
      </dgm:t>
    </dgm:pt>
    <dgm:pt modelId="{AB92E7E6-F550-014C-9AE8-7EB3363A7990}" type="sibTrans" cxnId="{C9338CDD-470C-3D4E-BD58-98FFF4AAB60D}">
      <dgm:prSet/>
      <dgm:spPr/>
      <dgm:t>
        <a:bodyPr/>
        <a:lstStyle/>
        <a:p>
          <a:endParaRPr lang="en-US"/>
        </a:p>
      </dgm:t>
    </dgm:pt>
    <dgm:pt modelId="{3AB57A28-D882-2446-9D35-FEE2B516E26B}">
      <dgm:prSet phldrT="[Text]"/>
      <dgm:spPr/>
      <dgm:t>
        <a:bodyPr/>
        <a:lstStyle/>
        <a:p>
          <a:r>
            <a:rPr lang="en-US" b="1" i="0" dirty="0">
              <a:latin typeface="Arial" charset="0"/>
              <a:ea typeface="Arial" charset="0"/>
              <a:cs typeface="Arial" charset="0"/>
            </a:rPr>
            <a:t>Delve deeper into the customer’s plans</a:t>
          </a:r>
        </a:p>
      </dgm:t>
    </dgm:pt>
    <dgm:pt modelId="{35DE3E1B-D33A-734A-B302-541E7A9B43ED}" type="parTrans" cxnId="{05824A6D-2A66-C44C-870A-551F784E9570}">
      <dgm:prSet/>
      <dgm:spPr/>
      <dgm:t>
        <a:bodyPr/>
        <a:lstStyle/>
        <a:p>
          <a:endParaRPr lang="en-US" sz="1600"/>
        </a:p>
      </dgm:t>
    </dgm:pt>
    <dgm:pt modelId="{384142C4-01C7-824A-B280-78830A062E74}" type="sibTrans" cxnId="{05824A6D-2A66-C44C-870A-551F784E9570}">
      <dgm:prSet/>
      <dgm:spPr/>
      <dgm:t>
        <a:bodyPr/>
        <a:lstStyle/>
        <a:p>
          <a:endParaRPr lang="en-US"/>
        </a:p>
      </dgm:t>
    </dgm:pt>
    <dgm:pt modelId="{DF49FB75-DA58-9342-9049-839AE217FF1A}">
      <dgm:prSet phldrT="[Text]"/>
      <dgm:spPr/>
      <dgm:t>
        <a:bodyPr/>
        <a:lstStyle/>
        <a:p>
          <a:r>
            <a:rPr lang="en-US" b="1" i="0" dirty="0">
              <a:latin typeface="Arial" charset="0"/>
              <a:ea typeface="Arial" charset="0"/>
              <a:cs typeface="Arial" charset="0"/>
            </a:rPr>
            <a:t>Assist the customer in assuring their needs are met</a:t>
          </a:r>
        </a:p>
      </dgm:t>
    </dgm:pt>
    <dgm:pt modelId="{C32FC016-3D24-C64E-8DFB-6FAAC4DBA799}" type="parTrans" cxnId="{49206541-1F83-274B-9B62-B231565B8B6F}">
      <dgm:prSet/>
      <dgm:spPr/>
      <dgm:t>
        <a:bodyPr/>
        <a:lstStyle/>
        <a:p>
          <a:endParaRPr lang="en-US" sz="1600"/>
        </a:p>
      </dgm:t>
    </dgm:pt>
    <dgm:pt modelId="{67F4B174-E93C-A643-9518-E6384C49DE87}" type="sibTrans" cxnId="{49206541-1F83-274B-9B62-B231565B8B6F}">
      <dgm:prSet/>
      <dgm:spPr/>
      <dgm:t>
        <a:bodyPr/>
        <a:lstStyle/>
        <a:p>
          <a:endParaRPr lang="en-US"/>
        </a:p>
      </dgm:t>
    </dgm:pt>
    <dgm:pt modelId="{DDCAD495-972F-5F43-8AF5-519C795F82A0}">
      <dgm:prSet phldrT="[Text]"/>
      <dgm:spPr>
        <a:solidFill>
          <a:schemeClr val="accent4">
            <a:lumMod val="75000"/>
          </a:schemeClr>
        </a:solidFill>
      </dgm:spPr>
      <dgm:t>
        <a:bodyPr/>
        <a:lstStyle/>
        <a:p>
          <a:r>
            <a:rPr lang="en-US" b="1" i="0" dirty="0">
              <a:latin typeface="Arial" charset="0"/>
              <a:ea typeface="Arial" charset="0"/>
              <a:cs typeface="Arial" charset="0"/>
            </a:rPr>
            <a:t>Approach difficult situations in steps </a:t>
          </a:r>
        </a:p>
      </dgm:t>
    </dgm:pt>
    <dgm:pt modelId="{2259B600-EB9F-8F4B-90BF-6EEB65E97652}" type="parTrans" cxnId="{014B8B80-0FB5-E741-AE4C-B04C5FAC9923}">
      <dgm:prSet/>
      <dgm:spPr/>
      <dgm:t>
        <a:bodyPr/>
        <a:lstStyle/>
        <a:p>
          <a:endParaRPr lang="en-US" sz="1600"/>
        </a:p>
      </dgm:t>
    </dgm:pt>
    <dgm:pt modelId="{A67A5D0E-BE9A-3549-89D9-2514BAD2AC89}" type="sibTrans" cxnId="{014B8B80-0FB5-E741-AE4C-B04C5FAC9923}">
      <dgm:prSet/>
      <dgm:spPr/>
      <dgm:t>
        <a:bodyPr/>
        <a:lstStyle/>
        <a:p>
          <a:endParaRPr lang="en-US"/>
        </a:p>
      </dgm:t>
    </dgm:pt>
    <dgm:pt modelId="{3293CD51-0B4B-A244-9EF4-36FB16735B7F}">
      <dgm:prSet phldrT="[Text]"/>
      <dgm:spPr>
        <a:solidFill>
          <a:schemeClr val="accent4">
            <a:lumMod val="60000"/>
            <a:lumOff val="40000"/>
          </a:schemeClr>
        </a:solidFill>
      </dgm:spPr>
      <dgm:t>
        <a:bodyPr/>
        <a:lstStyle/>
        <a:p>
          <a:r>
            <a:rPr lang="en-US" b="1" i="0" dirty="0">
              <a:latin typeface="Arial" charset="0"/>
              <a:ea typeface="Arial" charset="0"/>
              <a:cs typeface="Arial" charset="0"/>
            </a:rPr>
            <a:t>Deliver, Learn, Celebrate</a:t>
          </a:r>
        </a:p>
      </dgm:t>
    </dgm:pt>
    <dgm:pt modelId="{B01366B9-81B6-754E-BB14-451870DE2846}" type="parTrans" cxnId="{F14FCAB9-592E-E04A-ACF1-E950402129DD}">
      <dgm:prSet/>
      <dgm:spPr/>
      <dgm:t>
        <a:bodyPr/>
        <a:lstStyle/>
        <a:p>
          <a:endParaRPr lang="en-US" sz="1600"/>
        </a:p>
      </dgm:t>
    </dgm:pt>
    <dgm:pt modelId="{BF1143F2-E807-8E4B-92A5-E1A2B6E63387}" type="sibTrans" cxnId="{F14FCAB9-592E-E04A-ACF1-E950402129DD}">
      <dgm:prSet/>
      <dgm:spPr/>
      <dgm:t>
        <a:bodyPr/>
        <a:lstStyle/>
        <a:p>
          <a:endParaRPr lang="en-US"/>
        </a:p>
      </dgm:t>
    </dgm:pt>
    <dgm:pt modelId="{15EAB20D-31E8-4734-98B5-E727FAD47E72}">
      <dgm:prSet custT="1"/>
      <dgm:spPr>
        <a:solidFill>
          <a:schemeClr val="accent1">
            <a:lumMod val="40000"/>
            <a:lumOff val="60000"/>
          </a:schemeClr>
        </a:solidFill>
      </dgm:spPr>
      <dgm:t>
        <a:bodyPr/>
        <a:lstStyle/>
        <a:p>
          <a:r>
            <a:rPr lang="en-CA" sz="2500" b="1" i="0" kern="1200" dirty="0">
              <a:solidFill>
                <a:srgbClr val="FFFFFF"/>
              </a:solidFill>
              <a:latin typeface="Arial" charset="0"/>
              <a:ea typeface="Arial" charset="0"/>
              <a:cs typeface="Arial" charset="0"/>
            </a:rPr>
            <a:t>Manage personal stress </a:t>
          </a:r>
        </a:p>
      </dgm:t>
    </dgm:pt>
    <dgm:pt modelId="{B7503D1A-F885-4A45-A3ED-3D267153F232}" type="parTrans" cxnId="{C1D95A19-F593-4653-B0F0-A77A3ABE7310}">
      <dgm:prSet/>
      <dgm:spPr/>
      <dgm:t>
        <a:bodyPr/>
        <a:lstStyle/>
        <a:p>
          <a:endParaRPr lang="en-CA"/>
        </a:p>
      </dgm:t>
    </dgm:pt>
    <dgm:pt modelId="{4E308B28-DC12-403D-BC8E-A1107E403F83}" type="sibTrans" cxnId="{C1D95A19-F593-4653-B0F0-A77A3ABE7310}">
      <dgm:prSet/>
      <dgm:spPr/>
      <dgm:t>
        <a:bodyPr/>
        <a:lstStyle/>
        <a:p>
          <a:endParaRPr lang="en-CA"/>
        </a:p>
      </dgm:t>
    </dgm:pt>
    <dgm:pt modelId="{81B4CFCF-A201-4E2D-8708-19DAF14463B1}" type="pres">
      <dgm:prSet presAssocID="{5DDD5A76-0EF3-F34A-93D9-8A77ED65E3B8}" presName="Name0" presStyleCnt="0">
        <dgm:presLayoutVars>
          <dgm:chMax val="7"/>
          <dgm:chPref val="7"/>
          <dgm:dir/>
        </dgm:presLayoutVars>
      </dgm:prSet>
      <dgm:spPr/>
    </dgm:pt>
    <dgm:pt modelId="{BAF574A6-A39E-4FB6-9E1E-24FA4606FC24}" type="pres">
      <dgm:prSet presAssocID="{5DDD5A76-0EF3-F34A-93D9-8A77ED65E3B8}" presName="Name1" presStyleCnt="0"/>
      <dgm:spPr/>
    </dgm:pt>
    <dgm:pt modelId="{80F44B0E-57EF-4C13-B56F-E0B5C8030EB0}" type="pres">
      <dgm:prSet presAssocID="{5DDD5A76-0EF3-F34A-93D9-8A77ED65E3B8}" presName="cycle" presStyleCnt="0"/>
      <dgm:spPr/>
    </dgm:pt>
    <dgm:pt modelId="{079CF971-8BF2-449E-BFD8-9AD260B75BDB}" type="pres">
      <dgm:prSet presAssocID="{5DDD5A76-0EF3-F34A-93D9-8A77ED65E3B8}" presName="srcNode" presStyleLbl="node1" presStyleIdx="0" presStyleCnt="6"/>
      <dgm:spPr/>
    </dgm:pt>
    <dgm:pt modelId="{04C39A27-3997-4722-A42E-6A462732080E}" type="pres">
      <dgm:prSet presAssocID="{5DDD5A76-0EF3-F34A-93D9-8A77ED65E3B8}" presName="conn" presStyleLbl="parChTrans1D2" presStyleIdx="0" presStyleCnt="1"/>
      <dgm:spPr/>
    </dgm:pt>
    <dgm:pt modelId="{25F4E9B7-67AA-4779-8436-A84D0BFD299B}" type="pres">
      <dgm:prSet presAssocID="{5DDD5A76-0EF3-F34A-93D9-8A77ED65E3B8}" presName="extraNode" presStyleLbl="node1" presStyleIdx="0" presStyleCnt="6"/>
      <dgm:spPr/>
    </dgm:pt>
    <dgm:pt modelId="{8C784C13-F02E-4709-9D64-7A59A065CB86}" type="pres">
      <dgm:prSet presAssocID="{5DDD5A76-0EF3-F34A-93D9-8A77ED65E3B8}" presName="dstNode" presStyleLbl="node1" presStyleIdx="0" presStyleCnt="6"/>
      <dgm:spPr/>
    </dgm:pt>
    <dgm:pt modelId="{663460FB-8DFE-4980-A7C1-AC2E25D9E56B}" type="pres">
      <dgm:prSet presAssocID="{BF6FB43E-3C95-D947-835E-60EE6F61C98D}" presName="text_1" presStyleLbl="node1" presStyleIdx="0" presStyleCnt="6" custLinFactNeighborX="-1440" custLinFactNeighborY="18141">
        <dgm:presLayoutVars>
          <dgm:bulletEnabled val="1"/>
        </dgm:presLayoutVars>
      </dgm:prSet>
      <dgm:spPr/>
    </dgm:pt>
    <dgm:pt modelId="{F21EF99D-8015-40C0-AF99-131A0CA61FC9}" type="pres">
      <dgm:prSet presAssocID="{BF6FB43E-3C95-D947-835E-60EE6F61C98D}" presName="accent_1" presStyleCnt="0"/>
      <dgm:spPr/>
    </dgm:pt>
    <dgm:pt modelId="{A4609ED4-9279-4D1C-98ED-592F9EE8492D}" type="pres">
      <dgm:prSet presAssocID="{BF6FB43E-3C95-D947-835E-60EE6F61C98D}" presName="accentRepeatNode" presStyleLbl="solidFgAcc1" presStyleIdx="0" presStyleCnt="6"/>
      <dgm:spPr/>
    </dgm:pt>
    <dgm:pt modelId="{51751BA7-03A4-4A69-9248-C2D37D108BB2}" type="pres">
      <dgm:prSet presAssocID="{3AB57A28-D882-2446-9D35-FEE2B516E26B}" presName="text_2" presStyleLbl="node1" presStyleIdx="1" presStyleCnt="6">
        <dgm:presLayoutVars>
          <dgm:bulletEnabled val="1"/>
        </dgm:presLayoutVars>
      </dgm:prSet>
      <dgm:spPr/>
    </dgm:pt>
    <dgm:pt modelId="{44E5EB82-AD18-42F7-833C-BB872855DB25}" type="pres">
      <dgm:prSet presAssocID="{3AB57A28-D882-2446-9D35-FEE2B516E26B}" presName="accent_2" presStyleCnt="0"/>
      <dgm:spPr/>
    </dgm:pt>
    <dgm:pt modelId="{BF71867D-DB3D-47DB-9E7B-98612F0D9B0C}" type="pres">
      <dgm:prSet presAssocID="{3AB57A28-D882-2446-9D35-FEE2B516E26B}" presName="accentRepeatNode" presStyleLbl="solidFgAcc1" presStyleIdx="1" presStyleCnt="6"/>
      <dgm:spPr/>
    </dgm:pt>
    <dgm:pt modelId="{BF7A7B9D-67D4-422F-B4D0-FD1FD318CBCE}" type="pres">
      <dgm:prSet presAssocID="{DF49FB75-DA58-9342-9049-839AE217FF1A}" presName="text_3" presStyleLbl="node1" presStyleIdx="2" presStyleCnt="6">
        <dgm:presLayoutVars>
          <dgm:bulletEnabled val="1"/>
        </dgm:presLayoutVars>
      </dgm:prSet>
      <dgm:spPr/>
    </dgm:pt>
    <dgm:pt modelId="{D3E1775B-CC55-4FB4-AFA5-1345E0F44844}" type="pres">
      <dgm:prSet presAssocID="{DF49FB75-DA58-9342-9049-839AE217FF1A}" presName="accent_3" presStyleCnt="0"/>
      <dgm:spPr/>
    </dgm:pt>
    <dgm:pt modelId="{E1CD84F3-7F27-4536-81E1-4DDF7F5CA491}" type="pres">
      <dgm:prSet presAssocID="{DF49FB75-DA58-9342-9049-839AE217FF1A}" presName="accentRepeatNode" presStyleLbl="solidFgAcc1" presStyleIdx="2" presStyleCnt="6"/>
      <dgm:spPr/>
    </dgm:pt>
    <dgm:pt modelId="{EC52A08E-985A-4F63-910A-61300AD4B76C}" type="pres">
      <dgm:prSet presAssocID="{DDCAD495-972F-5F43-8AF5-519C795F82A0}" presName="text_4" presStyleLbl="node1" presStyleIdx="3" presStyleCnt="6" custLinFactNeighborX="619" custLinFactNeighborY="2546">
        <dgm:presLayoutVars>
          <dgm:bulletEnabled val="1"/>
        </dgm:presLayoutVars>
      </dgm:prSet>
      <dgm:spPr/>
    </dgm:pt>
    <dgm:pt modelId="{A6E6A281-288A-4B1D-9F4F-034B29738244}" type="pres">
      <dgm:prSet presAssocID="{DDCAD495-972F-5F43-8AF5-519C795F82A0}" presName="accent_4" presStyleCnt="0"/>
      <dgm:spPr/>
    </dgm:pt>
    <dgm:pt modelId="{EF62D3A9-A261-48E3-B643-AB7EA8BEB059}" type="pres">
      <dgm:prSet presAssocID="{DDCAD495-972F-5F43-8AF5-519C795F82A0}" presName="accentRepeatNode" presStyleLbl="solidFgAcc1" presStyleIdx="3" presStyleCnt="6"/>
      <dgm:spPr/>
    </dgm:pt>
    <dgm:pt modelId="{E723A7CF-12AB-47A2-95E1-535D42739B6F}" type="pres">
      <dgm:prSet presAssocID="{15EAB20D-31E8-4734-98B5-E727FAD47E72}" presName="text_5" presStyleLbl="node1" presStyleIdx="4" presStyleCnt="6" custLinFactNeighborX="614" custLinFactNeighborY="-6047">
        <dgm:presLayoutVars>
          <dgm:bulletEnabled val="1"/>
        </dgm:presLayoutVars>
      </dgm:prSet>
      <dgm:spPr/>
    </dgm:pt>
    <dgm:pt modelId="{7A89B9C7-5430-4AF7-90F5-B888D9DC752F}" type="pres">
      <dgm:prSet presAssocID="{15EAB20D-31E8-4734-98B5-E727FAD47E72}" presName="accent_5" presStyleCnt="0"/>
      <dgm:spPr/>
    </dgm:pt>
    <dgm:pt modelId="{D8EBF8B4-E917-4F12-BA25-E29EF5DB1576}" type="pres">
      <dgm:prSet presAssocID="{15EAB20D-31E8-4734-98B5-E727FAD47E72}" presName="accentRepeatNode" presStyleLbl="solidFgAcc1" presStyleIdx="4" presStyleCnt="6"/>
      <dgm:spPr/>
    </dgm:pt>
    <dgm:pt modelId="{EE018277-8FAA-4548-90E4-9835C4FC7E30}" type="pres">
      <dgm:prSet presAssocID="{3293CD51-0B4B-A244-9EF4-36FB16735B7F}" presName="text_6" presStyleLbl="node1" presStyleIdx="5" presStyleCnt="6">
        <dgm:presLayoutVars>
          <dgm:bulletEnabled val="1"/>
        </dgm:presLayoutVars>
      </dgm:prSet>
      <dgm:spPr/>
    </dgm:pt>
    <dgm:pt modelId="{75272FFB-CB44-4409-ABFA-46613B050836}" type="pres">
      <dgm:prSet presAssocID="{3293CD51-0B4B-A244-9EF4-36FB16735B7F}" presName="accent_6" presStyleCnt="0"/>
      <dgm:spPr/>
    </dgm:pt>
    <dgm:pt modelId="{546757D1-7C52-4B07-A54B-9056A24BB55B}" type="pres">
      <dgm:prSet presAssocID="{3293CD51-0B4B-A244-9EF4-36FB16735B7F}" presName="accentRepeatNode" presStyleLbl="solidFgAcc1" presStyleIdx="5" presStyleCnt="6"/>
      <dgm:spPr/>
    </dgm:pt>
  </dgm:ptLst>
  <dgm:cxnLst>
    <dgm:cxn modelId="{C1D95A19-F593-4653-B0F0-A77A3ABE7310}" srcId="{5DDD5A76-0EF3-F34A-93D9-8A77ED65E3B8}" destId="{15EAB20D-31E8-4734-98B5-E727FAD47E72}" srcOrd="4" destOrd="0" parTransId="{B7503D1A-F885-4A45-A3ED-3D267153F232}" sibTransId="{4E308B28-DC12-403D-BC8E-A1107E403F83}"/>
    <dgm:cxn modelId="{0C5FE23B-83E3-4B99-91DC-9B092BA99AAC}" type="presOf" srcId="{AB92E7E6-F550-014C-9AE8-7EB3363A7990}" destId="{04C39A27-3997-4722-A42E-6A462732080E}" srcOrd="0" destOrd="0" presId="urn:microsoft.com/office/officeart/2008/layout/VerticalCurvedList"/>
    <dgm:cxn modelId="{49206541-1F83-274B-9B62-B231565B8B6F}" srcId="{5DDD5A76-0EF3-F34A-93D9-8A77ED65E3B8}" destId="{DF49FB75-DA58-9342-9049-839AE217FF1A}" srcOrd="2" destOrd="0" parTransId="{C32FC016-3D24-C64E-8DFB-6FAAC4DBA799}" sibTransId="{67F4B174-E93C-A643-9518-E6384C49DE87}"/>
    <dgm:cxn modelId="{05824A6D-2A66-C44C-870A-551F784E9570}" srcId="{5DDD5A76-0EF3-F34A-93D9-8A77ED65E3B8}" destId="{3AB57A28-D882-2446-9D35-FEE2B516E26B}" srcOrd="1" destOrd="0" parTransId="{35DE3E1B-D33A-734A-B302-541E7A9B43ED}" sibTransId="{384142C4-01C7-824A-B280-78830A062E74}"/>
    <dgm:cxn modelId="{014B8B80-0FB5-E741-AE4C-B04C5FAC9923}" srcId="{5DDD5A76-0EF3-F34A-93D9-8A77ED65E3B8}" destId="{DDCAD495-972F-5F43-8AF5-519C795F82A0}" srcOrd="3" destOrd="0" parTransId="{2259B600-EB9F-8F4B-90BF-6EEB65E97652}" sibTransId="{A67A5D0E-BE9A-3549-89D9-2514BAD2AC89}"/>
    <dgm:cxn modelId="{62AC29B3-9C32-48E4-BA51-14EDBD0023F4}" type="presOf" srcId="{DF49FB75-DA58-9342-9049-839AE217FF1A}" destId="{BF7A7B9D-67D4-422F-B4D0-FD1FD318CBCE}" srcOrd="0" destOrd="0" presId="urn:microsoft.com/office/officeart/2008/layout/VerticalCurvedList"/>
    <dgm:cxn modelId="{F14FCAB9-592E-E04A-ACF1-E950402129DD}" srcId="{5DDD5A76-0EF3-F34A-93D9-8A77ED65E3B8}" destId="{3293CD51-0B4B-A244-9EF4-36FB16735B7F}" srcOrd="5" destOrd="0" parTransId="{B01366B9-81B6-754E-BB14-451870DE2846}" sibTransId="{BF1143F2-E807-8E4B-92A5-E1A2B6E63387}"/>
    <dgm:cxn modelId="{27C05ABA-14BB-4408-9FF1-66AFECB1ABF9}" type="presOf" srcId="{BF6FB43E-3C95-D947-835E-60EE6F61C98D}" destId="{663460FB-8DFE-4980-A7C1-AC2E25D9E56B}" srcOrd="0" destOrd="0" presId="urn:microsoft.com/office/officeart/2008/layout/VerticalCurvedList"/>
    <dgm:cxn modelId="{2BFD7DBD-700A-4BB0-909F-B45738838DF1}" type="presOf" srcId="{DDCAD495-972F-5F43-8AF5-519C795F82A0}" destId="{EC52A08E-985A-4F63-910A-61300AD4B76C}" srcOrd="0" destOrd="0" presId="urn:microsoft.com/office/officeart/2008/layout/VerticalCurvedList"/>
    <dgm:cxn modelId="{A86CF3C6-C8A7-4164-A705-11165EF19433}" type="presOf" srcId="{3AB57A28-D882-2446-9D35-FEE2B516E26B}" destId="{51751BA7-03A4-4A69-9248-C2D37D108BB2}" srcOrd="0" destOrd="0" presId="urn:microsoft.com/office/officeart/2008/layout/VerticalCurvedList"/>
    <dgm:cxn modelId="{436F0CD6-8BEA-4E1A-B647-539DEDB8A8C7}" type="presOf" srcId="{5DDD5A76-0EF3-F34A-93D9-8A77ED65E3B8}" destId="{81B4CFCF-A201-4E2D-8708-19DAF14463B1}" srcOrd="0" destOrd="0" presId="urn:microsoft.com/office/officeart/2008/layout/VerticalCurvedList"/>
    <dgm:cxn modelId="{C9338CDD-470C-3D4E-BD58-98FFF4AAB60D}" srcId="{5DDD5A76-0EF3-F34A-93D9-8A77ED65E3B8}" destId="{BF6FB43E-3C95-D947-835E-60EE6F61C98D}" srcOrd="0" destOrd="0" parTransId="{F2F24F32-57D6-8848-81E6-2B46ABB433B8}" sibTransId="{AB92E7E6-F550-014C-9AE8-7EB3363A7990}"/>
    <dgm:cxn modelId="{F70242E9-A47A-430A-8A26-F421CD19B0C9}" type="presOf" srcId="{15EAB20D-31E8-4734-98B5-E727FAD47E72}" destId="{E723A7CF-12AB-47A2-95E1-535D42739B6F}" srcOrd="0" destOrd="0" presId="urn:microsoft.com/office/officeart/2008/layout/VerticalCurvedList"/>
    <dgm:cxn modelId="{A0043FFB-4F9A-4CC3-A0C2-62F2DC0F2F03}" type="presOf" srcId="{3293CD51-0B4B-A244-9EF4-36FB16735B7F}" destId="{EE018277-8FAA-4548-90E4-9835C4FC7E30}" srcOrd="0" destOrd="0" presId="urn:microsoft.com/office/officeart/2008/layout/VerticalCurvedList"/>
    <dgm:cxn modelId="{59100826-2880-4C63-A097-BE81A3321FBE}" type="presParOf" srcId="{81B4CFCF-A201-4E2D-8708-19DAF14463B1}" destId="{BAF574A6-A39E-4FB6-9E1E-24FA4606FC24}" srcOrd="0" destOrd="0" presId="urn:microsoft.com/office/officeart/2008/layout/VerticalCurvedList"/>
    <dgm:cxn modelId="{8E20E19B-18FB-4A9B-98E5-8047A3DB4056}" type="presParOf" srcId="{BAF574A6-A39E-4FB6-9E1E-24FA4606FC24}" destId="{80F44B0E-57EF-4C13-B56F-E0B5C8030EB0}" srcOrd="0" destOrd="0" presId="urn:microsoft.com/office/officeart/2008/layout/VerticalCurvedList"/>
    <dgm:cxn modelId="{E18BB7CD-8E65-4B65-A025-4DE23589CDAE}" type="presParOf" srcId="{80F44B0E-57EF-4C13-B56F-E0B5C8030EB0}" destId="{079CF971-8BF2-449E-BFD8-9AD260B75BDB}" srcOrd="0" destOrd="0" presId="urn:microsoft.com/office/officeart/2008/layout/VerticalCurvedList"/>
    <dgm:cxn modelId="{89FED8AA-F879-43D9-B576-99A320A109A3}" type="presParOf" srcId="{80F44B0E-57EF-4C13-B56F-E0B5C8030EB0}" destId="{04C39A27-3997-4722-A42E-6A462732080E}" srcOrd="1" destOrd="0" presId="urn:microsoft.com/office/officeart/2008/layout/VerticalCurvedList"/>
    <dgm:cxn modelId="{599CD2F0-9DE9-4BEE-AC97-E5C9535E834D}" type="presParOf" srcId="{80F44B0E-57EF-4C13-B56F-E0B5C8030EB0}" destId="{25F4E9B7-67AA-4779-8436-A84D0BFD299B}" srcOrd="2" destOrd="0" presId="urn:microsoft.com/office/officeart/2008/layout/VerticalCurvedList"/>
    <dgm:cxn modelId="{BEB1CDBB-33DB-4704-9AB8-AACA1A29A833}" type="presParOf" srcId="{80F44B0E-57EF-4C13-B56F-E0B5C8030EB0}" destId="{8C784C13-F02E-4709-9D64-7A59A065CB86}" srcOrd="3" destOrd="0" presId="urn:microsoft.com/office/officeart/2008/layout/VerticalCurvedList"/>
    <dgm:cxn modelId="{F251081C-AA83-45D9-A613-9F0C5396DE4B}" type="presParOf" srcId="{BAF574A6-A39E-4FB6-9E1E-24FA4606FC24}" destId="{663460FB-8DFE-4980-A7C1-AC2E25D9E56B}" srcOrd="1" destOrd="0" presId="urn:microsoft.com/office/officeart/2008/layout/VerticalCurvedList"/>
    <dgm:cxn modelId="{CD9C4B34-3E6C-4575-BF0A-DFD1CD159C4C}" type="presParOf" srcId="{BAF574A6-A39E-4FB6-9E1E-24FA4606FC24}" destId="{F21EF99D-8015-40C0-AF99-131A0CA61FC9}" srcOrd="2" destOrd="0" presId="urn:microsoft.com/office/officeart/2008/layout/VerticalCurvedList"/>
    <dgm:cxn modelId="{8D3FA9B5-6C91-46E3-BBF3-BA915BC0033E}" type="presParOf" srcId="{F21EF99D-8015-40C0-AF99-131A0CA61FC9}" destId="{A4609ED4-9279-4D1C-98ED-592F9EE8492D}" srcOrd="0" destOrd="0" presId="urn:microsoft.com/office/officeart/2008/layout/VerticalCurvedList"/>
    <dgm:cxn modelId="{001B4258-A8A5-4E4A-B227-9393A48D0174}" type="presParOf" srcId="{BAF574A6-A39E-4FB6-9E1E-24FA4606FC24}" destId="{51751BA7-03A4-4A69-9248-C2D37D108BB2}" srcOrd="3" destOrd="0" presId="urn:microsoft.com/office/officeart/2008/layout/VerticalCurvedList"/>
    <dgm:cxn modelId="{1EF29307-AEC1-47E2-BAFA-2ADA756785E4}" type="presParOf" srcId="{BAF574A6-A39E-4FB6-9E1E-24FA4606FC24}" destId="{44E5EB82-AD18-42F7-833C-BB872855DB25}" srcOrd="4" destOrd="0" presId="urn:microsoft.com/office/officeart/2008/layout/VerticalCurvedList"/>
    <dgm:cxn modelId="{494B13F2-CD7D-4C56-8B04-C5E55993DC79}" type="presParOf" srcId="{44E5EB82-AD18-42F7-833C-BB872855DB25}" destId="{BF71867D-DB3D-47DB-9E7B-98612F0D9B0C}" srcOrd="0" destOrd="0" presId="urn:microsoft.com/office/officeart/2008/layout/VerticalCurvedList"/>
    <dgm:cxn modelId="{7ABC01F9-3990-4BE5-BDEB-DCE5F6126409}" type="presParOf" srcId="{BAF574A6-A39E-4FB6-9E1E-24FA4606FC24}" destId="{BF7A7B9D-67D4-422F-B4D0-FD1FD318CBCE}" srcOrd="5" destOrd="0" presId="urn:microsoft.com/office/officeart/2008/layout/VerticalCurvedList"/>
    <dgm:cxn modelId="{626AAA67-BB29-4FFB-9659-438419B64122}" type="presParOf" srcId="{BAF574A6-A39E-4FB6-9E1E-24FA4606FC24}" destId="{D3E1775B-CC55-4FB4-AFA5-1345E0F44844}" srcOrd="6" destOrd="0" presId="urn:microsoft.com/office/officeart/2008/layout/VerticalCurvedList"/>
    <dgm:cxn modelId="{24643E56-34D3-4A30-9B76-F80B554F17DE}" type="presParOf" srcId="{D3E1775B-CC55-4FB4-AFA5-1345E0F44844}" destId="{E1CD84F3-7F27-4536-81E1-4DDF7F5CA491}" srcOrd="0" destOrd="0" presId="urn:microsoft.com/office/officeart/2008/layout/VerticalCurvedList"/>
    <dgm:cxn modelId="{1D625C5F-D82E-4741-A7A5-F114A6077AB1}" type="presParOf" srcId="{BAF574A6-A39E-4FB6-9E1E-24FA4606FC24}" destId="{EC52A08E-985A-4F63-910A-61300AD4B76C}" srcOrd="7" destOrd="0" presId="urn:microsoft.com/office/officeart/2008/layout/VerticalCurvedList"/>
    <dgm:cxn modelId="{E80CF4AF-BDC6-4C90-A524-9FC4D515E182}" type="presParOf" srcId="{BAF574A6-A39E-4FB6-9E1E-24FA4606FC24}" destId="{A6E6A281-288A-4B1D-9F4F-034B29738244}" srcOrd="8" destOrd="0" presId="urn:microsoft.com/office/officeart/2008/layout/VerticalCurvedList"/>
    <dgm:cxn modelId="{22458F5D-AE92-4B99-94BB-8746BEC2A122}" type="presParOf" srcId="{A6E6A281-288A-4B1D-9F4F-034B29738244}" destId="{EF62D3A9-A261-48E3-B643-AB7EA8BEB059}" srcOrd="0" destOrd="0" presId="urn:microsoft.com/office/officeart/2008/layout/VerticalCurvedList"/>
    <dgm:cxn modelId="{118C3A9F-AC97-4325-A3EB-E07069798AA2}" type="presParOf" srcId="{BAF574A6-A39E-4FB6-9E1E-24FA4606FC24}" destId="{E723A7CF-12AB-47A2-95E1-535D42739B6F}" srcOrd="9" destOrd="0" presId="urn:microsoft.com/office/officeart/2008/layout/VerticalCurvedList"/>
    <dgm:cxn modelId="{82A07987-44A9-4738-B9BA-754620CE451A}" type="presParOf" srcId="{BAF574A6-A39E-4FB6-9E1E-24FA4606FC24}" destId="{7A89B9C7-5430-4AF7-90F5-B888D9DC752F}" srcOrd="10" destOrd="0" presId="urn:microsoft.com/office/officeart/2008/layout/VerticalCurvedList"/>
    <dgm:cxn modelId="{60F66935-C683-4B9C-8DCB-C1E9474915FC}" type="presParOf" srcId="{7A89B9C7-5430-4AF7-90F5-B888D9DC752F}" destId="{D8EBF8B4-E917-4F12-BA25-E29EF5DB1576}" srcOrd="0" destOrd="0" presId="urn:microsoft.com/office/officeart/2008/layout/VerticalCurvedList"/>
    <dgm:cxn modelId="{9C4C831D-C9FF-4276-8B0E-23A5C37D1D99}" type="presParOf" srcId="{BAF574A6-A39E-4FB6-9E1E-24FA4606FC24}" destId="{EE018277-8FAA-4548-90E4-9835C4FC7E30}" srcOrd="11" destOrd="0" presId="urn:microsoft.com/office/officeart/2008/layout/VerticalCurvedList"/>
    <dgm:cxn modelId="{16E63142-7FB6-451D-A537-3D0408CCCF49}" type="presParOf" srcId="{BAF574A6-A39E-4FB6-9E1E-24FA4606FC24}" destId="{75272FFB-CB44-4409-ABFA-46613B050836}" srcOrd="12" destOrd="0" presId="urn:microsoft.com/office/officeart/2008/layout/VerticalCurvedList"/>
    <dgm:cxn modelId="{C06AA148-1DFC-44EC-9CDC-E5F7C3B49BC6}" type="presParOf" srcId="{75272FFB-CB44-4409-ABFA-46613B050836}" destId="{546757D1-7C52-4B07-A54B-9056A24BB5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39A27-3997-4722-A42E-6A462732080E}">
      <dsp:nvSpPr>
        <dsp:cNvPr id="0" name=""/>
        <dsp:cNvSpPr/>
      </dsp:nvSpPr>
      <dsp:spPr>
        <a:xfrm>
          <a:off x="-4920789" y="-754037"/>
          <a:ext cx="5860619" cy="5860619"/>
        </a:xfrm>
        <a:prstGeom prst="blockArc">
          <a:avLst>
            <a:gd name="adj1" fmla="val 18900000"/>
            <a:gd name="adj2" fmla="val 2700000"/>
            <a:gd name="adj3" fmla="val 369"/>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3460FB-8DFE-4980-A7C1-AC2E25D9E56B}">
      <dsp:nvSpPr>
        <dsp:cNvPr id="0" name=""/>
        <dsp:cNvSpPr/>
      </dsp:nvSpPr>
      <dsp:spPr>
        <a:xfrm>
          <a:off x="205186" y="312333"/>
          <a:ext cx="10105155" cy="4582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Understand the new situation </a:t>
          </a:r>
        </a:p>
      </dsp:txBody>
      <dsp:txXfrm>
        <a:off x="205186" y="312333"/>
        <a:ext cx="10105155" cy="458235"/>
      </dsp:txXfrm>
    </dsp:sp>
    <dsp:sp modelId="{A4609ED4-9279-4D1C-98ED-592F9EE8492D}">
      <dsp:nvSpPr>
        <dsp:cNvPr id="0" name=""/>
        <dsp:cNvSpPr/>
      </dsp:nvSpPr>
      <dsp:spPr>
        <a:xfrm>
          <a:off x="64303" y="171925"/>
          <a:ext cx="572794" cy="57279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51BA7-03A4-4A69-9248-C2D37D108BB2}">
      <dsp:nvSpPr>
        <dsp:cNvPr id="0" name=""/>
        <dsp:cNvSpPr/>
      </dsp:nvSpPr>
      <dsp:spPr>
        <a:xfrm>
          <a:off x="727631" y="916471"/>
          <a:ext cx="9728224" cy="458235"/>
        </a:xfrm>
        <a:prstGeom prst="rect">
          <a:avLst/>
        </a:prstGeom>
        <a:solidFill>
          <a:schemeClr val="accent2">
            <a:hueOff val="-1160024"/>
            <a:satOff val="-3913"/>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Delve deeper into the customer’s plans</a:t>
          </a:r>
        </a:p>
      </dsp:txBody>
      <dsp:txXfrm>
        <a:off x="727631" y="916471"/>
        <a:ext cx="9728224" cy="458235"/>
      </dsp:txXfrm>
    </dsp:sp>
    <dsp:sp modelId="{BF71867D-DB3D-47DB-9E7B-98612F0D9B0C}">
      <dsp:nvSpPr>
        <dsp:cNvPr id="0" name=""/>
        <dsp:cNvSpPr/>
      </dsp:nvSpPr>
      <dsp:spPr>
        <a:xfrm>
          <a:off x="441233" y="859192"/>
          <a:ext cx="572794" cy="572794"/>
        </a:xfrm>
        <a:prstGeom prst="ellipse">
          <a:avLst/>
        </a:prstGeom>
        <a:solidFill>
          <a:schemeClr val="lt1">
            <a:hueOff val="0"/>
            <a:satOff val="0"/>
            <a:lumOff val="0"/>
            <a:alphaOff val="0"/>
          </a:schemeClr>
        </a:solidFill>
        <a:ln w="12700" cap="flat" cmpd="sng" algn="ctr">
          <a:solidFill>
            <a:schemeClr val="accent2">
              <a:hueOff val="-1160024"/>
              <a:satOff val="-3913"/>
              <a:lumOff val="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7A7B9D-67D4-422F-B4D0-FD1FD318CBCE}">
      <dsp:nvSpPr>
        <dsp:cNvPr id="0" name=""/>
        <dsp:cNvSpPr/>
      </dsp:nvSpPr>
      <dsp:spPr>
        <a:xfrm>
          <a:off x="899992" y="1603738"/>
          <a:ext cx="9555864" cy="458235"/>
        </a:xfrm>
        <a:prstGeom prst="rect">
          <a:avLst/>
        </a:prstGeom>
        <a:solidFill>
          <a:schemeClr val="accent2">
            <a:hueOff val="-2320049"/>
            <a:satOff val="-7826"/>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Assist the customer in assuring their needs are met</a:t>
          </a:r>
        </a:p>
      </dsp:txBody>
      <dsp:txXfrm>
        <a:off x="899992" y="1603738"/>
        <a:ext cx="9555864" cy="458235"/>
      </dsp:txXfrm>
    </dsp:sp>
    <dsp:sp modelId="{E1CD84F3-7F27-4536-81E1-4DDF7F5CA491}">
      <dsp:nvSpPr>
        <dsp:cNvPr id="0" name=""/>
        <dsp:cNvSpPr/>
      </dsp:nvSpPr>
      <dsp:spPr>
        <a:xfrm>
          <a:off x="613594" y="1546458"/>
          <a:ext cx="572794" cy="572794"/>
        </a:xfrm>
        <a:prstGeom prst="ellipse">
          <a:avLst/>
        </a:prstGeom>
        <a:solidFill>
          <a:schemeClr val="lt1">
            <a:hueOff val="0"/>
            <a:satOff val="0"/>
            <a:lumOff val="0"/>
            <a:alphaOff val="0"/>
          </a:schemeClr>
        </a:solidFill>
        <a:ln w="12700" cap="flat" cmpd="sng" algn="ctr">
          <a:solidFill>
            <a:schemeClr val="accent2">
              <a:hueOff val="-2320049"/>
              <a:satOff val="-7826"/>
              <a:lumOff val="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52A08E-985A-4F63-910A-61300AD4B76C}">
      <dsp:nvSpPr>
        <dsp:cNvPr id="0" name=""/>
        <dsp:cNvSpPr/>
      </dsp:nvSpPr>
      <dsp:spPr>
        <a:xfrm>
          <a:off x="959142" y="2302236"/>
          <a:ext cx="9555864" cy="458235"/>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Approach difficult situations in steps </a:t>
          </a:r>
        </a:p>
      </dsp:txBody>
      <dsp:txXfrm>
        <a:off x="959142" y="2302236"/>
        <a:ext cx="9555864" cy="458235"/>
      </dsp:txXfrm>
    </dsp:sp>
    <dsp:sp modelId="{EF62D3A9-A261-48E3-B643-AB7EA8BEB059}">
      <dsp:nvSpPr>
        <dsp:cNvPr id="0" name=""/>
        <dsp:cNvSpPr/>
      </dsp:nvSpPr>
      <dsp:spPr>
        <a:xfrm>
          <a:off x="613594" y="2233290"/>
          <a:ext cx="572794" cy="572794"/>
        </a:xfrm>
        <a:prstGeom prst="ellipse">
          <a:avLst/>
        </a:prstGeom>
        <a:solidFill>
          <a:schemeClr val="lt1">
            <a:hueOff val="0"/>
            <a:satOff val="0"/>
            <a:lumOff val="0"/>
            <a:alphaOff val="0"/>
          </a:schemeClr>
        </a:solidFill>
        <a:ln w="12700" cap="flat" cmpd="sng" algn="ctr">
          <a:solidFill>
            <a:schemeClr val="accent2">
              <a:hueOff val="-3480073"/>
              <a:satOff val="-11739"/>
              <a:lumOff val="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23A7CF-12AB-47A2-95E1-535D42739B6F}">
      <dsp:nvSpPr>
        <dsp:cNvPr id="0" name=""/>
        <dsp:cNvSpPr/>
      </dsp:nvSpPr>
      <dsp:spPr>
        <a:xfrm>
          <a:off x="787362" y="2950126"/>
          <a:ext cx="9728224" cy="45823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CA" sz="2500" b="1" i="0" kern="1200" dirty="0">
              <a:solidFill>
                <a:srgbClr val="FFFFFF"/>
              </a:solidFill>
              <a:latin typeface="Arial" charset="0"/>
              <a:ea typeface="Arial" charset="0"/>
              <a:cs typeface="Arial" charset="0"/>
            </a:rPr>
            <a:t>Manage personal stress </a:t>
          </a:r>
        </a:p>
      </dsp:txBody>
      <dsp:txXfrm>
        <a:off x="787362" y="2950126"/>
        <a:ext cx="9728224" cy="458235"/>
      </dsp:txXfrm>
    </dsp:sp>
    <dsp:sp modelId="{D8EBF8B4-E917-4F12-BA25-E29EF5DB1576}">
      <dsp:nvSpPr>
        <dsp:cNvPr id="0" name=""/>
        <dsp:cNvSpPr/>
      </dsp:nvSpPr>
      <dsp:spPr>
        <a:xfrm>
          <a:off x="441233" y="2920557"/>
          <a:ext cx="572794" cy="572794"/>
        </a:xfrm>
        <a:prstGeom prst="ellipse">
          <a:avLst/>
        </a:prstGeom>
        <a:solidFill>
          <a:schemeClr val="lt1">
            <a:hueOff val="0"/>
            <a:satOff val="0"/>
            <a:lumOff val="0"/>
            <a:alphaOff val="0"/>
          </a:schemeClr>
        </a:solidFill>
        <a:ln w="12700" cap="flat" cmpd="sng" algn="ctr">
          <a:solidFill>
            <a:schemeClr val="accent2">
              <a:hueOff val="-4640098"/>
              <a:satOff val="-15652"/>
              <a:lumOff val="6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018277-8FAA-4548-90E4-9835C4FC7E30}">
      <dsp:nvSpPr>
        <dsp:cNvPr id="0" name=""/>
        <dsp:cNvSpPr/>
      </dsp:nvSpPr>
      <dsp:spPr>
        <a:xfrm>
          <a:off x="350701" y="3665103"/>
          <a:ext cx="10105155" cy="45823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725"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i="0" kern="1200" dirty="0">
              <a:latin typeface="Arial" charset="0"/>
              <a:ea typeface="Arial" charset="0"/>
              <a:cs typeface="Arial" charset="0"/>
            </a:rPr>
            <a:t>Deliver, Learn, Celebrate</a:t>
          </a:r>
        </a:p>
      </dsp:txBody>
      <dsp:txXfrm>
        <a:off x="350701" y="3665103"/>
        <a:ext cx="10105155" cy="458235"/>
      </dsp:txXfrm>
    </dsp:sp>
    <dsp:sp modelId="{546757D1-7C52-4B07-A54B-9056A24BB55B}">
      <dsp:nvSpPr>
        <dsp:cNvPr id="0" name=""/>
        <dsp:cNvSpPr/>
      </dsp:nvSpPr>
      <dsp:spPr>
        <a:xfrm>
          <a:off x="64303" y="3607823"/>
          <a:ext cx="572794" cy="572794"/>
        </a:xfrm>
        <a:prstGeom prst="ellipse">
          <a:avLst/>
        </a:prstGeom>
        <a:solidFill>
          <a:schemeClr val="lt1">
            <a:hueOff val="0"/>
            <a:satOff val="0"/>
            <a:lumOff val="0"/>
            <a:alphaOff val="0"/>
          </a:schemeClr>
        </a:solidFill>
        <a:ln w="12700" cap="flat" cmpd="sng" algn="ctr">
          <a:solidFill>
            <a:schemeClr val="accent2">
              <a:hueOff val="-5800122"/>
              <a:satOff val="-19565"/>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6A7F5-4EBE-4C93-AE06-61260B0BEFE7}" type="datetimeFigureOut">
              <a:rPr lang="en-CA" smtClean="0"/>
              <a:t>2021-07-28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3DB6D-7B63-4B5B-80DF-B2E96CBB6DF1}" type="slidenum">
              <a:rPr lang="en-CA" smtClean="0"/>
              <a:t>‹#›</a:t>
            </a:fld>
            <a:endParaRPr lang="en-CA"/>
          </a:p>
        </p:txBody>
      </p:sp>
    </p:spTree>
    <p:extLst>
      <p:ext uri="{BB962C8B-B14F-4D97-AF65-F5344CB8AC3E}">
        <p14:creationId xmlns:p14="http://schemas.microsoft.com/office/powerpoint/2010/main" val="244642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Troy_ounc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en.wikipedia.org/wiki/Klondike_Gold_Rush"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Logo to 2021</a:t>
            </a:r>
          </a:p>
        </p:txBody>
      </p:sp>
      <p:sp>
        <p:nvSpPr>
          <p:cNvPr id="4" name="Slide Number Placeholder 3"/>
          <p:cNvSpPr>
            <a:spLocks noGrp="1"/>
          </p:cNvSpPr>
          <p:nvPr>
            <p:ph type="sldNum" sz="quarter" idx="5"/>
          </p:nvPr>
        </p:nvSpPr>
        <p:spPr/>
        <p:txBody>
          <a:bodyPr/>
          <a:lstStyle/>
          <a:p>
            <a:fld id="{34D3DB6D-7B63-4B5B-80DF-B2E96CBB6DF1}" type="slidenum">
              <a:rPr lang="en-CA" smtClean="0"/>
              <a:t>1</a:t>
            </a:fld>
            <a:endParaRPr lang="en-CA"/>
          </a:p>
        </p:txBody>
      </p:sp>
    </p:spTree>
    <p:extLst>
      <p:ext uri="{BB962C8B-B14F-4D97-AF65-F5344CB8AC3E}">
        <p14:creationId xmlns:p14="http://schemas.microsoft.com/office/powerpoint/2010/main" val="169107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13</a:t>
            </a:fld>
            <a:endParaRPr lang="en-CA"/>
          </a:p>
        </p:txBody>
      </p:sp>
    </p:spTree>
    <p:extLst>
      <p:ext uri="{BB962C8B-B14F-4D97-AF65-F5344CB8AC3E}">
        <p14:creationId xmlns:p14="http://schemas.microsoft.com/office/powerpoint/2010/main" val="300219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 do we form a strong positive attitude?</a:t>
            </a:r>
          </a:p>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14</a:t>
            </a:fld>
            <a:endParaRPr lang="en-US"/>
          </a:p>
        </p:txBody>
      </p:sp>
    </p:spTree>
    <p:extLst>
      <p:ext uri="{BB962C8B-B14F-4D97-AF65-F5344CB8AC3E}">
        <p14:creationId xmlns:p14="http://schemas.microsoft.com/office/powerpoint/2010/main" val="95966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16</a:t>
            </a:fld>
            <a:endParaRPr lang="en-CA"/>
          </a:p>
        </p:txBody>
      </p:sp>
    </p:spTree>
    <p:extLst>
      <p:ext uri="{BB962C8B-B14F-4D97-AF65-F5344CB8AC3E}">
        <p14:creationId xmlns:p14="http://schemas.microsoft.com/office/powerpoint/2010/main" val="971972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17</a:t>
            </a:fld>
            <a:endParaRPr lang="en-CA"/>
          </a:p>
        </p:txBody>
      </p:sp>
    </p:spTree>
    <p:extLst>
      <p:ext uri="{BB962C8B-B14F-4D97-AF65-F5344CB8AC3E}">
        <p14:creationId xmlns:p14="http://schemas.microsoft.com/office/powerpoint/2010/main" val="943000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CA"/>
          </a:p>
        </p:txBody>
      </p:sp>
      <p:sp>
        <p:nvSpPr>
          <p:cNvPr id="108548" name="Slide Number Placeholder 3"/>
          <p:cNvSpPr>
            <a:spLocks noGrp="1"/>
          </p:cNvSpPr>
          <p:nvPr>
            <p:ph type="sldNum" sz="quarter" idx="5"/>
          </p:nvPr>
        </p:nvSpPr>
        <p:spPr>
          <a:noFill/>
        </p:spPr>
        <p:txBody>
          <a:bodyPr/>
          <a:lstStyle/>
          <a:p>
            <a:fld id="{2CABDA79-21C7-49CC-8FC7-74EC04F7728C}" type="slidenum">
              <a:rPr lang="en-US" smtClean="0"/>
              <a:pPr/>
              <a:t>18</a:t>
            </a:fld>
            <a:endParaRPr lang="en-US"/>
          </a:p>
        </p:txBody>
      </p:sp>
    </p:spTree>
    <p:extLst>
      <p:ext uri="{BB962C8B-B14F-4D97-AF65-F5344CB8AC3E}">
        <p14:creationId xmlns:p14="http://schemas.microsoft.com/office/powerpoint/2010/main" val="2360185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CA"/>
          </a:p>
        </p:txBody>
      </p:sp>
      <p:sp>
        <p:nvSpPr>
          <p:cNvPr id="108548" name="Slide Number Placeholder 3"/>
          <p:cNvSpPr>
            <a:spLocks noGrp="1"/>
          </p:cNvSpPr>
          <p:nvPr>
            <p:ph type="sldNum" sz="quarter" idx="5"/>
          </p:nvPr>
        </p:nvSpPr>
        <p:spPr>
          <a:noFill/>
        </p:spPr>
        <p:txBody>
          <a:bodyPr/>
          <a:lstStyle/>
          <a:p>
            <a:fld id="{2CABDA79-21C7-49CC-8FC7-74EC04F7728C}" type="slidenum">
              <a:rPr lang="en-US" smtClean="0"/>
              <a:pPr/>
              <a:t>19</a:t>
            </a:fld>
            <a:endParaRPr lang="en-US"/>
          </a:p>
        </p:txBody>
      </p:sp>
    </p:spTree>
    <p:extLst>
      <p:ext uri="{BB962C8B-B14F-4D97-AF65-F5344CB8AC3E}">
        <p14:creationId xmlns:p14="http://schemas.microsoft.com/office/powerpoint/2010/main" val="390774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CA"/>
          </a:p>
        </p:txBody>
      </p:sp>
      <p:sp>
        <p:nvSpPr>
          <p:cNvPr id="108548" name="Slide Number Placeholder 3"/>
          <p:cNvSpPr>
            <a:spLocks noGrp="1"/>
          </p:cNvSpPr>
          <p:nvPr>
            <p:ph type="sldNum" sz="quarter" idx="5"/>
          </p:nvPr>
        </p:nvSpPr>
        <p:spPr>
          <a:noFill/>
        </p:spPr>
        <p:txBody>
          <a:bodyPr/>
          <a:lstStyle/>
          <a:p>
            <a:fld id="{2CABDA79-21C7-49CC-8FC7-74EC04F7728C}" type="slidenum">
              <a:rPr lang="en-US" smtClean="0"/>
              <a:pPr/>
              <a:t>20</a:t>
            </a:fld>
            <a:endParaRPr lang="en-US"/>
          </a:p>
        </p:txBody>
      </p:sp>
    </p:spTree>
    <p:extLst>
      <p:ext uri="{BB962C8B-B14F-4D97-AF65-F5344CB8AC3E}">
        <p14:creationId xmlns:p14="http://schemas.microsoft.com/office/powerpoint/2010/main" val="1028658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
          </p:nvPr>
        </p:nvSpPr>
        <p:spPr/>
        <p:txBody>
          <a:bodyPr/>
          <a:lstStyle/>
          <a:p>
            <a:fld id="{997E4A95-834E-424C-95EE-62605BDB5339}" type="datetime4">
              <a:rPr lang="en-US" smtClean="0"/>
              <a:t>July 28, 2021</a:t>
            </a:fld>
            <a:endParaRPr lang="en-US" dirty="0"/>
          </a:p>
        </p:txBody>
      </p:sp>
      <p:sp>
        <p:nvSpPr>
          <p:cNvPr id="5" name="Footer Placeholder 4"/>
          <p:cNvSpPr>
            <a:spLocks noGrp="1"/>
          </p:cNvSpPr>
          <p:nvPr>
            <p:ph type="ftr" sz="quarter" idx="4"/>
          </p:nvPr>
        </p:nvSpPr>
        <p:spPr/>
        <p:txBody>
          <a:bodyPr/>
          <a:lstStyle/>
          <a:p>
            <a:r>
              <a:rPr lang="en-US"/>
              <a:t>Tourism Nova Scotia</a:t>
            </a:r>
            <a:endParaRPr lang="en-US" dirty="0"/>
          </a:p>
        </p:txBody>
      </p:sp>
      <p:sp>
        <p:nvSpPr>
          <p:cNvPr id="6" name="Slide Number Placeholder 5"/>
          <p:cNvSpPr>
            <a:spLocks noGrp="1"/>
          </p:cNvSpPr>
          <p:nvPr>
            <p:ph type="sldNum" sz="quarter" idx="5"/>
          </p:nvPr>
        </p:nvSpPr>
        <p:spPr/>
        <p:txBody>
          <a:bodyPr/>
          <a:lstStyle/>
          <a:p>
            <a:fld id="{1C838E8C-5ECD-4A32-930F-1AD52738BB13}" type="slidenum">
              <a:rPr lang="en-US" smtClean="0"/>
              <a:t>21</a:t>
            </a:fld>
            <a:endParaRPr lang="en-US" dirty="0"/>
          </a:p>
        </p:txBody>
      </p:sp>
    </p:spTree>
    <p:extLst>
      <p:ext uri="{BB962C8B-B14F-4D97-AF65-F5344CB8AC3E}">
        <p14:creationId xmlns:p14="http://schemas.microsoft.com/office/powerpoint/2010/main" val="179025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25</a:t>
            </a:fld>
            <a:endParaRPr lang="en-CA"/>
          </a:p>
        </p:txBody>
      </p:sp>
    </p:spTree>
    <p:extLst>
      <p:ext uri="{BB962C8B-B14F-4D97-AF65-F5344CB8AC3E}">
        <p14:creationId xmlns:p14="http://schemas.microsoft.com/office/powerpoint/2010/main" val="92100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26</a:t>
            </a:fld>
            <a:endParaRPr lang="en-CA"/>
          </a:p>
        </p:txBody>
      </p:sp>
    </p:spTree>
    <p:extLst>
      <p:ext uri="{BB962C8B-B14F-4D97-AF65-F5344CB8AC3E}">
        <p14:creationId xmlns:p14="http://schemas.microsoft.com/office/powerpoint/2010/main" val="98168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
          </p:nvPr>
        </p:nvSpPr>
        <p:spPr/>
        <p:txBody>
          <a:bodyPr/>
          <a:lstStyle/>
          <a:p>
            <a:fld id="{997E4A95-834E-424C-95EE-62605BDB5339}" type="datetime4">
              <a:rPr lang="en-US" smtClean="0"/>
              <a:t>July 28, 2021</a:t>
            </a:fld>
            <a:endParaRPr lang="en-US" dirty="0"/>
          </a:p>
        </p:txBody>
      </p:sp>
      <p:sp>
        <p:nvSpPr>
          <p:cNvPr id="5" name="Footer Placeholder 4"/>
          <p:cNvSpPr>
            <a:spLocks noGrp="1"/>
          </p:cNvSpPr>
          <p:nvPr>
            <p:ph type="ftr" sz="quarter" idx="4"/>
          </p:nvPr>
        </p:nvSpPr>
        <p:spPr/>
        <p:txBody>
          <a:bodyPr/>
          <a:lstStyle/>
          <a:p>
            <a:r>
              <a:rPr lang="en-US"/>
              <a:t>Tourism Nova Scotia</a:t>
            </a:r>
            <a:endParaRPr lang="en-US" dirty="0"/>
          </a:p>
        </p:txBody>
      </p:sp>
      <p:sp>
        <p:nvSpPr>
          <p:cNvPr id="6" name="Slide Number Placeholder 5"/>
          <p:cNvSpPr>
            <a:spLocks noGrp="1"/>
          </p:cNvSpPr>
          <p:nvPr>
            <p:ph type="sldNum" sz="quarter" idx="5"/>
          </p:nvPr>
        </p:nvSpPr>
        <p:spPr/>
        <p:txBody>
          <a:bodyPr/>
          <a:lstStyle/>
          <a:p>
            <a:fld id="{1C838E8C-5ECD-4A32-930F-1AD52738BB13}" type="slidenum">
              <a:rPr lang="en-US" smtClean="0"/>
              <a:t>2</a:t>
            </a:fld>
            <a:endParaRPr lang="en-US" dirty="0"/>
          </a:p>
        </p:txBody>
      </p:sp>
    </p:spTree>
    <p:extLst>
      <p:ext uri="{BB962C8B-B14F-4D97-AF65-F5344CB8AC3E}">
        <p14:creationId xmlns:p14="http://schemas.microsoft.com/office/powerpoint/2010/main" val="176405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27</a:t>
            </a:fld>
            <a:endParaRPr lang="en-CA"/>
          </a:p>
        </p:txBody>
      </p:sp>
    </p:spTree>
    <p:extLst>
      <p:ext uri="{BB962C8B-B14F-4D97-AF65-F5344CB8AC3E}">
        <p14:creationId xmlns:p14="http://schemas.microsoft.com/office/powerpoint/2010/main" val="3639728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CA" dirty="0"/>
          </a:p>
        </p:txBody>
      </p:sp>
      <p:sp>
        <p:nvSpPr>
          <p:cNvPr id="116740" name="Slide Number Placeholder 3"/>
          <p:cNvSpPr>
            <a:spLocks noGrp="1"/>
          </p:cNvSpPr>
          <p:nvPr>
            <p:ph type="sldNum" sz="quarter" idx="5"/>
          </p:nvPr>
        </p:nvSpPr>
        <p:spPr>
          <a:noFill/>
        </p:spPr>
        <p:txBody>
          <a:bodyPr/>
          <a:lstStyle/>
          <a:p>
            <a:fld id="{8316451B-DF43-40F6-995A-CF950921F781}" type="slidenum">
              <a:rPr lang="en-CA" smtClean="0"/>
              <a:pPr/>
              <a:t>28</a:t>
            </a:fld>
            <a:endParaRPr lang="en-CA"/>
          </a:p>
        </p:txBody>
      </p:sp>
    </p:spTree>
    <p:extLst>
      <p:ext uri="{BB962C8B-B14F-4D97-AF65-F5344CB8AC3E}">
        <p14:creationId xmlns:p14="http://schemas.microsoft.com/office/powerpoint/2010/main" val="143814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 do we form a strong positive attitude?</a:t>
            </a:r>
          </a:p>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29</a:t>
            </a:fld>
            <a:endParaRPr lang="en-US"/>
          </a:p>
        </p:txBody>
      </p:sp>
    </p:spTree>
    <p:extLst>
      <p:ext uri="{BB962C8B-B14F-4D97-AF65-F5344CB8AC3E}">
        <p14:creationId xmlns:p14="http://schemas.microsoft.com/office/powerpoint/2010/main" val="3263602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34</a:t>
            </a:fld>
            <a:endParaRPr lang="en-CA"/>
          </a:p>
        </p:txBody>
      </p:sp>
    </p:spTree>
    <p:extLst>
      <p:ext uri="{BB962C8B-B14F-4D97-AF65-F5344CB8AC3E}">
        <p14:creationId xmlns:p14="http://schemas.microsoft.com/office/powerpoint/2010/main" val="3954453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3DB6D-7B63-4B5B-80DF-B2E96CBB6DF1}" type="slidenum">
              <a:rPr lang="en-CA" smtClean="0"/>
              <a:t>42</a:t>
            </a:fld>
            <a:endParaRPr lang="en-CA"/>
          </a:p>
        </p:txBody>
      </p:sp>
    </p:spTree>
    <p:extLst>
      <p:ext uri="{BB962C8B-B14F-4D97-AF65-F5344CB8AC3E}">
        <p14:creationId xmlns:p14="http://schemas.microsoft.com/office/powerpoint/2010/main" val="55618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3DB6D-7B63-4B5B-80DF-B2E96CBB6DF1}" type="slidenum">
              <a:rPr lang="en-CA" smtClean="0"/>
              <a:t>44</a:t>
            </a:fld>
            <a:endParaRPr lang="en-CA"/>
          </a:p>
        </p:txBody>
      </p:sp>
    </p:spTree>
    <p:extLst>
      <p:ext uri="{BB962C8B-B14F-4D97-AF65-F5344CB8AC3E}">
        <p14:creationId xmlns:p14="http://schemas.microsoft.com/office/powerpoint/2010/main" val="682304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3DB6D-7B63-4B5B-80DF-B2E96CBB6DF1}" type="slidenum">
              <a:rPr lang="en-CA" smtClean="0"/>
              <a:t>46</a:t>
            </a:fld>
            <a:endParaRPr lang="en-CA"/>
          </a:p>
        </p:txBody>
      </p:sp>
    </p:spTree>
    <p:extLst>
      <p:ext uri="{BB962C8B-B14F-4D97-AF65-F5344CB8AC3E}">
        <p14:creationId xmlns:p14="http://schemas.microsoft.com/office/powerpoint/2010/main" val="2414493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By 2001, 67 million </a:t>
            </a:r>
            <a:r>
              <a:rPr lang="en-CA" sz="1200" b="0" i="0" u="none" strike="noStrike" kern="1200" dirty="0">
                <a:solidFill>
                  <a:schemeClr val="tx1"/>
                </a:solidFill>
                <a:effectLst/>
                <a:latin typeface="+mn-lt"/>
                <a:ea typeface="+mn-ea"/>
                <a:cs typeface="+mn-cs"/>
                <a:hlinkClick r:id="rId3" tooltip="Troy ounce"/>
              </a:rPr>
              <a:t>troy ounces</a:t>
            </a:r>
            <a:r>
              <a:rPr lang="en-CA" sz="1200" b="0" i="0" kern="1200" dirty="0">
                <a:solidFill>
                  <a:schemeClr val="tx1"/>
                </a:solidFill>
                <a:effectLst/>
                <a:latin typeface="+mn-lt"/>
                <a:ea typeface="+mn-ea"/>
                <a:cs typeface="+mn-cs"/>
              </a:rPr>
              <a:t> of gold have been mined from the Porcupine area, making it by far the largest gold rush in terms of actual gold produced. For comparison, the well-known </a:t>
            </a:r>
            <a:r>
              <a:rPr lang="en-CA" sz="1200" b="0" i="0" u="none" strike="noStrike" kern="1200" dirty="0">
                <a:solidFill>
                  <a:schemeClr val="tx1"/>
                </a:solidFill>
                <a:effectLst/>
                <a:latin typeface="+mn-lt"/>
                <a:ea typeface="+mn-ea"/>
                <a:cs typeface="+mn-cs"/>
                <a:hlinkClick r:id="rId4" tooltip="Klondike Gold Rush"/>
              </a:rPr>
              <a:t>Klondike Gold Rush</a:t>
            </a:r>
            <a:r>
              <a:rPr lang="en-CA" sz="1200" b="0" i="0" kern="1200" dirty="0">
                <a:solidFill>
                  <a:schemeClr val="tx1"/>
                </a:solidFill>
                <a:effectLst/>
                <a:latin typeface="+mn-lt"/>
                <a:ea typeface="+mn-ea"/>
                <a:cs typeface="+mn-cs"/>
              </a:rPr>
              <a:t> produced about 12 million troy ounces.</a:t>
            </a:r>
            <a:endParaRPr lang="en-US" dirty="0"/>
          </a:p>
        </p:txBody>
      </p:sp>
      <p:sp>
        <p:nvSpPr>
          <p:cNvPr id="4" name="Slide Number Placeholder 3"/>
          <p:cNvSpPr>
            <a:spLocks noGrp="1"/>
          </p:cNvSpPr>
          <p:nvPr>
            <p:ph type="sldNum" sz="quarter" idx="5"/>
          </p:nvPr>
        </p:nvSpPr>
        <p:spPr/>
        <p:txBody>
          <a:bodyPr/>
          <a:lstStyle/>
          <a:p>
            <a:fld id="{34D3DB6D-7B63-4B5B-80DF-B2E96CBB6DF1}" type="slidenum">
              <a:rPr lang="en-CA" smtClean="0"/>
              <a:t>48</a:t>
            </a:fld>
            <a:endParaRPr lang="en-CA"/>
          </a:p>
        </p:txBody>
      </p:sp>
    </p:spTree>
    <p:extLst>
      <p:ext uri="{BB962C8B-B14F-4D97-AF65-F5344CB8AC3E}">
        <p14:creationId xmlns:p14="http://schemas.microsoft.com/office/powerpoint/2010/main" val="1479966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3DB6D-7B63-4B5B-80DF-B2E96CBB6DF1}" type="slidenum">
              <a:rPr lang="en-CA" smtClean="0"/>
              <a:t>50</a:t>
            </a:fld>
            <a:endParaRPr lang="en-CA"/>
          </a:p>
        </p:txBody>
      </p:sp>
    </p:spTree>
    <p:extLst>
      <p:ext uri="{BB962C8B-B14F-4D97-AF65-F5344CB8AC3E}">
        <p14:creationId xmlns:p14="http://schemas.microsoft.com/office/powerpoint/2010/main" val="2769835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53</a:t>
            </a:fld>
            <a:endParaRPr lang="en-CA"/>
          </a:p>
        </p:txBody>
      </p:sp>
    </p:spTree>
    <p:extLst>
      <p:ext uri="{BB962C8B-B14F-4D97-AF65-F5344CB8AC3E}">
        <p14:creationId xmlns:p14="http://schemas.microsoft.com/office/powerpoint/2010/main" val="235718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lvl="0"/>
            <a:r>
              <a:rPr lang="en-CA" sz="1200" dirty="0">
                <a:solidFill>
                  <a:srgbClr val="003F45"/>
                </a:solidFill>
                <a:effectLst/>
                <a:latin typeface="+mn-lt"/>
                <a:ea typeface="+mn-ea"/>
                <a:cs typeface="+mn-cs"/>
                <a:sym typeface="Arial"/>
              </a:rPr>
              <a:t>Having been working with several provinces with post COVID-19 recovery.  A new way of working for all of us as we learn to operate during a global pandemic.  Certain aspects of our life have change drastically.</a:t>
            </a:r>
          </a:p>
          <a:p>
            <a:pPr lvl="0"/>
            <a:endParaRPr lang="en-CA" sz="1200" dirty="0">
              <a:solidFill>
                <a:srgbClr val="003F45"/>
              </a:solidFill>
              <a:effectLst/>
              <a:latin typeface="+mn-lt"/>
              <a:ea typeface="+mn-ea"/>
              <a:cs typeface="+mn-cs"/>
              <a:sym typeface="Arial"/>
            </a:endParaRPr>
          </a:p>
          <a:p>
            <a:pPr lvl="0"/>
            <a:r>
              <a:rPr lang="en-CA" sz="1200" dirty="0">
                <a:solidFill>
                  <a:srgbClr val="003F45"/>
                </a:solidFill>
                <a:effectLst/>
                <a:latin typeface="+mn-lt"/>
                <a:ea typeface="+mn-ea"/>
                <a:cs typeface="+mn-cs"/>
                <a:sym typeface="Arial"/>
              </a:rPr>
              <a:t>In addition to these current Eva is an EQ Trainer for DC and works across Canada with private and public sector assisting businesses in maximizing their performance through enhanced selling and communication skills, leadership development and strategy and innovation. </a:t>
            </a:r>
          </a:p>
        </p:txBody>
      </p:sp>
    </p:spTree>
    <p:extLst>
      <p:ext uri="{BB962C8B-B14F-4D97-AF65-F5344CB8AC3E}">
        <p14:creationId xmlns:p14="http://schemas.microsoft.com/office/powerpoint/2010/main" val="3117351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54</a:t>
            </a:fld>
            <a:endParaRPr lang="en-CA"/>
          </a:p>
        </p:txBody>
      </p:sp>
    </p:spTree>
    <p:extLst>
      <p:ext uri="{BB962C8B-B14F-4D97-AF65-F5344CB8AC3E}">
        <p14:creationId xmlns:p14="http://schemas.microsoft.com/office/powerpoint/2010/main" val="445908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981EBE9-B210-FE47-A2C3-970C05B571DF}" type="slidenum">
              <a:rPr lang="en-US" smtClean="0"/>
              <a:pPr/>
              <a:t>59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7DC699B1-ABB6-40B2-ADE9-13620B98CA72}"/>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BC03E16D-6A2B-4216-9F42-ED3E4337A6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
        <p:nvSpPr>
          <p:cNvPr id="203780" name="Slide Number Placeholder 3">
            <a:extLst>
              <a:ext uri="{FF2B5EF4-FFF2-40B4-BE49-F238E27FC236}">
                <a16:creationId xmlns:a16="http://schemas.microsoft.com/office/drawing/2014/main" id="{796C6F61-9875-4F3F-BE57-0227F4BB74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chemeClr val="tx2"/>
                </a:solidFill>
                <a:latin typeface="Arial" panose="020B0604020202020204" pitchFamily="34" charset="0"/>
              </a:defRPr>
            </a:lvl1pPr>
            <a:lvl2pPr marL="742950" indent="-285750" eaLnBrk="0" hangingPunct="0">
              <a:defRPr sz="4200">
                <a:solidFill>
                  <a:schemeClr val="tx2"/>
                </a:solidFill>
                <a:latin typeface="Arial" panose="020B0604020202020204" pitchFamily="34" charset="0"/>
              </a:defRPr>
            </a:lvl2pPr>
            <a:lvl3pPr marL="1143000" indent="-228600" eaLnBrk="0" hangingPunct="0">
              <a:defRPr sz="4200">
                <a:solidFill>
                  <a:schemeClr val="tx2"/>
                </a:solidFill>
                <a:latin typeface="Arial" panose="020B0604020202020204" pitchFamily="34" charset="0"/>
              </a:defRPr>
            </a:lvl3pPr>
            <a:lvl4pPr marL="1600200" indent="-228600" eaLnBrk="0" hangingPunct="0">
              <a:defRPr sz="4200">
                <a:solidFill>
                  <a:schemeClr val="tx2"/>
                </a:solidFill>
                <a:latin typeface="Arial" panose="020B0604020202020204" pitchFamily="34" charset="0"/>
              </a:defRPr>
            </a:lvl4pPr>
            <a:lvl5pPr marL="2057400" indent="-228600" eaLnBrk="0" hangingPunct="0">
              <a:defRPr sz="42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42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42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42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4200">
                <a:solidFill>
                  <a:schemeClr val="tx2"/>
                </a:solidFill>
                <a:latin typeface="Arial" panose="020B0604020202020204" pitchFamily="34" charset="0"/>
              </a:defRPr>
            </a:lvl9pPr>
          </a:lstStyle>
          <a:p>
            <a:fld id="{EAEE1995-4BC6-4F09-90A1-3F14DB6BC151}" type="slidenum">
              <a:rPr lang="en-US" altLang="en-US" sz="1200">
                <a:solidFill>
                  <a:schemeClr val="tx1"/>
                </a:solidFill>
                <a:latin typeface="Times New Roman" panose="02020603050405020304" pitchFamily="18" charset="0"/>
              </a:rPr>
              <a:pPr/>
              <a:t>61</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69</a:t>
            </a:fld>
            <a:endParaRPr lang="en-US"/>
          </a:p>
        </p:txBody>
      </p:sp>
    </p:spTree>
    <p:extLst>
      <p:ext uri="{BB962C8B-B14F-4D97-AF65-F5344CB8AC3E}">
        <p14:creationId xmlns:p14="http://schemas.microsoft.com/office/powerpoint/2010/main" val="2448796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71</a:t>
            </a:fld>
            <a:endParaRPr lang="en-US"/>
          </a:p>
        </p:txBody>
      </p:sp>
    </p:spTree>
    <p:extLst>
      <p:ext uri="{BB962C8B-B14F-4D97-AF65-F5344CB8AC3E}">
        <p14:creationId xmlns:p14="http://schemas.microsoft.com/office/powerpoint/2010/main" val="1967615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72</a:t>
            </a:fld>
            <a:endParaRPr lang="en-US"/>
          </a:p>
        </p:txBody>
      </p:sp>
    </p:spTree>
    <p:extLst>
      <p:ext uri="{BB962C8B-B14F-4D97-AF65-F5344CB8AC3E}">
        <p14:creationId xmlns:p14="http://schemas.microsoft.com/office/powerpoint/2010/main" val="2892908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73</a:t>
            </a:fld>
            <a:endParaRPr lang="en-US"/>
          </a:p>
        </p:txBody>
      </p:sp>
    </p:spTree>
    <p:extLst>
      <p:ext uri="{BB962C8B-B14F-4D97-AF65-F5344CB8AC3E}">
        <p14:creationId xmlns:p14="http://schemas.microsoft.com/office/powerpoint/2010/main" val="2663032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74</a:t>
            </a:fld>
            <a:endParaRPr lang="en-US"/>
          </a:p>
        </p:txBody>
      </p:sp>
    </p:spTree>
    <p:extLst>
      <p:ext uri="{BB962C8B-B14F-4D97-AF65-F5344CB8AC3E}">
        <p14:creationId xmlns:p14="http://schemas.microsoft.com/office/powerpoint/2010/main" val="1836712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75</a:t>
            </a:fld>
            <a:endParaRPr lang="en-CA"/>
          </a:p>
        </p:txBody>
      </p:sp>
    </p:spTree>
    <p:extLst>
      <p:ext uri="{BB962C8B-B14F-4D97-AF65-F5344CB8AC3E}">
        <p14:creationId xmlns:p14="http://schemas.microsoft.com/office/powerpoint/2010/main" val="2259038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76</a:t>
            </a:fld>
            <a:endParaRPr lang="en-CA"/>
          </a:p>
        </p:txBody>
      </p:sp>
    </p:spTree>
    <p:extLst>
      <p:ext uri="{BB962C8B-B14F-4D97-AF65-F5344CB8AC3E}">
        <p14:creationId xmlns:p14="http://schemas.microsoft.com/office/powerpoint/2010/main" val="407661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5</a:t>
            </a:fld>
            <a:endParaRPr lang="en-CA"/>
          </a:p>
        </p:txBody>
      </p:sp>
    </p:spTree>
    <p:extLst>
      <p:ext uri="{BB962C8B-B14F-4D97-AF65-F5344CB8AC3E}">
        <p14:creationId xmlns:p14="http://schemas.microsoft.com/office/powerpoint/2010/main" val="4184709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E722D02-8D98-4396-99A3-BB98F64C12BE}" type="slidenum">
              <a:rPr lang="en-CA" smtClean="0"/>
              <a:t>77</a:t>
            </a:fld>
            <a:endParaRPr lang="en-CA"/>
          </a:p>
        </p:txBody>
      </p:sp>
    </p:spTree>
    <p:extLst>
      <p:ext uri="{BB962C8B-B14F-4D97-AF65-F5344CB8AC3E}">
        <p14:creationId xmlns:p14="http://schemas.microsoft.com/office/powerpoint/2010/main" val="4009073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CA" dirty="0"/>
          </a:p>
        </p:txBody>
      </p:sp>
      <p:sp>
        <p:nvSpPr>
          <p:cNvPr id="113668" name="Slide Number Placeholder 3"/>
          <p:cNvSpPr>
            <a:spLocks noGrp="1"/>
          </p:cNvSpPr>
          <p:nvPr>
            <p:ph type="sldNum" sz="quarter" idx="5"/>
          </p:nvPr>
        </p:nvSpPr>
        <p:spPr>
          <a:noFill/>
        </p:spPr>
        <p:txBody>
          <a:bodyPr/>
          <a:lstStyle/>
          <a:p>
            <a:fld id="{E1AAEA79-0653-4DB6-96B5-29A2B0390B26}" type="slidenum">
              <a:rPr lang="en-US" smtClean="0"/>
              <a:pPr/>
              <a:t>78</a:t>
            </a:fld>
            <a:endParaRPr lang="en-US"/>
          </a:p>
        </p:txBody>
      </p:sp>
    </p:spTree>
    <p:extLst>
      <p:ext uri="{BB962C8B-B14F-4D97-AF65-F5344CB8AC3E}">
        <p14:creationId xmlns:p14="http://schemas.microsoft.com/office/powerpoint/2010/main" val="3251140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813809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80</a:t>
            </a:fld>
            <a:endParaRPr lang="en-CA"/>
          </a:p>
        </p:txBody>
      </p:sp>
    </p:spTree>
    <p:extLst>
      <p:ext uri="{BB962C8B-B14F-4D97-AF65-F5344CB8AC3E}">
        <p14:creationId xmlns:p14="http://schemas.microsoft.com/office/powerpoint/2010/main" val="2999701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noRot="1" noChangeAspect="1"/>
          </p:cNvSpPr>
          <p:nvPr>
            <p:ph type="sldImg"/>
          </p:nvPr>
        </p:nvSpPr>
        <p:spPr>
          <a:prstGeom prst="rect">
            <a:avLst/>
          </a:prstGeom>
        </p:spPr>
        <p:txBody>
          <a:bodyPr/>
          <a:lstStyle/>
          <a:p>
            <a:endParaRPr/>
          </a:p>
        </p:txBody>
      </p:sp>
      <p:sp>
        <p:nvSpPr>
          <p:cNvPr id="769" name="Shape 769"/>
          <p:cNvSpPr>
            <a:spLocks noGrp="1"/>
          </p:cNvSpPr>
          <p:nvPr>
            <p:ph type="body" sz="quarter" idx="1"/>
          </p:nvPr>
        </p:nvSpPr>
        <p:spPr>
          <a:prstGeom prst="rect">
            <a:avLst/>
          </a:prstGeom>
        </p:spPr>
        <p:txBody>
          <a:bodyPr/>
          <a:lstStyle/>
          <a:p>
            <a:endParaRPr lang="en-CA" dirty="0"/>
          </a:p>
        </p:txBody>
      </p:sp>
    </p:spTree>
    <p:extLst>
      <p:ext uri="{BB962C8B-B14F-4D97-AF65-F5344CB8AC3E}">
        <p14:creationId xmlns:p14="http://schemas.microsoft.com/office/powerpoint/2010/main" val="368798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8</a:t>
            </a:fld>
            <a:endParaRPr lang="en-CA"/>
          </a:p>
        </p:txBody>
      </p:sp>
    </p:spTree>
    <p:extLst>
      <p:ext uri="{BB962C8B-B14F-4D97-AF65-F5344CB8AC3E}">
        <p14:creationId xmlns:p14="http://schemas.microsoft.com/office/powerpoint/2010/main" val="92850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9</a:t>
            </a:fld>
            <a:endParaRPr lang="en-CA"/>
          </a:p>
        </p:txBody>
      </p:sp>
    </p:spTree>
    <p:extLst>
      <p:ext uri="{BB962C8B-B14F-4D97-AF65-F5344CB8AC3E}">
        <p14:creationId xmlns:p14="http://schemas.microsoft.com/office/powerpoint/2010/main" val="240513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10</a:t>
            </a:fld>
            <a:endParaRPr lang="en-CA"/>
          </a:p>
        </p:txBody>
      </p:sp>
    </p:spTree>
    <p:extLst>
      <p:ext uri="{BB962C8B-B14F-4D97-AF65-F5344CB8AC3E}">
        <p14:creationId xmlns:p14="http://schemas.microsoft.com/office/powerpoint/2010/main" val="143062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11</a:t>
            </a:fld>
            <a:endParaRPr lang="en-CA"/>
          </a:p>
        </p:txBody>
      </p:sp>
    </p:spTree>
    <p:extLst>
      <p:ext uri="{BB962C8B-B14F-4D97-AF65-F5344CB8AC3E}">
        <p14:creationId xmlns:p14="http://schemas.microsoft.com/office/powerpoint/2010/main" val="301137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D3DB6D-7B63-4B5B-80DF-B2E96CBB6DF1}" type="slidenum">
              <a:rPr lang="en-CA" smtClean="0"/>
              <a:t>12</a:t>
            </a:fld>
            <a:endParaRPr lang="en-CA"/>
          </a:p>
        </p:txBody>
      </p:sp>
    </p:spTree>
    <p:extLst>
      <p:ext uri="{BB962C8B-B14F-4D97-AF65-F5344CB8AC3E}">
        <p14:creationId xmlns:p14="http://schemas.microsoft.com/office/powerpoint/2010/main" val="91774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stemconsulting.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1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369FD-E4F6-4123-8A94-933CB2F2D5F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2DC1C4E-6745-4CF9-AAEF-725D14C02E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45FF52-CCC4-4C18-B966-7840E6C7BDB3}"/>
              </a:ext>
            </a:extLst>
          </p:cNvPr>
          <p:cNvSpPr>
            <a:spLocks noGrp="1"/>
          </p:cNvSpPr>
          <p:nvPr>
            <p:ph type="dt" sz="half" idx="10"/>
          </p:nvPr>
        </p:nvSpPr>
        <p:spPr/>
        <p:txBody>
          <a:bodyPr/>
          <a:lstStyle/>
          <a:p>
            <a:fld id="{7487367E-CB1D-450E-80CE-8DDAFC055EA8}" type="datetimeFigureOut">
              <a:rPr lang="en-CA" smtClean="0"/>
              <a:t>2021-07-28</a:t>
            </a:fld>
            <a:endParaRPr lang="en-CA"/>
          </a:p>
        </p:txBody>
      </p:sp>
      <p:sp>
        <p:nvSpPr>
          <p:cNvPr id="5" name="Footer Placeholder 4">
            <a:extLst>
              <a:ext uri="{FF2B5EF4-FFF2-40B4-BE49-F238E27FC236}">
                <a16:creationId xmlns:a16="http://schemas.microsoft.com/office/drawing/2014/main" id="{68118424-48F7-4616-9093-1E6556CDC2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2F183F-7489-4ACE-B498-21B541197781}"/>
              </a:ext>
            </a:extLst>
          </p:cNvPr>
          <p:cNvSpPr>
            <a:spLocks noGrp="1"/>
          </p:cNvSpPr>
          <p:nvPr>
            <p:ph type="sldNum" sz="quarter" idx="12"/>
          </p:nvPr>
        </p:nvSpPr>
        <p:spPr/>
        <p:txBody>
          <a:bodyPr/>
          <a:lstStyle/>
          <a:p>
            <a:fld id="{996CED6A-7317-4AC3-A988-12824ECD7BA2}" type="slidenum">
              <a:rPr lang="en-CA" smtClean="0"/>
              <a:t>‹#›</a:t>
            </a:fld>
            <a:endParaRPr lang="en-CA"/>
          </a:p>
        </p:txBody>
      </p:sp>
    </p:spTree>
    <p:extLst>
      <p:ext uri="{BB962C8B-B14F-4D97-AF65-F5344CB8AC3E}">
        <p14:creationId xmlns:p14="http://schemas.microsoft.com/office/powerpoint/2010/main" val="85144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B30D-D264-423E-B61C-D5D2E010C5D4}"/>
              </a:ext>
            </a:extLst>
          </p:cNvPr>
          <p:cNvSpPr>
            <a:spLocks noGrp="1"/>
          </p:cNvSpPr>
          <p:nvPr>
            <p:ph type="title"/>
          </p:nvPr>
        </p:nvSpPr>
        <p:spPr>
          <a:xfrm>
            <a:off x="832557" y="1710267"/>
            <a:ext cx="10515600" cy="2853267"/>
          </a:xfrm>
        </p:spPr>
        <p:txBody>
          <a:bodyPr anchor="b"/>
          <a:lstStyle>
            <a:lvl1pPr>
              <a:defRPr sz="8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8F6EC07-C7C5-4F85-B427-430E953BFCEC}"/>
              </a:ext>
            </a:extLst>
          </p:cNvPr>
          <p:cNvSpPr>
            <a:spLocks noGrp="1"/>
          </p:cNvSpPr>
          <p:nvPr>
            <p:ph type="body" idx="1"/>
          </p:nvPr>
        </p:nvSpPr>
        <p:spPr>
          <a:xfrm>
            <a:off x="832557"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04758-A621-4757-AB33-5CF153ED8303}"/>
              </a:ext>
            </a:extLst>
          </p:cNvPr>
          <p:cNvSpPr>
            <a:spLocks noGrp="1"/>
          </p:cNvSpPr>
          <p:nvPr>
            <p:ph type="dt" sz="half" idx="10"/>
          </p:nvPr>
        </p:nvSpPr>
        <p:spPr/>
        <p:txBody>
          <a:bodyPr/>
          <a:lstStyle/>
          <a:p>
            <a:fld id="{AB79204E-6345-495E-95AE-2CFFDD699415}" type="datetimeFigureOut">
              <a:rPr lang="en-CA" smtClean="0"/>
              <a:t>2021-07-28</a:t>
            </a:fld>
            <a:endParaRPr lang="en-CA"/>
          </a:p>
        </p:txBody>
      </p:sp>
      <p:sp>
        <p:nvSpPr>
          <p:cNvPr id="5" name="Footer Placeholder 4">
            <a:extLst>
              <a:ext uri="{FF2B5EF4-FFF2-40B4-BE49-F238E27FC236}">
                <a16:creationId xmlns:a16="http://schemas.microsoft.com/office/drawing/2014/main" id="{38CC3578-0E3D-4366-A555-D3A722E480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1399AAA-B8EC-456F-BE7B-0D2EC237EB3E}"/>
              </a:ext>
            </a:extLst>
          </p:cNvPr>
          <p:cNvSpPr>
            <a:spLocks noGrp="1"/>
          </p:cNvSpPr>
          <p:nvPr>
            <p:ph type="sldNum" sz="quarter" idx="12"/>
          </p:nvPr>
        </p:nvSpPr>
        <p:spPr/>
        <p:txBody>
          <a:bodyPr/>
          <a:lstStyle/>
          <a:p>
            <a:fld id="{338ABD80-BFC9-4429-8403-F7CC1D04A26E}" type="slidenum">
              <a:rPr lang="en-CA" smtClean="0"/>
              <a:t>‹#›</a:t>
            </a:fld>
            <a:endParaRPr lang="en-CA"/>
          </a:p>
        </p:txBody>
      </p:sp>
      <p:pic>
        <p:nvPicPr>
          <p:cNvPr id="8" name="Picture 7">
            <a:extLst>
              <a:ext uri="{FF2B5EF4-FFF2-40B4-BE49-F238E27FC236}">
                <a16:creationId xmlns:a16="http://schemas.microsoft.com/office/drawing/2014/main" id="{2176C818-53BB-4472-8BC6-F74B776CD38D}"/>
              </a:ext>
            </a:extLst>
          </p:cNvPr>
          <p:cNvPicPr>
            <a:picLocks noChangeAspect="1"/>
          </p:cNvPicPr>
          <p:nvPr userDrawn="1"/>
        </p:nvPicPr>
        <p:blipFill>
          <a:blip r:embed="rId2"/>
          <a:stretch>
            <a:fillRect/>
          </a:stretch>
        </p:blipFill>
        <p:spPr>
          <a:xfrm>
            <a:off x="0" y="235461"/>
            <a:ext cx="12192000" cy="321711"/>
          </a:xfrm>
          <a:prstGeom prst="rect">
            <a:avLst/>
          </a:prstGeom>
        </p:spPr>
      </p:pic>
    </p:spTree>
    <p:extLst>
      <p:ext uri="{BB962C8B-B14F-4D97-AF65-F5344CB8AC3E}">
        <p14:creationId xmlns:p14="http://schemas.microsoft.com/office/powerpoint/2010/main" val="133209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reated - Nancy">
    <p:spTree>
      <p:nvGrpSpPr>
        <p:cNvPr id="1" name=""/>
        <p:cNvGrpSpPr/>
        <p:nvPr/>
      </p:nvGrpSpPr>
      <p:grpSpPr>
        <a:xfrm>
          <a:off x="0" y="0"/>
          <a:ext cx="0" cy="0"/>
          <a:chOff x="0" y="0"/>
          <a:chExt cx="0" cy="0"/>
        </a:xfrm>
      </p:grpSpPr>
      <p:sp>
        <p:nvSpPr>
          <p:cNvPr id="6" name="TextBox 5"/>
          <p:cNvSpPr txBox="1"/>
          <p:nvPr userDrawn="1"/>
        </p:nvSpPr>
        <p:spPr>
          <a:xfrm>
            <a:off x="14001751" y="4371975"/>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4611601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for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01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190500"/>
            <a:ext cx="10659533" cy="15271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719667" y="1905000"/>
            <a:ext cx="52281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51034" y="1905000"/>
            <a:ext cx="52281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8839200" y="6248400"/>
            <a:ext cx="2540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2639485" y="6543676"/>
            <a:ext cx="7200900" cy="314325"/>
          </a:xfrm>
          <a:prstGeom prst="rect">
            <a:avLst/>
          </a:prstGeom>
        </p:spPr>
        <p:txBody>
          <a:bodyPr/>
          <a:lstStyle>
            <a:lvl1pPr>
              <a:defRPr/>
            </a:lvl1pPr>
          </a:lstStyle>
          <a:p>
            <a:pPr>
              <a:defRPr/>
            </a:pPr>
            <a:r>
              <a:rPr lang="en-US"/>
              <a:t>STEM Consulting &amp; Marketing Inc.  © Copyright 2010 </a:t>
            </a:r>
            <a:r>
              <a:rPr lang="en-US">
                <a:solidFill>
                  <a:schemeClr val="bg2"/>
                </a:solidFill>
                <a:hlinkClick r:id="rId2"/>
              </a:rPr>
              <a:t>www.stemconsulting.com</a:t>
            </a:r>
            <a:r>
              <a:rPr lang="en-US">
                <a:solidFill>
                  <a:schemeClr val="bg2"/>
                </a:solidFill>
              </a:rPr>
              <a:t> </a:t>
            </a:r>
          </a:p>
        </p:txBody>
      </p:sp>
      <p:sp>
        <p:nvSpPr>
          <p:cNvPr id="7" name="Slide Number Placeholder 6"/>
          <p:cNvSpPr>
            <a:spLocks noGrp="1"/>
          </p:cNvSpPr>
          <p:nvPr>
            <p:ph type="sldNum" sz="quarter" idx="12"/>
          </p:nvPr>
        </p:nvSpPr>
        <p:spPr>
          <a:xfrm>
            <a:off x="239184" y="6237288"/>
            <a:ext cx="1727200" cy="457200"/>
          </a:xfrm>
          <a:prstGeom prst="rect">
            <a:avLst/>
          </a:prstGeom>
        </p:spPr>
        <p:txBody>
          <a:bodyPr/>
          <a:lstStyle>
            <a:lvl1pPr>
              <a:defRPr/>
            </a:lvl1pPr>
          </a:lstStyle>
          <a:p>
            <a:pPr>
              <a:defRPr/>
            </a:pPr>
            <a:fld id="{B167F997-EBAA-4099-BF73-039204DB25CC}" type="slidenum">
              <a:rPr lang="en-US"/>
              <a:pPr>
                <a:defRPr/>
              </a:pPr>
              <a:t>‹#›</a:t>
            </a:fld>
            <a:endParaRPr lang="en-US"/>
          </a:p>
        </p:txBody>
      </p:sp>
    </p:spTree>
    <p:extLst>
      <p:ext uri="{BB962C8B-B14F-4D97-AF65-F5344CB8AC3E}">
        <p14:creationId xmlns:p14="http://schemas.microsoft.com/office/powerpoint/2010/main" val="66428076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99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hyperlink" Target="https://ca-na-da.com/mansbridg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sv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2.pdf"/><Relationship Id="rId4" Type="http://schemas.openxmlformats.org/officeDocument/2006/relationships/image" Target="../media/image50.jpeg"/><Relationship Id="rId9"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jpeg"/><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www.northeasternontario.com/" TargetMode="External"/><Relationship Id="rId2" Type="http://schemas.openxmlformats.org/officeDocument/2006/relationships/image" Target="../media/image67.jpeg"/><Relationship Id="rId1" Type="http://schemas.openxmlformats.org/officeDocument/2006/relationships/slideLayout" Target="../slideLayouts/slideLayout5.xml"/><Relationship Id="rId6" Type="http://schemas.openxmlformats.org/officeDocument/2006/relationships/hyperlink" Target="https://www.northeasternontario.com/wp-content/uploads/2021/07/NeONT_MuseumsMap_2021-lowres.pdf" TargetMode="External"/><Relationship Id="rId5" Type="http://schemas.openxmlformats.org/officeDocument/2006/relationships/hyperlink" Target="https://www.northeasternontario.com/wp-content/uploads/2021/07/NeONT_MotoMap_2021-lowres.pdf" TargetMode="External"/><Relationship Id="rId4" Type="http://schemas.openxmlformats.org/officeDocument/2006/relationships/hyperlink" Target="https://www.northeasternontario.com/wp-content/uploads/2020/07/NeONT_Guide_2020_sm.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www.mattawa.ca/" TargetMode="External"/><Relationship Id="rId5" Type="http://schemas.openxmlformats.org/officeDocument/2006/relationships/hyperlink" Target="http://www.papineaucameron.ca/" TargetMode="Externa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hyperlink" Target="http://www.tourismnorthbay.com/" TargetMode="External"/><Relationship Id="rId2" Type="http://schemas.openxmlformats.org/officeDocument/2006/relationships/image" Target="../media/image72.jpeg"/><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hyperlink" Target="http://www.temagami.ca/" TargetMode="Externa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www.temiskamingshores.ca/covid19" TargetMode="External"/><Relationship Id="rId5" Type="http://schemas.openxmlformats.org/officeDocument/2006/relationships/hyperlink" Target="https://www.laketemiskaming.com/" TargetMode="External"/><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mailto:frontdesk@polarbearhabitat.ca" TargetMode="External"/><Relationship Id="rId7" Type="http://schemas.openxmlformats.org/officeDocument/2006/relationships/image" Target="../media/image81.jpeg"/><Relationship Id="rId2" Type="http://schemas.openxmlformats.org/officeDocument/2006/relationships/hyperlink" Target="https://www.facebook.com/Cochrane-Polar-Bear-Habitat-100618818800431/about/" TargetMode="External"/><Relationship Id="rId1" Type="http://schemas.openxmlformats.org/officeDocument/2006/relationships/slideLayout" Target="../slideLayouts/slideLayout5.xml"/><Relationship Id="rId6" Type="http://schemas.openxmlformats.org/officeDocument/2006/relationships/hyperlink" Target="http://www.cochraneontario.com/" TargetMode="External"/><Relationship Id="rId5" Type="http://schemas.openxmlformats.org/officeDocument/2006/relationships/hyperlink" Target="http://www.ontarionorthland.ca/" TargetMode="External"/><Relationship Id="rId4" Type="http://schemas.openxmlformats.org/officeDocument/2006/relationships/hyperlink" Target="http://www.canadianpolarbearhabitat.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information-www.greatersudbury.ca/covid"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hyperlink" Target="http://information-www.greatersudbury.ca/covid"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hyperlink" Target="http://www.wiikwemkoong.ca/tourism/" TargetMode="External"/><Relationship Id="rId2" Type="http://schemas.openxmlformats.org/officeDocument/2006/relationships/image" Target="../media/image90.jpeg"/><Relationship Id="rId1" Type="http://schemas.openxmlformats.org/officeDocument/2006/relationships/slideLayout" Target="../slideLayouts/slideLayout5.xml"/><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55.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22.pdf"/></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1.svg"/></Relationships>
</file>

<file path=ppt/slides/_rels/slide7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17.sv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17.svg"/></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17.svg"/></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19.sv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25.sv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84C4B-074A-CF4C-8DDB-712A34B7D6C6}"/>
              </a:ext>
            </a:extLst>
          </p:cNvPr>
          <p:cNvSpPr txBox="1">
            <a:spLocks noChangeAspect="1"/>
          </p:cNvSpPr>
          <p:nvPr/>
        </p:nvSpPr>
        <p:spPr>
          <a:xfrm>
            <a:off x="4470286" y="3802003"/>
            <a:ext cx="3046281" cy="605638"/>
          </a:xfrm>
          <a:prstGeom prst="rect">
            <a:avLst/>
          </a:prstGeom>
          <a:noFill/>
          <a:ln w="12700">
            <a:noFill/>
          </a:ln>
          <a:effectLst/>
        </p:spPr>
        <p:txBody>
          <a:bodyPr vert="horz" wrap="square" lIns="180000" tIns="180000" rIns="180000" bIns="180000" rtlCol="0" anchor="ctr" anchorCtr="0">
            <a:spAutoFit/>
          </a:bodyPr>
          <a:lstStyle/>
          <a:p>
            <a:pPr algn="ctr"/>
            <a:r>
              <a:rPr lang="en-US" sz="1600" spc="600" dirty="0">
                <a:solidFill>
                  <a:schemeClr val="bg1"/>
                </a:solidFill>
                <a:latin typeface="Arial" panose="020B0604020202020204" pitchFamily="34" charset="0"/>
                <a:cs typeface="Arial" panose="020B0604020202020204" pitchFamily="34" charset="0"/>
              </a:rPr>
              <a:t>July,2021</a:t>
            </a:r>
            <a:endParaRPr lang="en-US" sz="1600" b="0" spc="600" dirty="0">
              <a:ln>
                <a:noFill/>
              </a:ln>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1F34E3-9D6F-964A-9282-AF9780C811F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84701" y="868046"/>
            <a:ext cx="1422598" cy="104368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66493BF6-6D5B-3A40-AF7E-698A41E076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760" y="5660867"/>
            <a:ext cx="1846658" cy="738663"/>
          </a:xfrm>
          <a:prstGeom prst="rect">
            <a:avLst/>
          </a:prstGeom>
        </p:spPr>
      </p:pic>
      <p:pic>
        <p:nvPicPr>
          <p:cNvPr id="17" name="Picture 16">
            <a:extLst>
              <a:ext uri="{FF2B5EF4-FFF2-40B4-BE49-F238E27FC236}">
                <a16:creationId xmlns:a16="http://schemas.microsoft.com/office/drawing/2014/main" id="{AF21EBEC-CF56-7444-80D8-57D3A3EDCD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20096" y="5546191"/>
            <a:ext cx="1150544" cy="810292"/>
          </a:xfrm>
          <a:prstGeom prst="rect">
            <a:avLst/>
          </a:prstGeom>
        </p:spPr>
      </p:pic>
      <p:sp>
        <p:nvSpPr>
          <p:cNvPr id="18" name="TextBox 17">
            <a:extLst>
              <a:ext uri="{FF2B5EF4-FFF2-40B4-BE49-F238E27FC236}">
                <a16:creationId xmlns:a16="http://schemas.microsoft.com/office/drawing/2014/main" id="{6B83EA3F-3D98-B849-9851-5735F735E505}"/>
              </a:ext>
            </a:extLst>
          </p:cNvPr>
          <p:cNvSpPr txBox="1">
            <a:spLocks noChangeAspect="1"/>
          </p:cNvSpPr>
          <p:nvPr/>
        </p:nvSpPr>
        <p:spPr>
          <a:xfrm>
            <a:off x="2354702" y="2244220"/>
            <a:ext cx="7482596" cy="1225290"/>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CA" sz="2800" dirty="0">
                <a:solidFill>
                  <a:schemeClr val="bg1"/>
                </a:solidFill>
              </a:rPr>
              <a:t>Travel Information Centre Summer 2021 Training – Northeastern Ontario</a:t>
            </a:r>
            <a:endParaRPr lang="en-US" sz="2800" b="0" dirty="0">
              <a:ln>
                <a:noFill/>
              </a:ln>
              <a:solidFill>
                <a:schemeClr val="bg1"/>
              </a:solidFill>
              <a:latin typeface="+mj-lt"/>
              <a:cs typeface="Arial" panose="020B0604020202020204" pitchFamily="34" charset="0"/>
            </a:endParaRPr>
          </a:p>
        </p:txBody>
      </p:sp>
      <p:pic>
        <p:nvPicPr>
          <p:cNvPr id="8" name="NortheasternOntario_Logo_Blue.jpg">
            <a:extLst>
              <a:ext uri="{FF2B5EF4-FFF2-40B4-BE49-F238E27FC236}">
                <a16:creationId xmlns:a16="http://schemas.microsoft.com/office/drawing/2014/main" id="{E6AAADC1-62A8-4E6E-B8B3-C20E3F6DAB87}"/>
              </a:ext>
            </a:extLst>
          </p:cNvPr>
          <p:cNvPicPr>
            <a:picLocks noChangeAspect="1"/>
          </p:cNvPicPr>
          <p:nvPr/>
        </p:nvPicPr>
        <p:blipFill>
          <a:blip r:embed="rId7"/>
          <a:srcRect/>
          <a:stretch/>
        </p:blipFill>
        <p:spPr>
          <a:xfrm>
            <a:off x="5287782" y="5860180"/>
            <a:ext cx="1411288" cy="677622"/>
          </a:xfrm>
          <a:prstGeom prst="rect">
            <a:avLst/>
          </a:prstGeom>
          <a:ln w="12700">
            <a:miter lim="400000"/>
          </a:ln>
        </p:spPr>
      </p:pic>
    </p:spTree>
    <p:custDataLst>
      <p:tags r:id="rId1"/>
    </p:custDataLst>
    <p:extLst>
      <p:ext uri="{BB962C8B-B14F-4D97-AF65-F5344CB8AC3E}">
        <p14:creationId xmlns:p14="http://schemas.microsoft.com/office/powerpoint/2010/main" val="414507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656914" y="997527"/>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sz="5400" dirty="0"/>
              <a:t>Current Challenges in Suggesting Travel Experiences</a:t>
            </a:r>
            <a:endParaRPr lang="en-US" sz="5400"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470762" y="1637189"/>
            <a:ext cx="5410688" cy="5024618"/>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Group size restrictions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Food &amp; Beverage options vary and are more limited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Operating status and opening and hours of sites, attractions &amp; experiences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Health and safety concerns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Some confusion and uncertainty about changing rules and guidelines </a:t>
            </a:r>
          </a:p>
          <a:p>
            <a:pPr marL="342900" indent="-342900" algn="l">
              <a:buFont typeface="Arial" panose="020B0604020202020204" pitchFamily="34" charset="0"/>
              <a:buChar char="•"/>
            </a:pPr>
            <a:endParaRPr lang="en-CA" sz="2400" spc="10" dirty="0">
              <a:latin typeface="Calibri" panose="020F0502020204030204" pitchFamily="34" charset="0"/>
              <a:cs typeface="Calibri" panose="020F0502020204030204" pitchFamily="34" charset="0"/>
            </a:endParaRPr>
          </a:p>
        </p:txBody>
      </p:sp>
      <p:pic>
        <p:nvPicPr>
          <p:cNvPr id="4" name="Graphic 3" descr="Playbook">
            <a:extLst>
              <a:ext uri="{FF2B5EF4-FFF2-40B4-BE49-F238E27FC236}">
                <a16:creationId xmlns:a16="http://schemas.microsoft.com/office/drawing/2014/main" id="{F943AA1F-B2EF-43BF-B27B-8E0EBC02DA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7473" y="4534790"/>
            <a:ext cx="1820092" cy="1820092"/>
          </a:xfrm>
          <a:prstGeom prst="rect">
            <a:avLst/>
          </a:prstGeom>
        </p:spPr>
      </p:pic>
    </p:spTree>
    <p:extLst>
      <p:ext uri="{BB962C8B-B14F-4D97-AF65-F5344CB8AC3E}">
        <p14:creationId xmlns:p14="http://schemas.microsoft.com/office/powerpoint/2010/main" val="19885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656914" y="1510145"/>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sz="5400" dirty="0"/>
              <a:t>Engaging with the Visitor </a:t>
            </a:r>
            <a:endParaRPr lang="en-US" sz="5400"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470762" y="1637189"/>
            <a:ext cx="5410688" cy="369502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CA" sz="2400" spc="1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Traditional – walk-in with safety measures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Hours of operation may vary</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Could be via phone or on-line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Things will likely be different</a:t>
            </a:r>
          </a:p>
          <a:p>
            <a:pPr marL="342900" indent="-342900" algn="l">
              <a:buFont typeface="Arial" panose="020B0604020202020204" pitchFamily="34" charset="0"/>
              <a:buChar char="•"/>
            </a:pPr>
            <a:endParaRPr lang="en-CA" sz="2400" spc="10" dirty="0">
              <a:latin typeface="Calibri" panose="020F0502020204030204" pitchFamily="34" charset="0"/>
              <a:cs typeface="Calibri" panose="020F0502020204030204" pitchFamily="34" charset="0"/>
            </a:endParaRPr>
          </a:p>
        </p:txBody>
      </p:sp>
      <p:pic>
        <p:nvPicPr>
          <p:cNvPr id="6" name="Graphic 5" descr="Smart Phone">
            <a:extLst>
              <a:ext uri="{FF2B5EF4-FFF2-40B4-BE49-F238E27FC236}">
                <a16:creationId xmlns:a16="http://schemas.microsoft.com/office/drawing/2014/main" id="{1E781665-08D7-4415-BB77-A30CF7F51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782" y="4177146"/>
            <a:ext cx="914400" cy="914400"/>
          </a:xfrm>
          <a:prstGeom prst="rect">
            <a:avLst/>
          </a:prstGeom>
        </p:spPr>
      </p:pic>
      <p:pic>
        <p:nvPicPr>
          <p:cNvPr id="8" name="Graphic 7" descr="Internet">
            <a:extLst>
              <a:ext uri="{FF2B5EF4-FFF2-40B4-BE49-F238E27FC236}">
                <a16:creationId xmlns:a16="http://schemas.microsoft.com/office/drawing/2014/main" id="{C1E4C426-20E4-43BD-BEA7-82503FDE6D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2691" y="4177146"/>
            <a:ext cx="914400" cy="914400"/>
          </a:xfrm>
          <a:prstGeom prst="rect">
            <a:avLst/>
          </a:prstGeom>
        </p:spPr>
      </p:pic>
      <p:pic>
        <p:nvPicPr>
          <p:cNvPr id="11" name="Graphic 10" descr="Customer review">
            <a:extLst>
              <a:ext uri="{FF2B5EF4-FFF2-40B4-BE49-F238E27FC236}">
                <a16:creationId xmlns:a16="http://schemas.microsoft.com/office/drawing/2014/main" id="{CD09DD51-DBB4-4B2A-A4F1-89DF11EC7E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6039" y="5347855"/>
            <a:ext cx="914400" cy="914400"/>
          </a:xfrm>
          <a:prstGeom prst="rect">
            <a:avLst/>
          </a:prstGeom>
        </p:spPr>
      </p:pic>
    </p:spTree>
    <p:extLst>
      <p:ext uri="{BB962C8B-B14F-4D97-AF65-F5344CB8AC3E}">
        <p14:creationId xmlns:p14="http://schemas.microsoft.com/office/powerpoint/2010/main" val="373406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334865" y="651998"/>
            <a:ext cx="4322618" cy="169262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sz="5400" dirty="0"/>
              <a:t>Support Local Tourism</a:t>
            </a:r>
          </a:p>
          <a:p>
            <a:r>
              <a:rPr lang="en-CA" sz="5400" dirty="0"/>
              <a:t>Messaging</a:t>
            </a:r>
          </a:p>
          <a:p>
            <a:endParaRPr lang="en-CA" sz="5400" dirty="0"/>
          </a:p>
          <a:p>
            <a:pPr marL="457200" indent="-457200">
              <a:buFont typeface="Arial" panose="020B0604020202020204" pitchFamily="34" charset="0"/>
              <a:buChar char="•"/>
            </a:pPr>
            <a:r>
              <a:rPr lang="en-CA" sz="2800" dirty="0">
                <a:latin typeface="+mn-lt"/>
              </a:rPr>
              <a:t>National </a:t>
            </a:r>
          </a:p>
          <a:p>
            <a:pPr marL="457200" indent="-457200">
              <a:buFont typeface="Arial" panose="020B0604020202020204" pitchFamily="34" charset="0"/>
              <a:buChar char="•"/>
            </a:pPr>
            <a:r>
              <a:rPr lang="en-CA" sz="2800" dirty="0">
                <a:latin typeface="+mn-lt"/>
              </a:rPr>
              <a:t>Provincial </a:t>
            </a:r>
          </a:p>
          <a:p>
            <a:pPr marL="457200" indent="-457200">
              <a:buFont typeface="Arial" panose="020B0604020202020204" pitchFamily="34" charset="0"/>
              <a:buChar char="•"/>
            </a:pPr>
            <a:r>
              <a:rPr lang="en-CA" sz="2800" dirty="0">
                <a:latin typeface="+mn-lt"/>
              </a:rPr>
              <a:t>Regional </a:t>
            </a:r>
          </a:p>
          <a:p>
            <a:pPr marL="457200" indent="-457200">
              <a:buFont typeface="Arial" panose="020B0604020202020204" pitchFamily="34" charset="0"/>
              <a:buChar char="•"/>
            </a:pPr>
            <a:r>
              <a:rPr lang="en-CA" sz="2800" dirty="0">
                <a:latin typeface="+mn-lt"/>
              </a:rPr>
              <a:t>Private</a:t>
            </a:r>
            <a:endParaRPr lang="en-US" sz="2800" dirty="0">
              <a:latin typeface="+mn-lt"/>
            </a:endParaRPr>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4729128" y="1271721"/>
            <a:ext cx="6879959" cy="4934337"/>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CA" sz="2400" spc="10" dirty="0">
              <a:latin typeface="Calibri" panose="020F0502020204030204" pitchFamily="34" charset="0"/>
              <a:cs typeface="Calibri" panose="020F0502020204030204" pitchFamily="34" charset="0"/>
            </a:endParaRPr>
          </a:p>
          <a:p>
            <a:pPr algn="l"/>
            <a:r>
              <a:rPr lang="en-US" sz="2400" spc="10" dirty="0">
                <a:latin typeface="Calibri" panose="020F0502020204030204" pitchFamily="34" charset="0"/>
                <a:cs typeface="Calibri" panose="020F0502020204030204" pitchFamily="34" charset="0"/>
              </a:rPr>
              <a:t>Retired CBC news anchor Peter </a:t>
            </a:r>
            <a:r>
              <a:rPr lang="en-US" sz="2400" spc="10" dirty="0" err="1">
                <a:latin typeface="Calibri" panose="020F0502020204030204" pitchFamily="34" charset="0"/>
                <a:cs typeface="Calibri" panose="020F0502020204030204" pitchFamily="34" charset="0"/>
              </a:rPr>
              <a:t>Mansbridge</a:t>
            </a:r>
            <a:r>
              <a:rPr lang="en-US" sz="2400" spc="10" dirty="0">
                <a:latin typeface="Calibri" panose="020F0502020204030204" pitchFamily="34" charset="0"/>
                <a:cs typeface="Calibri" panose="020F0502020204030204" pitchFamily="34" charset="0"/>
              </a:rPr>
              <a:t> calls on Canadians to travel the country this summer to support the struggling local businesses and the tourism industry. Tourism employs 1 in 10 Canadians and Canadians spent $36 billion on international tourism last year. Peter invites Canadians to imagine the influence just half of that could have on the small businesses around Canada. </a:t>
            </a:r>
          </a:p>
          <a:p>
            <a:pPr algn="l"/>
            <a:r>
              <a:rPr lang="en-US" sz="1800" dirty="0">
                <a:latin typeface="Roboto"/>
                <a:hlinkClick r:id="rId3"/>
              </a:rPr>
              <a:t>https://ca-na-da.com/mansbridge</a:t>
            </a:r>
            <a:endParaRPr lang="en-US" sz="1800" dirty="0">
              <a:latin typeface="Roboto"/>
            </a:endParaRPr>
          </a:p>
          <a:p>
            <a:pPr algn="l"/>
            <a:r>
              <a:rPr lang="en-US" sz="1800" spc="10" dirty="0">
                <a:latin typeface="Roboto"/>
                <a:cs typeface="Calibri" panose="020F0502020204030204" pitchFamily="34" charset="0"/>
              </a:rPr>
              <a:t>July 2, 2020</a:t>
            </a:r>
            <a:endParaRPr lang="en-CA" sz="1800" spc="10" dirty="0">
              <a:latin typeface="Calibri" panose="020F0502020204030204" pitchFamily="34" charset="0"/>
              <a:cs typeface="Calibri" panose="020F0502020204030204" pitchFamily="34" charset="0"/>
            </a:endParaRPr>
          </a:p>
        </p:txBody>
      </p:sp>
      <p:pic>
        <p:nvPicPr>
          <p:cNvPr id="4" name="Graphic 3" descr="Maple Leaf">
            <a:extLst>
              <a:ext uri="{FF2B5EF4-FFF2-40B4-BE49-F238E27FC236}">
                <a16:creationId xmlns:a16="http://schemas.microsoft.com/office/drawing/2014/main" id="{41A7D271-FB10-434D-A1E4-A78EB2CEE9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0056" y="5068393"/>
            <a:ext cx="1692625" cy="1692625"/>
          </a:xfrm>
          <a:prstGeom prst="rect">
            <a:avLst/>
          </a:prstGeom>
        </p:spPr>
      </p:pic>
    </p:spTree>
    <p:extLst>
      <p:ext uri="{BB962C8B-B14F-4D97-AF65-F5344CB8AC3E}">
        <p14:creationId xmlns:p14="http://schemas.microsoft.com/office/powerpoint/2010/main" val="364405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0" y="1071154"/>
            <a:ext cx="11808823" cy="1397728"/>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dirty="0"/>
              <a:t>Inspire Local – Locals First</a:t>
            </a:r>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30915"/>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pic>
        <p:nvPicPr>
          <p:cNvPr id="4" name="Picture 3">
            <a:extLst>
              <a:ext uri="{FF2B5EF4-FFF2-40B4-BE49-F238E27FC236}">
                <a16:creationId xmlns:a16="http://schemas.microsoft.com/office/drawing/2014/main" id="{E8790090-4FDE-433B-8593-1F8C7BDA66F5}"/>
              </a:ext>
            </a:extLst>
          </p:cNvPr>
          <p:cNvPicPr>
            <a:picLocks noChangeAspect="1"/>
          </p:cNvPicPr>
          <p:nvPr/>
        </p:nvPicPr>
        <p:blipFill>
          <a:blip r:embed="rId3"/>
          <a:stretch>
            <a:fillRect/>
          </a:stretch>
        </p:blipFill>
        <p:spPr>
          <a:xfrm>
            <a:off x="0" y="2902071"/>
            <a:ext cx="12192000" cy="4066977"/>
          </a:xfrm>
          <a:prstGeom prst="rect">
            <a:avLst/>
          </a:prstGeom>
        </p:spPr>
      </p:pic>
    </p:spTree>
    <p:extLst>
      <p:ext uri="{BB962C8B-B14F-4D97-AF65-F5344CB8AC3E}">
        <p14:creationId xmlns:p14="http://schemas.microsoft.com/office/powerpoint/2010/main" val="3608058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Freeform: Shape 137">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0" name="Freeform: Shape 139">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35" name="Rectangle 2"/>
          <p:cNvSpPr>
            <a:spLocks noGrp="1" noChangeArrowheads="1"/>
          </p:cNvSpPr>
          <p:nvPr>
            <p:ph type="title" idx="4294967295"/>
          </p:nvPr>
        </p:nvSpPr>
        <p:spPr>
          <a:xfrm>
            <a:off x="621792" y="1161288"/>
            <a:ext cx="3602736" cy="4526280"/>
          </a:xfrm>
        </p:spPr>
        <p:txBody>
          <a:bodyPr vert="horz" lIns="91440" tIns="45720" rIns="91440" bIns="45720" rtlCol="0" anchor="ctr">
            <a:normAutofit/>
          </a:bodyPr>
          <a:lstStyle/>
          <a:p>
            <a:r>
              <a:rPr lang="en-US" sz="4000" kern="1200">
                <a:solidFill>
                  <a:schemeClr val="tx1"/>
                </a:solidFill>
                <a:latin typeface="+mj-lt"/>
                <a:ea typeface="+mj-ea"/>
                <a:cs typeface="+mj-cs"/>
              </a:rPr>
              <a:t>Recap</a:t>
            </a:r>
          </a:p>
        </p:txBody>
      </p:sp>
      <p:sp>
        <p:nvSpPr>
          <p:cNvPr id="142" name="Rectangle 141">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29091" name="Rectangle 3"/>
          <p:cNvSpPr>
            <a:spLocks noGrp="1" noChangeArrowheads="1"/>
          </p:cNvSpPr>
          <p:nvPr>
            <p:ph type="body" sz="half" idx="4294967295"/>
          </p:nvPr>
        </p:nvSpPr>
        <p:spPr>
          <a:xfrm>
            <a:off x="5546703" y="2000618"/>
            <a:ext cx="5917483" cy="3112839"/>
          </a:xfrm>
        </p:spPr>
        <p:txBody>
          <a:bodyPr vert="horz" lIns="91440" tIns="45720" rIns="91440" bIns="45720" rtlCol="0" anchor="ctr">
            <a:normAutofit/>
          </a:bodyPr>
          <a:lstStyle/>
          <a:p>
            <a:pPr marL="0"/>
            <a:r>
              <a:rPr lang="en-US" sz="2400" dirty="0"/>
              <a:t>Things will be different </a:t>
            </a:r>
          </a:p>
          <a:p>
            <a:pPr marL="0"/>
            <a:r>
              <a:rPr lang="en-US" sz="2400" dirty="0"/>
              <a:t>Traveller have new needs and new concerns </a:t>
            </a:r>
          </a:p>
          <a:p>
            <a:pPr marL="0"/>
            <a:r>
              <a:rPr lang="en-US" sz="2400" dirty="0"/>
              <a:t>Your input is vital – on the ground intel </a:t>
            </a:r>
          </a:p>
          <a:p>
            <a:r>
              <a:rPr lang="en-US" sz="2400" dirty="0"/>
              <a:t>Engagement might be different </a:t>
            </a:r>
          </a:p>
          <a:p>
            <a:r>
              <a:rPr lang="en-US" sz="2400" dirty="0"/>
              <a:t>Change is ongoing </a:t>
            </a:r>
          </a:p>
          <a:p>
            <a:endParaRPr lang="en-US" sz="2000" dirty="0"/>
          </a:p>
        </p:txBody>
      </p:sp>
      <p:sp>
        <p:nvSpPr>
          <p:cNvPr id="13" name="Subtitle 2">
            <a:extLst>
              <a:ext uri="{FF2B5EF4-FFF2-40B4-BE49-F238E27FC236}">
                <a16:creationId xmlns:a16="http://schemas.microsoft.com/office/drawing/2014/main" id="{2F9EFA74-6F73-4C23-8D43-38AC91AD646A}"/>
              </a:ext>
            </a:extLst>
          </p:cNvPr>
          <p:cNvSpPr txBox="1">
            <a:spLocks noChangeAspect="1"/>
          </p:cNvSpPr>
          <p:nvPr/>
        </p:nvSpPr>
        <p:spPr>
          <a:xfrm>
            <a:off x="5248939" y="932689"/>
            <a:ext cx="6321269" cy="1012512"/>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Working Differently</a:t>
            </a:r>
          </a:p>
        </p:txBody>
      </p:sp>
      <p:sp>
        <p:nvSpPr>
          <p:cNvPr id="14" name="TextBox 13">
            <a:extLst>
              <a:ext uri="{FF2B5EF4-FFF2-40B4-BE49-F238E27FC236}">
                <a16:creationId xmlns:a16="http://schemas.microsoft.com/office/drawing/2014/main" id="{AC82C327-4261-4C22-9AEC-BC866F413E8A}"/>
              </a:ext>
            </a:extLst>
          </p:cNvPr>
          <p:cNvSpPr txBox="1">
            <a:spLocks noChangeAspect="1"/>
          </p:cNvSpPr>
          <p:nvPr/>
        </p:nvSpPr>
        <p:spPr>
          <a:xfrm>
            <a:off x="4729128" y="30915"/>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extLst>
      <p:ext uri="{BB962C8B-B14F-4D97-AF65-F5344CB8AC3E}">
        <p14:creationId xmlns:p14="http://schemas.microsoft.com/office/powerpoint/2010/main" val="1221087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0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90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903018" y="2016156"/>
            <a:ext cx="5397909" cy="1448648"/>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70000"/>
              </a:lnSpc>
            </a:pPr>
            <a:r>
              <a:rPr lang="en-US" sz="5500" dirty="0">
                <a:solidFill>
                  <a:schemeClr val="tx1"/>
                </a:solidFill>
              </a:rPr>
              <a:t>SECTION TWO</a:t>
            </a:r>
          </a:p>
          <a:p>
            <a:pPr>
              <a:lnSpc>
                <a:spcPct val="70000"/>
              </a:lnSpc>
            </a:pPr>
            <a:endParaRPr lang="en-US" sz="5500" dirty="0">
              <a:solidFill>
                <a:schemeClr val="tx1"/>
              </a:solidFill>
            </a:endParaRPr>
          </a:p>
          <a:p>
            <a:pPr>
              <a:lnSpc>
                <a:spcPct val="70000"/>
              </a:lnSpc>
            </a:pPr>
            <a:r>
              <a:rPr lang="en-US" sz="5500" dirty="0">
                <a:solidFill>
                  <a:schemeClr val="tx1"/>
                </a:solidFill>
              </a:rPr>
              <a:t>Service Delivery &amp; Guest Interaction</a:t>
            </a:r>
            <a:endParaRPr lang="en-US" sz="6000" dirty="0">
              <a:solidFill>
                <a:schemeClr val="tx1"/>
              </a:solidFill>
            </a:endParaRPr>
          </a:p>
        </p:txBody>
      </p:sp>
      <p:sp>
        <p:nvSpPr>
          <p:cNvPr id="18" name="TextBox 17">
            <a:extLst>
              <a:ext uri="{FF2B5EF4-FFF2-40B4-BE49-F238E27FC236}">
                <a16:creationId xmlns:a16="http://schemas.microsoft.com/office/drawing/2014/main" id="{AC828A9C-1610-994D-A8A0-8C46F39E2E32}"/>
              </a:ext>
            </a:extLst>
          </p:cNvPr>
          <p:cNvSpPr txBox="1">
            <a:spLocks noChangeAspect="1"/>
          </p:cNvSpPr>
          <p:nvPr/>
        </p:nvSpPr>
        <p:spPr>
          <a:xfrm>
            <a:off x="4208016" y="-32005"/>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7" name="Graphic 6" descr="Family with girl">
            <a:extLst>
              <a:ext uri="{FF2B5EF4-FFF2-40B4-BE49-F238E27FC236}">
                <a16:creationId xmlns:a16="http://schemas.microsoft.com/office/drawing/2014/main" id="{CCF35251-C226-4296-A574-DEF7C2F1C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3616" y="2736271"/>
            <a:ext cx="1932709" cy="1932709"/>
          </a:xfrm>
          <a:prstGeom prst="rect">
            <a:avLst/>
          </a:prstGeom>
        </p:spPr>
      </p:pic>
    </p:spTree>
    <p:extLst>
      <p:ext uri="{BB962C8B-B14F-4D97-AF65-F5344CB8AC3E}">
        <p14:creationId xmlns:p14="http://schemas.microsoft.com/office/powerpoint/2010/main" val="2860216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3705571" y="3163233"/>
            <a:ext cx="5410688" cy="3234384"/>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400" spc="10" dirty="0">
                <a:latin typeface="Calibri" panose="020F0502020204030204" pitchFamily="34" charset="0"/>
                <a:cs typeface="Calibri" panose="020F0502020204030204" pitchFamily="34" charset="0"/>
              </a:rPr>
              <a:t>How long does it take to make a first impression?</a:t>
            </a:r>
          </a:p>
          <a:p>
            <a:pPr marL="457200" indent="-457200" algn="l">
              <a:buAutoNum type="alphaLcParenR"/>
            </a:pPr>
            <a:r>
              <a:rPr lang="en-CA" sz="2400" spc="10" dirty="0">
                <a:latin typeface="Calibri" panose="020F0502020204030204" pitchFamily="34" charset="0"/>
                <a:cs typeface="Calibri" panose="020F0502020204030204" pitchFamily="34" charset="0"/>
              </a:rPr>
              <a:t>3 seconds </a:t>
            </a:r>
          </a:p>
          <a:p>
            <a:pPr marL="457200" indent="-457200" algn="l">
              <a:buAutoNum type="alphaLcParenR"/>
            </a:pPr>
            <a:r>
              <a:rPr lang="en-CA" sz="2400" spc="10" dirty="0">
                <a:latin typeface="Calibri" panose="020F0502020204030204" pitchFamily="34" charset="0"/>
                <a:cs typeface="Calibri" panose="020F0502020204030204" pitchFamily="34" charset="0"/>
              </a:rPr>
              <a:t>10 seconds </a:t>
            </a:r>
          </a:p>
          <a:p>
            <a:pPr marL="457200" indent="-457200" algn="l">
              <a:buAutoNum type="alphaLcParenR"/>
            </a:pPr>
            <a:r>
              <a:rPr lang="en-CA" sz="2400" spc="10" dirty="0">
                <a:latin typeface="Calibri" panose="020F0502020204030204" pitchFamily="34" charset="0"/>
                <a:cs typeface="Calibri" panose="020F0502020204030204" pitchFamily="34" charset="0"/>
              </a:rPr>
              <a:t>30 seconds </a:t>
            </a:r>
          </a:p>
          <a:p>
            <a:pPr marL="457200" indent="-457200" algn="l">
              <a:buAutoNum type="alphaLcParenR"/>
            </a:pPr>
            <a:r>
              <a:rPr lang="en-CA" sz="2400" spc="10" dirty="0">
                <a:latin typeface="Calibri" panose="020F0502020204030204" pitchFamily="34" charset="0"/>
                <a:cs typeface="Calibri" panose="020F0502020204030204" pitchFamily="34" charset="0"/>
              </a:rPr>
              <a:t>One minute </a:t>
            </a:r>
          </a:p>
        </p:txBody>
      </p:sp>
      <p:pic>
        <p:nvPicPr>
          <p:cNvPr id="8" name="Graphic 7" descr="Circle with right arrow">
            <a:extLst>
              <a:ext uri="{FF2B5EF4-FFF2-40B4-BE49-F238E27FC236}">
                <a16:creationId xmlns:a16="http://schemas.microsoft.com/office/drawing/2014/main" id="{3571FE91-991B-4A80-9914-FE75392C5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255456" y="857251"/>
            <a:ext cx="1363277" cy="1363277"/>
          </a:xfrm>
          <a:prstGeom prst="rect">
            <a:avLst/>
          </a:prstGeom>
        </p:spPr>
      </p:pic>
      <p:sp>
        <p:nvSpPr>
          <p:cNvPr id="9" name="Title 1">
            <a:extLst>
              <a:ext uri="{FF2B5EF4-FFF2-40B4-BE49-F238E27FC236}">
                <a16:creationId xmlns:a16="http://schemas.microsoft.com/office/drawing/2014/main" id="{F8BDC964-4D02-498B-A62E-F475452DE84F}"/>
              </a:ext>
            </a:extLst>
          </p:cNvPr>
          <p:cNvSpPr txBox="1">
            <a:spLocks/>
          </p:cNvSpPr>
          <p:nvPr/>
        </p:nvSpPr>
        <p:spPr>
          <a:xfrm>
            <a:off x="3933146" y="2220529"/>
            <a:ext cx="4576609" cy="52479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Call to action</a:t>
            </a:r>
          </a:p>
        </p:txBody>
      </p:sp>
      <p:sp>
        <p:nvSpPr>
          <p:cNvPr id="11" name="TextBox 10">
            <a:extLst>
              <a:ext uri="{FF2B5EF4-FFF2-40B4-BE49-F238E27FC236}">
                <a16:creationId xmlns:a16="http://schemas.microsoft.com/office/drawing/2014/main" id="{A900A3F1-C1E3-47DB-9009-ADFDB14A4F5B}"/>
              </a:ext>
            </a:extLst>
          </p:cNvPr>
          <p:cNvSpPr txBox="1">
            <a:spLocks noChangeAspect="1"/>
          </p:cNvSpPr>
          <p:nvPr/>
        </p:nvSpPr>
        <p:spPr>
          <a:xfrm>
            <a:off x="4729128" y="1065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960766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608161"/>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First Impression</a:t>
            </a:r>
          </a:p>
          <a:p>
            <a:r>
              <a:rPr lang="en-US" sz="5400" dirty="0"/>
              <a:t>How long does it take? </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7204361" y="3829791"/>
            <a:ext cx="2964184" cy="1059430"/>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400" spc="10" dirty="0">
                <a:latin typeface="Calibri" panose="020F0502020204030204" pitchFamily="34" charset="0"/>
                <a:cs typeface="Calibri" panose="020F0502020204030204" pitchFamily="34" charset="0"/>
              </a:rPr>
              <a:t>About 3 seconds </a:t>
            </a:r>
          </a:p>
        </p:txBody>
      </p:sp>
      <p:pic>
        <p:nvPicPr>
          <p:cNvPr id="6" name="Graphic 5" descr="Woman Shrugging">
            <a:extLst>
              <a:ext uri="{FF2B5EF4-FFF2-40B4-BE49-F238E27FC236}">
                <a16:creationId xmlns:a16="http://schemas.microsoft.com/office/drawing/2014/main" id="{AB5E745E-ED9D-454B-AA90-CDCA3F702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5180" y="1149926"/>
            <a:ext cx="1662545" cy="1662545"/>
          </a:xfrm>
          <a:prstGeom prst="rect">
            <a:avLst/>
          </a:prstGeom>
        </p:spPr>
      </p:pic>
      <p:sp>
        <p:nvSpPr>
          <p:cNvPr id="7" name="TextBox 6">
            <a:extLst>
              <a:ext uri="{FF2B5EF4-FFF2-40B4-BE49-F238E27FC236}">
                <a16:creationId xmlns:a16="http://schemas.microsoft.com/office/drawing/2014/main" id="{EDBDB4BF-A80F-4E5E-9610-6A3FABE86A39}"/>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40989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881303" y="1038226"/>
            <a:ext cx="10659533" cy="1026102"/>
          </a:xfrm>
        </p:spPr>
        <p:txBody>
          <a:bodyPr/>
          <a:lstStyle/>
          <a:p>
            <a:pPr eaLnBrk="1" hangingPunct="1"/>
            <a:r>
              <a:rPr lang="en-US" dirty="0"/>
              <a:t>First Impressions</a:t>
            </a:r>
          </a:p>
        </p:txBody>
      </p:sp>
      <p:pic>
        <p:nvPicPr>
          <p:cNvPr id="38917" name="Picture 6" descr="01_FirstImpressio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967663" y="1844675"/>
            <a:ext cx="1441450" cy="1441450"/>
          </a:xfrm>
          <a:noFill/>
        </p:spPr>
      </p:pic>
      <p:sp>
        <p:nvSpPr>
          <p:cNvPr id="6" name="TextBox 5">
            <a:extLst>
              <a:ext uri="{FF2B5EF4-FFF2-40B4-BE49-F238E27FC236}">
                <a16:creationId xmlns:a16="http://schemas.microsoft.com/office/drawing/2014/main" id="{36326030-80B6-443D-9575-E173A90F46B8}"/>
              </a:ext>
            </a:extLst>
          </p:cNvPr>
          <p:cNvSpPr txBox="1">
            <a:spLocks noChangeAspect="1"/>
          </p:cNvSpPr>
          <p:nvPr/>
        </p:nvSpPr>
        <p:spPr>
          <a:xfrm>
            <a:off x="5052017"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5" name="Picture 4" descr="A screenshot of a social media post&#10;&#10;Description automatically generated">
            <a:extLst>
              <a:ext uri="{FF2B5EF4-FFF2-40B4-BE49-F238E27FC236}">
                <a16:creationId xmlns:a16="http://schemas.microsoft.com/office/drawing/2014/main" id="{A003BB23-D8E4-405B-B079-DEEE9F078F57}"/>
              </a:ext>
            </a:extLst>
          </p:cNvPr>
          <p:cNvPicPr>
            <a:picLocks noChangeAspect="1"/>
          </p:cNvPicPr>
          <p:nvPr/>
        </p:nvPicPr>
        <p:blipFill>
          <a:blip r:embed="rId4"/>
          <a:stretch>
            <a:fillRect/>
          </a:stretch>
        </p:blipFill>
        <p:spPr>
          <a:xfrm>
            <a:off x="994015" y="2038639"/>
            <a:ext cx="8116003" cy="4381880"/>
          </a:xfrm>
          <a:prstGeom prst="rect">
            <a:avLst/>
          </a:prstGeom>
        </p:spPr>
      </p:pic>
      <p:sp>
        <p:nvSpPr>
          <p:cNvPr id="7" name="TextBox 6">
            <a:extLst>
              <a:ext uri="{FF2B5EF4-FFF2-40B4-BE49-F238E27FC236}">
                <a16:creationId xmlns:a16="http://schemas.microsoft.com/office/drawing/2014/main" id="{7FC215BB-6B8A-4DD5-8494-70CB4805D147}"/>
              </a:ext>
            </a:extLst>
          </p:cNvPr>
          <p:cNvSpPr txBox="1"/>
          <p:nvPr/>
        </p:nvSpPr>
        <p:spPr>
          <a:xfrm>
            <a:off x="9587345" y="3962400"/>
            <a:ext cx="1953491" cy="923330"/>
          </a:xfrm>
          <a:prstGeom prst="rect">
            <a:avLst/>
          </a:prstGeom>
          <a:noFill/>
        </p:spPr>
        <p:txBody>
          <a:bodyPr wrap="square" rtlCol="0">
            <a:spAutoFit/>
          </a:bodyPr>
          <a:lstStyle/>
          <a:p>
            <a:r>
              <a:rPr lang="en-CA" dirty="0"/>
              <a:t>From OTEC online TIC program</a:t>
            </a:r>
          </a:p>
        </p:txBody>
      </p:sp>
    </p:spTree>
    <p:extLst>
      <p:ext uri="{BB962C8B-B14F-4D97-AF65-F5344CB8AC3E}">
        <p14:creationId xmlns:p14="http://schemas.microsoft.com/office/powerpoint/2010/main" val="492005925"/>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18067" y="1926071"/>
            <a:ext cx="10659533" cy="1527175"/>
          </a:xfrm>
        </p:spPr>
        <p:txBody>
          <a:bodyPr/>
          <a:lstStyle/>
          <a:p>
            <a:pPr eaLnBrk="1" hangingPunct="1"/>
            <a:r>
              <a:rPr lang="en-US" dirty="0"/>
              <a:t>First Impressions – In person</a:t>
            </a:r>
          </a:p>
        </p:txBody>
      </p:sp>
      <p:sp>
        <p:nvSpPr>
          <p:cNvPr id="38916" name="Rectangle 3"/>
          <p:cNvSpPr>
            <a:spLocks noGrp="1" noChangeArrowheads="1"/>
          </p:cNvSpPr>
          <p:nvPr>
            <p:ph type="body" sz="half" idx="1"/>
          </p:nvPr>
        </p:nvSpPr>
        <p:spPr>
          <a:xfrm>
            <a:off x="1190722" y="3082637"/>
            <a:ext cx="5228167" cy="4114800"/>
          </a:xfrm>
        </p:spPr>
        <p:txBody>
          <a:bodyPr/>
          <a:lstStyle/>
          <a:p>
            <a:pPr eaLnBrk="1" hangingPunct="1"/>
            <a:endParaRPr lang="en-US" sz="2600" dirty="0"/>
          </a:p>
          <a:p>
            <a:pPr eaLnBrk="1" hangingPunct="1"/>
            <a:r>
              <a:rPr lang="en-US" sz="2600" dirty="0"/>
              <a:t>55% = appearance</a:t>
            </a:r>
          </a:p>
          <a:p>
            <a:pPr eaLnBrk="1" hangingPunct="1"/>
            <a:r>
              <a:rPr lang="en-US" sz="2600" dirty="0"/>
              <a:t>38% = tone</a:t>
            </a:r>
          </a:p>
          <a:p>
            <a:pPr eaLnBrk="1" hangingPunct="1"/>
            <a:r>
              <a:rPr lang="en-US" sz="2600" dirty="0"/>
              <a:t>  7% = words</a:t>
            </a:r>
          </a:p>
          <a:p>
            <a:pPr eaLnBrk="1" hangingPunct="1">
              <a:buFontTx/>
              <a:buNone/>
            </a:pPr>
            <a:endParaRPr lang="en-US" sz="2600" dirty="0"/>
          </a:p>
        </p:txBody>
      </p:sp>
      <p:pic>
        <p:nvPicPr>
          <p:cNvPr id="38917" name="Picture 6" descr="01_FirstImpressio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967663" y="1844675"/>
            <a:ext cx="1441450" cy="1441450"/>
          </a:xfrm>
          <a:noFill/>
        </p:spPr>
      </p:pic>
      <p:sp>
        <p:nvSpPr>
          <p:cNvPr id="6" name="TextBox 5">
            <a:extLst>
              <a:ext uri="{FF2B5EF4-FFF2-40B4-BE49-F238E27FC236}">
                <a16:creationId xmlns:a16="http://schemas.microsoft.com/office/drawing/2014/main" id="{36326030-80B6-443D-9575-E173A90F46B8}"/>
              </a:ext>
            </a:extLst>
          </p:cNvPr>
          <p:cNvSpPr txBox="1">
            <a:spLocks noChangeAspect="1"/>
          </p:cNvSpPr>
          <p:nvPr/>
        </p:nvSpPr>
        <p:spPr>
          <a:xfrm>
            <a:off x="5052017"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265654568"/>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7023" y="210863"/>
            <a:ext cx="5006336" cy="1325563"/>
          </a:xfrm>
        </p:spPr>
        <p:txBody>
          <a:bodyPr>
            <a:normAutofit/>
          </a:bodyPr>
          <a:lstStyle/>
          <a:p>
            <a:r>
              <a:rPr lang="en-US" dirty="0"/>
              <a:t>Program Outline</a:t>
            </a:r>
          </a:p>
        </p:txBody>
      </p:sp>
      <p:sp>
        <p:nvSpPr>
          <p:cNvPr id="29" name="Freeform: Shape 2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11000232" y="599325"/>
            <a:ext cx="548640" cy="548640"/>
          </a:xfrm>
          <a:prstGeom prst="ellipse">
            <a:avLst/>
          </a:prstGeom>
          <a:solidFill>
            <a:srgbClr val="7F7F7F"/>
          </a:solidFill>
        </p:spPr>
        <p:txBody>
          <a:bodyPr anchor="ctr">
            <a:normAutofit/>
          </a:bodyPr>
          <a:lstStyle/>
          <a:p>
            <a:pPr algn="ctr">
              <a:spcAft>
                <a:spcPts val="800"/>
              </a:spcAft>
            </a:pPr>
            <a:fld id="{9AF80914-D137-4A89-AEEE-A7C87E2F2151}" type="slidenum">
              <a:rPr lang="en-CA" sz="1500">
                <a:solidFill>
                  <a:srgbClr val="FFFFFF"/>
                </a:solidFill>
              </a:rPr>
              <a:pPr algn="ctr">
                <a:spcAft>
                  <a:spcPts val="800"/>
                </a:spcAft>
              </a:pPr>
              <a:t>2</a:t>
            </a:fld>
            <a:endParaRPr lang="en-CA" sz="1500">
              <a:solidFill>
                <a:srgbClr val="FFFFFF"/>
              </a:solidFill>
            </a:endParaRPr>
          </a:p>
        </p:txBody>
      </p:sp>
      <p:pic>
        <p:nvPicPr>
          <p:cNvPr id="6" name="Content Placeholder 5" descr="Map compass">
            <a:extLst>
              <a:ext uri="{FF2B5EF4-FFF2-40B4-BE49-F238E27FC236}">
                <a16:creationId xmlns:a16="http://schemas.microsoft.com/office/drawing/2014/main" id="{F8B9E034-629D-4B62-9038-C58B9FA22E61}"/>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789702" y="2801575"/>
            <a:ext cx="914400" cy="914400"/>
          </a:xfrm>
        </p:spPr>
      </p:pic>
      <p:sp>
        <p:nvSpPr>
          <p:cNvPr id="3" name="Rectangle 2">
            <a:extLst>
              <a:ext uri="{FF2B5EF4-FFF2-40B4-BE49-F238E27FC236}">
                <a16:creationId xmlns:a16="http://schemas.microsoft.com/office/drawing/2014/main" id="{FE586A8F-13E2-42D5-AF3F-3806918BD3D1}"/>
              </a:ext>
            </a:extLst>
          </p:cNvPr>
          <p:cNvSpPr/>
          <p:nvPr/>
        </p:nvSpPr>
        <p:spPr>
          <a:xfrm>
            <a:off x="6028114" y="1703708"/>
            <a:ext cx="6024154" cy="5004447"/>
          </a:xfrm>
          <a:prstGeom prst="rect">
            <a:avLst/>
          </a:prstGeom>
        </p:spPr>
        <p:txBody>
          <a:bodyPr wrap="square">
            <a:spAutoFit/>
          </a:bodyPr>
          <a:lstStyle/>
          <a:p>
            <a:pPr marL="380990" lvl="0" indent="-228600">
              <a:lnSpc>
                <a:spcPct val="90000"/>
              </a:lnSpc>
              <a:spcAft>
                <a:spcPts val="800"/>
              </a:spcAft>
              <a:buFont typeface="Arial" panose="020B0604020202020204" pitchFamily="34" charset="0"/>
              <a:buChar char="•"/>
            </a:pPr>
            <a:r>
              <a:rPr lang="en-US" sz="2400" dirty="0"/>
              <a:t>Working Differently</a:t>
            </a:r>
          </a:p>
          <a:p>
            <a:pPr marL="838190" lvl="1" indent="-228600">
              <a:lnSpc>
                <a:spcPct val="90000"/>
              </a:lnSpc>
              <a:spcAft>
                <a:spcPts val="800"/>
              </a:spcAft>
              <a:buFont typeface="Arial" panose="020B0604020202020204" pitchFamily="34" charset="0"/>
              <a:buChar char="•"/>
            </a:pPr>
            <a:r>
              <a:rPr lang="en-US" sz="2400" dirty="0"/>
              <a:t>Helping the guest plan during a changing landscape</a:t>
            </a:r>
          </a:p>
          <a:p>
            <a:pPr marL="838190" lvl="1" indent="-228600">
              <a:lnSpc>
                <a:spcPct val="90000"/>
              </a:lnSpc>
              <a:spcAft>
                <a:spcPts val="800"/>
              </a:spcAft>
              <a:buFont typeface="Arial" panose="020B0604020202020204" pitchFamily="34" charset="0"/>
              <a:buChar char="•"/>
            </a:pPr>
            <a:r>
              <a:rPr lang="en-US" sz="2400" dirty="0"/>
              <a:t>Different needs during a pandemic </a:t>
            </a:r>
          </a:p>
          <a:p>
            <a:pPr marL="838190" lvl="1" indent="-228600">
              <a:lnSpc>
                <a:spcPct val="90000"/>
              </a:lnSpc>
              <a:spcAft>
                <a:spcPts val="800"/>
              </a:spcAft>
              <a:buFont typeface="Arial" panose="020B0604020202020204" pitchFamily="34" charset="0"/>
              <a:buChar char="•"/>
            </a:pPr>
            <a:r>
              <a:rPr lang="en-US" sz="2400" dirty="0"/>
              <a:t>COVID </a:t>
            </a:r>
            <a:r>
              <a:rPr lang="en-CA" sz="2400" dirty="0"/>
              <a:t>impact on the visitor</a:t>
            </a:r>
          </a:p>
          <a:p>
            <a:pPr marL="380990" lvl="0" indent="-228600">
              <a:lnSpc>
                <a:spcPct val="90000"/>
              </a:lnSpc>
              <a:spcAft>
                <a:spcPts val="800"/>
              </a:spcAft>
              <a:buFont typeface="Arial" panose="020B0604020202020204" pitchFamily="34" charset="0"/>
              <a:buChar char="•"/>
            </a:pPr>
            <a:r>
              <a:rPr lang="en-CA" sz="2400" dirty="0"/>
              <a:t>Service delivery – different approaches </a:t>
            </a:r>
          </a:p>
          <a:p>
            <a:pPr marL="380990" lvl="0" indent="-228600">
              <a:lnSpc>
                <a:spcPct val="90000"/>
              </a:lnSpc>
              <a:spcAft>
                <a:spcPts val="800"/>
              </a:spcAft>
              <a:buFont typeface="Arial" panose="020B0604020202020204" pitchFamily="34" charset="0"/>
              <a:buChar char="•"/>
            </a:pPr>
            <a:r>
              <a:rPr lang="en-CA" sz="2400" dirty="0"/>
              <a:t>Algoma Country product knowledge</a:t>
            </a:r>
          </a:p>
          <a:p>
            <a:pPr marL="380990" lvl="0" indent="-228600">
              <a:lnSpc>
                <a:spcPct val="90000"/>
              </a:lnSpc>
              <a:spcAft>
                <a:spcPts val="800"/>
              </a:spcAft>
              <a:buFont typeface="Arial" panose="020B0604020202020204" pitchFamily="34" charset="0"/>
              <a:buChar char="•"/>
            </a:pPr>
            <a:r>
              <a:rPr lang="en-CA" sz="2400" dirty="0"/>
              <a:t>Dealing with uncertainty</a:t>
            </a:r>
          </a:p>
          <a:p>
            <a:pPr marL="380990" lvl="0" indent="-228600">
              <a:lnSpc>
                <a:spcPct val="90000"/>
              </a:lnSpc>
              <a:spcAft>
                <a:spcPts val="800"/>
              </a:spcAft>
              <a:buFont typeface="Arial" panose="020B0604020202020204" pitchFamily="34" charset="0"/>
              <a:buChar char="•"/>
            </a:pPr>
            <a:r>
              <a:rPr lang="en-CA" sz="2400" dirty="0"/>
              <a:t>Dealing with stress – yours and the traveller </a:t>
            </a:r>
          </a:p>
          <a:p>
            <a:pPr marL="380990" indent="-228600">
              <a:lnSpc>
                <a:spcPct val="90000"/>
              </a:lnSpc>
              <a:spcAft>
                <a:spcPts val="800"/>
              </a:spcAft>
              <a:buFont typeface="Arial" panose="020B0604020202020204" pitchFamily="34" charset="0"/>
              <a:buChar char="•"/>
            </a:pPr>
            <a:r>
              <a:rPr lang="en-US" sz="2400" dirty="0"/>
              <a:t>Dealing with difficult situations </a:t>
            </a:r>
            <a:endParaRPr lang="en-CA" sz="2400" dirty="0"/>
          </a:p>
          <a:p>
            <a:pPr marL="380990" lvl="0" indent="-228600">
              <a:lnSpc>
                <a:spcPct val="90000"/>
              </a:lnSpc>
              <a:spcAft>
                <a:spcPts val="800"/>
              </a:spcAft>
              <a:buFont typeface="Arial" panose="020B0604020202020204" pitchFamily="34" charset="0"/>
              <a:buChar char="•"/>
            </a:pPr>
            <a:r>
              <a:rPr lang="en-US" sz="2400" dirty="0"/>
              <a:t>Collecting information </a:t>
            </a:r>
          </a:p>
        </p:txBody>
      </p:sp>
      <p:pic>
        <p:nvPicPr>
          <p:cNvPr id="7" name="Graphic 6" descr="Treasure Map">
            <a:extLst>
              <a:ext uri="{FF2B5EF4-FFF2-40B4-BE49-F238E27FC236}">
                <a16:creationId xmlns:a16="http://schemas.microsoft.com/office/drawing/2014/main" id="{2B359390-7421-4DDC-AD6E-025C5C807E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0709" y="1415894"/>
            <a:ext cx="2540313" cy="2540313"/>
          </a:xfrm>
          <a:prstGeom prst="rect">
            <a:avLst/>
          </a:prstGeom>
        </p:spPr>
      </p:pic>
    </p:spTree>
    <p:custDataLst>
      <p:tags r:id="rId1"/>
    </p:custDataLst>
    <p:extLst>
      <p:ext uri="{BB962C8B-B14F-4D97-AF65-F5344CB8AC3E}">
        <p14:creationId xmlns:p14="http://schemas.microsoft.com/office/powerpoint/2010/main" val="11422874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18067" y="1926071"/>
            <a:ext cx="10659533" cy="1527175"/>
          </a:xfrm>
        </p:spPr>
        <p:txBody>
          <a:bodyPr/>
          <a:lstStyle/>
          <a:p>
            <a:pPr eaLnBrk="1" hangingPunct="1"/>
            <a:r>
              <a:rPr lang="en-US" dirty="0"/>
              <a:t>First Impressions – On the phone</a:t>
            </a:r>
          </a:p>
        </p:txBody>
      </p:sp>
      <p:sp>
        <p:nvSpPr>
          <p:cNvPr id="38916" name="Rectangle 3"/>
          <p:cNvSpPr>
            <a:spLocks noGrp="1" noChangeArrowheads="1"/>
          </p:cNvSpPr>
          <p:nvPr>
            <p:ph type="body" sz="half" idx="1"/>
          </p:nvPr>
        </p:nvSpPr>
        <p:spPr>
          <a:xfrm>
            <a:off x="1190722" y="3082637"/>
            <a:ext cx="3672223" cy="2847108"/>
          </a:xfrm>
        </p:spPr>
        <p:txBody>
          <a:bodyPr/>
          <a:lstStyle/>
          <a:p>
            <a:r>
              <a:rPr lang="en-US" sz="2600" dirty="0"/>
              <a:t>80% = tone</a:t>
            </a:r>
          </a:p>
          <a:p>
            <a:r>
              <a:rPr lang="en-US" sz="2600" dirty="0"/>
              <a:t>20% = words</a:t>
            </a:r>
          </a:p>
          <a:p>
            <a:pPr eaLnBrk="1" hangingPunct="1">
              <a:buFontTx/>
              <a:buNone/>
            </a:pPr>
            <a:endParaRPr lang="en-US" sz="2600" dirty="0"/>
          </a:p>
        </p:txBody>
      </p:sp>
      <p:pic>
        <p:nvPicPr>
          <p:cNvPr id="38917" name="Picture 6" descr="01_FirstImpressio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967663" y="1844675"/>
            <a:ext cx="1441450" cy="1441450"/>
          </a:xfrm>
          <a:noFill/>
        </p:spPr>
      </p:pic>
      <p:sp>
        <p:nvSpPr>
          <p:cNvPr id="6" name="TextBox 5">
            <a:extLst>
              <a:ext uri="{FF2B5EF4-FFF2-40B4-BE49-F238E27FC236}">
                <a16:creationId xmlns:a16="http://schemas.microsoft.com/office/drawing/2014/main" id="{36326030-80B6-443D-9575-E173A90F46B8}"/>
              </a:ext>
            </a:extLst>
          </p:cNvPr>
          <p:cNvSpPr txBox="1">
            <a:spLocks noChangeAspect="1"/>
          </p:cNvSpPr>
          <p:nvPr/>
        </p:nvSpPr>
        <p:spPr>
          <a:xfrm>
            <a:off x="5052017"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3674471240"/>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A409A0-E46B-034E-A75D-01FFF145858F}"/>
              </a:ext>
            </a:extLst>
          </p:cNvPr>
          <p:cNvSpPr txBox="1">
            <a:spLocks/>
          </p:cNvSpPr>
          <p:nvPr/>
        </p:nvSpPr>
        <p:spPr>
          <a:xfrm>
            <a:off x="3807695" y="1363277"/>
            <a:ext cx="4576609" cy="52479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Call to action</a:t>
            </a:r>
          </a:p>
        </p:txBody>
      </p:sp>
      <p:pic>
        <p:nvPicPr>
          <p:cNvPr id="10" name="Graphic 9" descr="Circle with right arrow">
            <a:extLst>
              <a:ext uri="{FF2B5EF4-FFF2-40B4-BE49-F238E27FC236}">
                <a16:creationId xmlns:a16="http://schemas.microsoft.com/office/drawing/2014/main" id="{9E7AEAFB-32A9-7A41-B91B-018B2B22E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255456" y="0"/>
            <a:ext cx="1363277" cy="1363277"/>
          </a:xfrm>
          <a:prstGeom prst="rect">
            <a:avLst/>
          </a:prstGeom>
        </p:spPr>
      </p:pic>
      <p:sp>
        <p:nvSpPr>
          <p:cNvPr id="4" name="TextBox 3">
            <a:extLst>
              <a:ext uri="{FF2B5EF4-FFF2-40B4-BE49-F238E27FC236}">
                <a16:creationId xmlns:a16="http://schemas.microsoft.com/office/drawing/2014/main" id="{0EE80A41-E27A-4423-8C7E-AEB4742D8071}"/>
              </a:ext>
            </a:extLst>
          </p:cNvPr>
          <p:cNvSpPr txBox="1"/>
          <p:nvPr/>
        </p:nvSpPr>
        <p:spPr>
          <a:xfrm>
            <a:off x="568036" y="2685733"/>
            <a:ext cx="11429999" cy="1200329"/>
          </a:xfrm>
          <a:prstGeom prst="rect">
            <a:avLst/>
          </a:prstGeom>
          <a:noFill/>
        </p:spPr>
        <p:txBody>
          <a:bodyPr wrap="square" rtlCol="0">
            <a:spAutoFit/>
          </a:bodyPr>
          <a:lstStyle/>
          <a:p>
            <a:r>
              <a:rPr lang="en-CA" sz="2400" dirty="0">
                <a:solidFill>
                  <a:schemeClr val="accent2">
                    <a:lumMod val="50000"/>
                  </a:schemeClr>
                </a:solidFill>
              </a:rPr>
              <a:t>What do you feel will be the most important and appreciated customer service qualities, to showcase this summer?</a:t>
            </a:r>
          </a:p>
          <a:p>
            <a:r>
              <a:rPr lang="en-CA" sz="2400" dirty="0">
                <a:solidFill>
                  <a:schemeClr val="accent2">
                    <a:lumMod val="50000"/>
                  </a:schemeClr>
                </a:solidFill>
              </a:rPr>
              <a:t> </a:t>
            </a:r>
          </a:p>
        </p:txBody>
      </p:sp>
      <p:sp>
        <p:nvSpPr>
          <p:cNvPr id="6" name="TextBox 5">
            <a:extLst>
              <a:ext uri="{FF2B5EF4-FFF2-40B4-BE49-F238E27FC236}">
                <a16:creationId xmlns:a16="http://schemas.microsoft.com/office/drawing/2014/main" id="{F8C22827-A963-4E99-9E43-4C17ACB6BFBC}"/>
              </a:ext>
            </a:extLst>
          </p:cNvPr>
          <p:cNvSpPr txBox="1"/>
          <p:nvPr/>
        </p:nvSpPr>
        <p:spPr>
          <a:xfrm>
            <a:off x="2376585" y="1906432"/>
            <a:ext cx="8484295" cy="666786"/>
          </a:xfrm>
          <a:prstGeom prst="rect">
            <a:avLst/>
          </a:prstGeom>
          <a:noFill/>
        </p:spPr>
        <p:txBody>
          <a:bodyPr wrap="square" rtlCol="0">
            <a:spAutoFit/>
          </a:bodyPr>
          <a:lstStyle/>
          <a:p>
            <a:r>
              <a:rPr lang="en-CA" sz="3733" dirty="0">
                <a:solidFill>
                  <a:schemeClr val="accent2">
                    <a:lumMod val="50000"/>
                  </a:schemeClr>
                </a:solidFill>
              </a:rPr>
              <a:t>Participant Poll: Service Qualities </a:t>
            </a:r>
          </a:p>
        </p:txBody>
      </p:sp>
      <p:sp>
        <p:nvSpPr>
          <p:cNvPr id="3" name="TextBox 2">
            <a:extLst>
              <a:ext uri="{FF2B5EF4-FFF2-40B4-BE49-F238E27FC236}">
                <a16:creationId xmlns:a16="http://schemas.microsoft.com/office/drawing/2014/main" id="{6DFA8A43-43B8-43D6-A4B5-9BA811FF0B6C}"/>
              </a:ext>
            </a:extLst>
          </p:cNvPr>
          <p:cNvSpPr txBox="1"/>
          <p:nvPr/>
        </p:nvSpPr>
        <p:spPr>
          <a:xfrm>
            <a:off x="3807695" y="4070728"/>
            <a:ext cx="6802582" cy="2031325"/>
          </a:xfrm>
          <a:prstGeom prst="rect">
            <a:avLst/>
          </a:prstGeom>
          <a:noFill/>
        </p:spPr>
        <p:txBody>
          <a:bodyPr wrap="square" rtlCol="0">
            <a:spAutoFit/>
          </a:bodyPr>
          <a:lstStyle/>
          <a:p>
            <a:pPr marL="342900" indent="-342900">
              <a:buFont typeface="+mj-lt"/>
              <a:buAutoNum type="arabicPeriod"/>
            </a:pPr>
            <a:r>
              <a:rPr lang="en-CA" dirty="0"/>
              <a:t>Patience </a:t>
            </a:r>
          </a:p>
          <a:p>
            <a:pPr marL="342900" indent="-342900">
              <a:buFont typeface="+mj-lt"/>
              <a:buAutoNum type="arabicPeriod"/>
            </a:pPr>
            <a:r>
              <a:rPr lang="en-CA" dirty="0"/>
              <a:t>Flexibility</a:t>
            </a:r>
          </a:p>
          <a:p>
            <a:pPr marL="342900" indent="-342900">
              <a:buFont typeface="+mj-lt"/>
              <a:buAutoNum type="arabicPeriod"/>
            </a:pPr>
            <a:r>
              <a:rPr lang="en-CA" dirty="0"/>
              <a:t>Relationship Building </a:t>
            </a:r>
          </a:p>
          <a:p>
            <a:pPr marL="342900" indent="-342900">
              <a:buFont typeface="+mj-lt"/>
              <a:buAutoNum type="arabicPeriod"/>
            </a:pPr>
            <a:r>
              <a:rPr lang="en-CA" dirty="0"/>
              <a:t>Empathy </a:t>
            </a:r>
          </a:p>
          <a:p>
            <a:pPr marL="342900" indent="-342900">
              <a:buFont typeface="+mj-lt"/>
              <a:buAutoNum type="arabicPeriod"/>
            </a:pPr>
            <a:r>
              <a:rPr lang="en-CA" dirty="0"/>
              <a:t>Destination Knowledge</a:t>
            </a:r>
          </a:p>
          <a:p>
            <a:pPr marL="342900" indent="-342900">
              <a:buFont typeface="+mj-lt"/>
              <a:buAutoNum type="arabicPeriod"/>
            </a:pPr>
            <a:r>
              <a:rPr lang="en-CA" dirty="0"/>
              <a:t>Adaptability</a:t>
            </a:r>
          </a:p>
          <a:p>
            <a:endParaRPr lang="en-CA" dirty="0"/>
          </a:p>
        </p:txBody>
      </p:sp>
    </p:spTree>
    <p:extLst>
      <p:ext uri="{BB962C8B-B14F-4D97-AF65-F5344CB8AC3E}">
        <p14:creationId xmlns:p14="http://schemas.microsoft.com/office/powerpoint/2010/main" val="175091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D75BD-8200-44A6-A173-6FDA4CA330A2}"/>
              </a:ext>
            </a:extLst>
          </p:cNvPr>
          <p:cNvSpPr txBox="1"/>
          <p:nvPr/>
        </p:nvSpPr>
        <p:spPr>
          <a:xfrm>
            <a:off x="838203" y="1411766"/>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Patience </a:t>
            </a:r>
          </a:p>
          <a:p>
            <a:endParaRPr lang="en-CA" dirty="0"/>
          </a:p>
        </p:txBody>
      </p:sp>
      <p:sp>
        <p:nvSpPr>
          <p:cNvPr id="3" name="TextBox 2">
            <a:extLst>
              <a:ext uri="{FF2B5EF4-FFF2-40B4-BE49-F238E27FC236}">
                <a16:creationId xmlns:a16="http://schemas.microsoft.com/office/drawing/2014/main" id="{0873429B-E7A0-4622-AFFE-FF0B93FAC19D}"/>
              </a:ext>
            </a:extLst>
          </p:cNvPr>
          <p:cNvSpPr txBox="1"/>
          <p:nvPr/>
        </p:nvSpPr>
        <p:spPr>
          <a:xfrm>
            <a:off x="8866808" y="3902549"/>
            <a:ext cx="2400303" cy="1508105"/>
          </a:xfrm>
          <a:prstGeom prst="rect">
            <a:avLst/>
          </a:prstGeom>
          <a:noFill/>
        </p:spPr>
        <p:txBody>
          <a:bodyPr wrap="square" rtlCol="0">
            <a:spAutoFit/>
          </a:bodyPr>
          <a:lstStyle/>
          <a:p>
            <a:endParaRPr lang="en-CA" dirty="0"/>
          </a:p>
          <a:p>
            <a:r>
              <a:rPr lang="en-CA" sz="2800" dirty="0">
                <a:solidFill>
                  <a:schemeClr val="accent1">
                    <a:lumMod val="75000"/>
                  </a:schemeClr>
                </a:solidFill>
              </a:rPr>
              <a:t>Relationship Building Skills</a:t>
            </a:r>
          </a:p>
          <a:p>
            <a:endParaRPr lang="en-CA" dirty="0"/>
          </a:p>
        </p:txBody>
      </p:sp>
      <p:sp>
        <p:nvSpPr>
          <p:cNvPr id="4" name="TextBox 3">
            <a:extLst>
              <a:ext uri="{FF2B5EF4-FFF2-40B4-BE49-F238E27FC236}">
                <a16:creationId xmlns:a16="http://schemas.microsoft.com/office/drawing/2014/main" id="{4012107E-8CD9-483E-9359-1AD09FB2C1D5}"/>
              </a:ext>
            </a:extLst>
          </p:cNvPr>
          <p:cNvSpPr txBox="1"/>
          <p:nvPr/>
        </p:nvSpPr>
        <p:spPr>
          <a:xfrm>
            <a:off x="4419600" y="5002888"/>
            <a:ext cx="1676400" cy="1508105"/>
          </a:xfrm>
          <a:prstGeom prst="rect">
            <a:avLst/>
          </a:prstGeom>
          <a:noFill/>
        </p:spPr>
        <p:txBody>
          <a:bodyPr wrap="square" rtlCol="0">
            <a:spAutoFit/>
          </a:bodyPr>
          <a:lstStyle/>
          <a:p>
            <a:endParaRPr lang="en-CA" dirty="0"/>
          </a:p>
          <a:p>
            <a:r>
              <a:rPr lang="en-CA" sz="2800" dirty="0">
                <a:solidFill>
                  <a:schemeClr val="accent1">
                    <a:lumMod val="75000"/>
                  </a:schemeClr>
                </a:solidFill>
              </a:rPr>
              <a:t>Listening Skills </a:t>
            </a:r>
          </a:p>
          <a:p>
            <a:endParaRPr lang="en-CA" dirty="0"/>
          </a:p>
        </p:txBody>
      </p:sp>
      <p:sp>
        <p:nvSpPr>
          <p:cNvPr id="5" name="TextBox 4">
            <a:extLst>
              <a:ext uri="{FF2B5EF4-FFF2-40B4-BE49-F238E27FC236}">
                <a16:creationId xmlns:a16="http://schemas.microsoft.com/office/drawing/2014/main" id="{FF73CBDE-5A3A-4BDB-9C7C-19C825BE7C3C}"/>
              </a:ext>
            </a:extLst>
          </p:cNvPr>
          <p:cNvSpPr txBox="1"/>
          <p:nvPr/>
        </p:nvSpPr>
        <p:spPr>
          <a:xfrm>
            <a:off x="7928262" y="2643092"/>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Empathy</a:t>
            </a:r>
          </a:p>
          <a:p>
            <a:endParaRPr lang="en-CA" dirty="0"/>
          </a:p>
        </p:txBody>
      </p:sp>
      <p:sp>
        <p:nvSpPr>
          <p:cNvPr id="6" name="TextBox 5">
            <a:extLst>
              <a:ext uri="{FF2B5EF4-FFF2-40B4-BE49-F238E27FC236}">
                <a16:creationId xmlns:a16="http://schemas.microsoft.com/office/drawing/2014/main" id="{679AD405-F7ED-4B0B-8FD5-082208EA32A9}"/>
              </a:ext>
            </a:extLst>
          </p:cNvPr>
          <p:cNvSpPr txBox="1"/>
          <p:nvPr/>
        </p:nvSpPr>
        <p:spPr>
          <a:xfrm>
            <a:off x="980460" y="3010595"/>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Flexibility</a:t>
            </a:r>
          </a:p>
          <a:p>
            <a:endParaRPr lang="en-CA" dirty="0"/>
          </a:p>
        </p:txBody>
      </p:sp>
      <p:sp>
        <p:nvSpPr>
          <p:cNvPr id="7" name="TextBox 6">
            <a:extLst>
              <a:ext uri="{FF2B5EF4-FFF2-40B4-BE49-F238E27FC236}">
                <a16:creationId xmlns:a16="http://schemas.microsoft.com/office/drawing/2014/main" id="{D16BA522-74BE-4134-BB20-53B2CD470B7B}"/>
              </a:ext>
            </a:extLst>
          </p:cNvPr>
          <p:cNvSpPr txBox="1"/>
          <p:nvPr/>
        </p:nvSpPr>
        <p:spPr>
          <a:xfrm>
            <a:off x="7713518" y="5410654"/>
            <a:ext cx="3782289" cy="1077218"/>
          </a:xfrm>
          <a:prstGeom prst="rect">
            <a:avLst/>
          </a:prstGeom>
          <a:noFill/>
        </p:spPr>
        <p:txBody>
          <a:bodyPr wrap="square" rtlCol="0">
            <a:spAutoFit/>
          </a:bodyPr>
          <a:lstStyle/>
          <a:p>
            <a:endParaRPr lang="en-CA" dirty="0"/>
          </a:p>
          <a:p>
            <a:r>
              <a:rPr lang="en-CA" sz="2800" dirty="0">
                <a:solidFill>
                  <a:schemeClr val="accent1">
                    <a:lumMod val="75000"/>
                  </a:schemeClr>
                </a:solidFill>
              </a:rPr>
              <a:t>Increased Knowledge</a:t>
            </a:r>
          </a:p>
          <a:p>
            <a:endParaRPr lang="en-CA" dirty="0"/>
          </a:p>
        </p:txBody>
      </p:sp>
      <p:sp>
        <p:nvSpPr>
          <p:cNvPr id="8" name="TextBox 7">
            <a:extLst>
              <a:ext uri="{FF2B5EF4-FFF2-40B4-BE49-F238E27FC236}">
                <a16:creationId xmlns:a16="http://schemas.microsoft.com/office/drawing/2014/main" id="{A4930C55-7E1D-483F-98A4-673E04C0E57A}"/>
              </a:ext>
            </a:extLst>
          </p:cNvPr>
          <p:cNvSpPr txBox="1"/>
          <p:nvPr/>
        </p:nvSpPr>
        <p:spPr>
          <a:xfrm>
            <a:off x="9604662" y="1866248"/>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Kindness</a:t>
            </a:r>
          </a:p>
          <a:p>
            <a:endParaRPr lang="en-CA" dirty="0"/>
          </a:p>
        </p:txBody>
      </p:sp>
      <p:sp>
        <p:nvSpPr>
          <p:cNvPr id="9" name="TextBox 8">
            <a:extLst>
              <a:ext uri="{FF2B5EF4-FFF2-40B4-BE49-F238E27FC236}">
                <a16:creationId xmlns:a16="http://schemas.microsoft.com/office/drawing/2014/main" id="{637E704B-0958-4A14-8AFD-5CCD834BA97E}"/>
              </a:ext>
            </a:extLst>
          </p:cNvPr>
          <p:cNvSpPr txBox="1"/>
          <p:nvPr/>
        </p:nvSpPr>
        <p:spPr>
          <a:xfrm>
            <a:off x="5718542" y="3119562"/>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Adaptability</a:t>
            </a:r>
          </a:p>
          <a:p>
            <a:endParaRPr lang="en-CA" dirty="0"/>
          </a:p>
        </p:txBody>
      </p:sp>
      <p:sp>
        <p:nvSpPr>
          <p:cNvPr id="10" name="TextBox 9">
            <a:extLst>
              <a:ext uri="{FF2B5EF4-FFF2-40B4-BE49-F238E27FC236}">
                <a16:creationId xmlns:a16="http://schemas.microsoft.com/office/drawing/2014/main" id="{2EDE10CD-2FF2-4E0F-9CBD-2DE7D59DCA36}"/>
              </a:ext>
            </a:extLst>
          </p:cNvPr>
          <p:cNvSpPr txBox="1"/>
          <p:nvPr/>
        </p:nvSpPr>
        <p:spPr>
          <a:xfrm>
            <a:off x="341166" y="4534984"/>
            <a:ext cx="3408219" cy="1077218"/>
          </a:xfrm>
          <a:prstGeom prst="rect">
            <a:avLst/>
          </a:prstGeom>
          <a:noFill/>
        </p:spPr>
        <p:txBody>
          <a:bodyPr wrap="square" rtlCol="0">
            <a:spAutoFit/>
          </a:bodyPr>
          <a:lstStyle/>
          <a:p>
            <a:endParaRPr lang="en-CA" dirty="0"/>
          </a:p>
          <a:p>
            <a:r>
              <a:rPr lang="en-CA" sz="2800" dirty="0">
                <a:solidFill>
                  <a:schemeClr val="accent1">
                    <a:lumMod val="75000"/>
                  </a:schemeClr>
                </a:solidFill>
              </a:rPr>
              <a:t>Resourcefulness</a:t>
            </a:r>
          </a:p>
          <a:p>
            <a:endParaRPr lang="en-CA" dirty="0"/>
          </a:p>
        </p:txBody>
      </p:sp>
      <p:sp>
        <p:nvSpPr>
          <p:cNvPr id="11" name="TextBox 10">
            <a:extLst>
              <a:ext uri="{FF2B5EF4-FFF2-40B4-BE49-F238E27FC236}">
                <a16:creationId xmlns:a16="http://schemas.microsoft.com/office/drawing/2014/main" id="{A400F346-576B-497F-9AF3-F78CF72B5A46}"/>
              </a:ext>
            </a:extLst>
          </p:cNvPr>
          <p:cNvSpPr txBox="1"/>
          <p:nvPr/>
        </p:nvSpPr>
        <p:spPr>
          <a:xfrm>
            <a:off x="6452752" y="4379019"/>
            <a:ext cx="3151910" cy="1077218"/>
          </a:xfrm>
          <a:prstGeom prst="rect">
            <a:avLst/>
          </a:prstGeom>
          <a:noFill/>
        </p:spPr>
        <p:txBody>
          <a:bodyPr wrap="square" rtlCol="0">
            <a:spAutoFit/>
          </a:bodyPr>
          <a:lstStyle/>
          <a:p>
            <a:endParaRPr lang="en-CA" dirty="0"/>
          </a:p>
          <a:p>
            <a:r>
              <a:rPr lang="en-CA" sz="2800" dirty="0">
                <a:solidFill>
                  <a:schemeClr val="accent1">
                    <a:lumMod val="75000"/>
                  </a:schemeClr>
                </a:solidFill>
              </a:rPr>
              <a:t>Creativity </a:t>
            </a:r>
          </a:p>
          <a:p>
            <a:endParaRPr lang="en-CA" dirty="0"/>
          </a:p>
        </p:txBody>
      </p:sp>
      <p:sp>
        <p:nvSpPr>
          <p:cNvPr id="12" name="TextBox 11">
            <a:extLst>
              <a:ext uri="{FF2B5EF4-FFF2-40B4-BE49-F238E27FC236}">
                <a16:creationId xmlns:a16="http://schemas.microsoft.com/office/drawing/2014/main" id="{553AAF66-4571-4712-AF96-6322F1F748DA}"/>
              </a:ext>
            </a:extLst>
          </p:cNvPr>
          <p:cNvSpPr txBox="1">
            <a:spLocks noChangeAspect="1"/>
          </p:cNvSpPr>
          <p:nvPr/>
        </p:nvSpPr>
        <p:spPr>
          <a:xfrm>
            <a:off x="4419599" y="-51001"/>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13" name="TextBox 12">
            <a:extLst>
              <a:ext uri="{FF2B5EF4-FFF2-40B4-BE49-F238E27FC236}">
                <a16:creationId xmlns:a16="http://schemas.microsoft.com/office/drawing/2014/main" id="{EAD3B37E-6E9E-491F-8898-47FD78B158A4}"/>
              </a:ext>
            </a:extLst>
          </p:cNvPr>
          <p:cNvSpPr txBox="1"/>
          <p:nvPr/>
        </p:nvSpPr>
        <p:spPr>
          <a:xfrm>
            <a:off x="3565347" y="2014979"/>
            <a:ext cx="3725607" cy="1077218"/>
          </a:xfrm>
          <a:prstGeom prst="rect">
            <a:avLst/>
          </a:prstGeom>
          <a:noFill/>
        </p:spPr>
        <p:txBody>
          <a:bodyPr wrap="square" rtlCol="0">
            <a:spAutoFit/>
          </a:bodyPr>
          <a:lstStyle/>
          <a:p>
            <a:endParaRPr lang="en-CA" dirty="0"/>
          </a:p>
          <a:p>
            <a:r>
              <a:rPr lang="en-CA" sz="2800" dirty="0">
                <a:solidFill>
                  <a:schemeClr val="accent1">
                    <a:lumMod val="75000"/>
                  </a:schemeClr>
                </a:solidFill>
              </a:rPr>
              <a:t>A Sense of Humour</a:t>
            </a:r>
          </a:p>
          <a:p>
            <a:endParaRPr lang="en-CA" dirty="0"/>
          </a:p>
        </p:txBody>
      </p:sp>
      <p:sp>
        <p:nvSpPr>
          <p:cNvPr id="14" name="TextBox 13">
            <a:extLst>
              <a:ext uri="{FF2B5EF4-FFF2-40B4-BE49-F238E27FC236}">
                <a16:creationId xmlns:a16="http://schemas.microsoft.com/office/drawing/2014/main" id="{2BF022A5-4313-47FC-9B7B-94AB29511B4F}"/>
              </a:ext>
            </a:extLst>
          </p:cNvPr>
          <p:cNvSpPr txBox="1"/>
          <p:nvPr/>
        </p:nvSpPr>
        <p:spPr>
          <a:xfrm>
            <a:off x="2843811" y="3640641"/>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Approachability</a:t>
            </a:r>
          </a:p>
          <a:p>
            <a:endParaRPr lang="en-CA" dirty="0"/>
          </a:p>
        </p:txBody>
      </p:sp>
      <p:sp>
        <p:nvSpPr>
          <p:cNvPr id="15" name="TextBox 14">
            <a:extLst>
              <a:ext uri="{FF2B5EF4-FFF2-40B4-BE49-F238E27FC236}">
                <a16:creationId xmlns:a16="http://schemas.microsoft.com/office/drawing/2014/main" id="{B3B49963-5ED4-44C6-99E9-DFFF1AD2DA32}"/>
              </a:ext>
            </a:extLst>
          </p:cNvPr>
          <p:cNvSpPr txBox="1"/>
          <p:nvPr/>
        </p:nvSpPr>
        <p:spPr>
          <a:xfrm>
            <a:off x="341166" y="5686276"/>
            <a:ext cx="4078433" cy="1508105"/>
          </a:xfrm>
          <a:prstGeom prst="rect">
            <a:avLst/>
          </a:prstGeom>
          <a:noFill/>
        </p:spPr>
        <p:txBody>
          <a:bodyPr wrap="square" rtlCol="0">
            <a:spAutoFit/>
          </a:bodyPr>
          <a:lstStyle/>
          <a:p>
            <a:endParaRPr lang="en-CA" dirty="0"/>
          </a:p>
          <a:p>
            <a:r>
              <a:rPr lang="en-CA" sz="2800" dirty="0">
                <a:solidFill>
                  <a:schemeClr val="accent1">
                    <a:lumMod val="75000"/>
                  </a:schemeClr>
                </a:solidFill>
              </a:rPr>
              <a:t>Ability to Diffuse a Situation </a:t>
            </a:r>
          </a:p>
          <a:p>
            <a:endParaRPr lang="en-CA" dirty="0"/>
          </a:p>
        </p:txBody>
      </p:sp>
      <p:sp>
        <p:nvSpPr>
          <p:cNvPr id="16" name="Title 1">
            <a:extLst>
              <a:ext uri="{FF2B5EF4-FFF2-40B4-BE49-F238E27FC236}">
                <a16:creationId xmlns:a16="http://schemas.microsoft.com/office/drawing/2014/main" id="{0AC722CC-9D74-4E8E-A9F3-0436399E3639}"/>
              </a:ext>
            </a:extLst>
          </p:cNvPr>
          <p:cNvSpPr txBox="1">
            <a:spLocks/>
          </p:cNvSpPr>
          <p:nvPr/>
        </p:nvSpPr>
        <p:spPr>
          <a:xfrm>
            <a:off x="2445330" y="740803"/>
            <a:ext cx="8686800" cy="76675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Attributes &amp; Qualities </a:t>
            </a:r>
          </a:p>
        </p:txBody>
      </p:sp>
    </p:spTree>
    <p:extLst>
      <p:ext uri="{BB962C8B-B14F-4D97-AF65-F5344CB8AC3E}">
        <p14:creationId xmlns:p14="http://schemas.microsoft.com/office/powerpoint/2010/main" val="3804445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D75BD-8200-44A6-A173-6FDA4CA330A2}"/>
              </a:ext>
            </a:extLst>
          </p:cNvPr>
          <p:cNvSpPr txBox="1"/>
          <p:nvPr/>
        </p:nvSpPr>
        <p:spPr>
          <a:xfrm>
            <a:off x="358106" y="2248401"/>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Patience </a:t>
            </a:r>
          </a:p>
          <a:p>
            <a:endParaRPr lang="en-CA" dirty="0"/>
          </a:p>
        </p:txBody>
      </p:sp>
      <p:sp>
        <p:nvSpPr>
          <p:cNvPr id="3" name="TextBox 2">
            <a:extLst>
              <a:ext uri="{FF2B5EF4-FFF2-40B4-BE49-F238E27FC236}">
                <a16:creationId xmlns:a16="http://schemas.microsoft.com/office/drawing/2014/main" id="{0873429B-E7A0-4622-AFFE-FF0B93FAC19D}"/>
              </a:ext>
            </a:extLst>
          </p:cNvPr>
          <p:cNvSpPr txBox="1"/>
          <p:nvPr/>
        </p:nvSpPr>
        <p:spPr>
          <a:xfrm>
            <a:off x="8866808" y="3902549"/>
            <a:ext cx="2400303" cy="1508105"/>
          </a:xfrm>
          <a:prstGeom prst="rect">
            <a:avLst/>
          </a:prstGeom>
          <a:noFill/>
        </p:spPr>
        <p:txBody>
          <a:bodyPr wrap="square" rtlCol="0">
            <a:spAutoFit/>
          </a:bodyPr>
          <a:lstStyle/>
          <a:p>
            <a:endParaRPr lang="en-CA" dirty="0"/>
          </a:p>
          <a:p>
            <a:r>
              <a:rPr lang="en-CA" sz="2800" dirty="0">
                <a:solidFill>
                  <a:schemeClr val="accent1">
                    <a:lumMod val="75000"/>
                  </a:schemeClr>
                </a:solidFill>
              </a:rPr>
              <a:t>Relationship Building Skills</a:t>
            </a:r>
          </a:p>
          <a:p>
            <a:endParaRPr lang="en-CA" dirty="0"/>
          </a:p>
        </p:txBody>
      </p:sp>
      <p:sp>
        <p:nvSpPr>
          <p:cNvPr id="4" name="TextBox 3">
            <a:extLst>
              <a:ext uri="{FF2B5EF4-FFF2-40B4-BE49-F238E27FC236}">
                <a16:creationId xmlns:a16="http://schemas.microsoft.com/office/drawing/2014/main" id="{4012107E-8CD9-483E-9359-1AD09FB2C1D5}"/>
              </a:ext>
            </a:extLst>
          </p:cNvPr>
          <p:cNvSpPr txBox="1"/>
          <p:nvPr/>
        </p:nvSpPr>
        <p:spPr>
          <a:xfrm>
            <a:off x="4778391" y="5742643"/>
            <a:ext cx="3065222" cy="1077218"/>
          </a:xfrm>
          <a:prstGeom prst="rect">
            <a:avLst/>
          </a:prstGeom>
          <a:noFill/>
        </p:spPr>
        <p:txBody>
          <a:bodyPr wrap="square" rtlCol="0">
            <a:spAutoFit/>
          </a:bodyPr>
          <a:lstStyle/>
          <a:p>
            <a:endParaRPr lang="en-CA" dirty="0"/>
          </a:p>
          <a:p>
            <a:r>
              <a:rPr lang="en-CA" sz="2800" dirty="0">
                <a:solidFill>
                  <a:schemeClr val="accent1">
                    <a:lumMod val="75000"/>
                  </a:schemeClr>
                </a:solidFill>
              </a:rPr>
              <a:t>Listening Skills </a:t>
            </a:r>
          </a:p>
          <a:p>
            <a:endParaRPr lang="en-CA" dirty="0"/>
          </a:p>
        </p:txBody>
      </p:sp>
      <p:sp>
        <p:nvSpPr>
          <p:cNvPr id="5" name="TextBox 4">
            <a:extLst>
              <a:ext uri="{FF2B5EF4-FFF2-40B4-BE49-F238E27FC236}">
                <a16:creationId xmlns:a16="http://schemas.microsoft.com/office/drawing/2014/main" id="{FF73CBDE-5A3A-4BDB-9C7C-19C825BE7C3C}"/>
              </a:ext>
            </a:extLst>
          </p:cNvPr>
          <p:cNvSpPr txBox="1"/>
          <p:nvPr/>
        </p:nvSpPr>
        <p:spPr>
          <a:xfrm>
            <a:off x="7928262" y="2643092"/>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Empathy</a:t>
            </a:r>
          </a:p>
          <a:p>
            <a:endParaRPr lang="en-CA" dirty="0"/>
          </a:p>
        </p:txBody>
      </p:sp>
      <p:sp>
        <p:nvSpPr>
          <p:cNvPr id="6" name="TextBox 5">
            <a:extLst>
              <a:ext uri="{FF2B5EF4-FFF2-40B4-BE49-F238E27FC236}">
                <a16:creationId xmlns:a16="http://schemas.microsoft.com/office/drawing/2014/main" id="{679AD405-F7ED-4B0B-8FD5-082208EA32A9}"/>
              </a:ext>
            </a:extLst>
          </p:cNvPr>
          <p:cNvSpPr txBox="1"/>
          <p:nvPr/>
        </p:nvSpPr>
        <p:spPr>
          <a:xfrm>
            <a:off x="980460" y="3010595"/>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Flexibility</a:t>
            </a:r>
          </a:p>
          <a:p>
            <a:endParaRPr lang="en-CA" dirty="0"/>
          </a:p>
        </p:txBody>
      </p:sp>
      <p:sp>
        <p:nvSpPr>
          <p:cNvPr id="7" name="TextBox 6">
            <a:extLst>
              <a:ext uri="{FF2B5EF4-FFF2-40B4-BE49-F238E27FC236}">
                <a16:creationId xmlns:a16="http://schemas.microsoft.com/office/drawing/2014/main" id="{D16BA522-74BE-4134-BB20-53B2CD470B7B}"/>
              </a:ext>
            </a:extLst>
          </p:cNvPr>
          <p:cNvSpPr txBox="1"/>
          <p:nvPr/>
        </p:nvSpPr>
        <p:spPr>
          <a:xfrm>
            <a:off x="7713518" y="5455471"/>
            <a:ext cx="4478482" cy="1077218"/>
          </a:xfrm>
          <a:prstGeom prst="rect">
            <a:avLst/>
          </a:prstGeom>
          <a:noFill/>
        </p:spPr>
        <p:txBody>
          <a:bodyPr wrap="square" rtlCol="0">
            <a:spAutoFit/>
          </a:bodyPr>
          <a:lstStyle/>
          <a:p>
            <a:endParaRPr lang="en-CA" dirty="0"/>
          </a:p>
          <a:p>
            <a:r>
              <a:rPr lang="en-CA" sz="2800" dirty="0">
                <a:solidFill>
                  <a:schemeClr val="accent1">
                    <a:lumMod val="75000"/>
                  </a:schemeClr>
                </a:solidFill>
              </a:rPr>
              <a:t>Destination Knowledge</a:t>
            </a:r>
          </a:p>
          <a:p>
            <a:endParaRPr lang="en-CA" dirty="0"/>
          </a:p>
        </p:txBody>
      </p:sp>
      <p:sp>
        <p:nvSpPr>
          <p:cNvPr id="8" name="TextBox 7">
            <a:extLst>
              <a:ext uri="{FF2B5EF4-FFF2-40B4-BE49-F238E27FC236}">
                <a16:creationId xmlns:a16="http://schemas.microsoft.com/office/drawing/2014/main" id="{A4930C55-7E1D-483F-98A4-673E04C0E57A}"/>
              </a:ext>
            </a:extLst>
          </p:cNvPr>
          <p:cNvSpPr txBox="1"/>
          <p:nvPr/>
        </p:nvSpPr>
        <p:spPr>
          <a:xfrm>
            <a:off x="9604662" y="1866248"/>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Kindness</a:t>
            </a:r>
          </a:p>
          <a:p>
            <a:endParaRPr lang="en-CA" dirty="0"/>
          </a:p>
        </p:txBody>
      </p:sp>
      <p:sp>
        <p:nvSpPr>
          <p:cNvPr id="9" name="TextBox 8">
            <a:extLst>
              <a:ext uri="{FF2B5EF4-FFF2-40B4-BE49-F238E27FC236}">
                <a16:creationId xmlns:a16="http://schemas.microsoft.com/office/drawing/2014/main" id="{637E704B-0958-4A14-8AFD-5CCD834BA97E}"/>
              </a:ext>
            </a:extLst>
          </p:cNvPr>
          <p:cNvSpPr txBox="1"/>
          <p:nvPr/>
        </p:nvSpPr>
        <p:spPr>
          <a:xfrm>
            <a:off x="5718542" y="3119562"/>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Adaptability</a:t>
            </a:r>
          </a:p>
          <a:p>
            <a:endParaRPr lang="en-CA" dirty="0"/>
          </a:p>
        </p:txBody>
      </p:sp>
      <p:sp>
        <p:nvSpPr>
          <p:cNvPr id="10" name="TextBox 9">
            <a:extLst>
              <a:ext uri="{FF2B5EF4-FFF2-40B4-BE49-F238E27FC236}">
                <a16:creationId xmlns:a16="http://schemas.microsoft.com/office/drawing/2014/main" id="{2EDE10CD-2FF2-4E0F-9CBD-2DE7D59DCA36}"/>
              </a:ext>
            </a:extLst>
          </p:cNvPr>
          <p:cNvSpPr txBox="1"/>
          <p:nvPr/>
        </p:nvSpPr>
        <p:spPr>
          <a:xfrm>
            <a:off x="341166" y="4534984"/>
            <a:ext cx="3408219" cy="1077218"/>
          </a:xfrm>
          <a:prstGeom prst="rect">
            <a:avLst/>
          </a:prstGeom>
          <a:noFill/>
        </p:spPr>
        <p:txBody>
          <a:bodyPr wrap="square" rtlCol="0">
            <a:spAutoFit/>
          </a:bodyPr>
          <a:lstStyle/>
          <a:p>
            <a:endParaRPr lang="en-CA" dirty="0"/>
          </a:p>
          <a:p>
            <a:r>
              <a:rPr lang="en-CA" sz="2800" dirty="0">
                <a:solidFill>
                  <a:schemeClr val="accent1">
                    <a:lumMod val="75000"/>
                  </a:schemeClr>
                </a:solidFill>
              </a:rPr>
              <a:t>Resourcefulness</a:t>
            </a:r>
          </a:p>
          <a:p>
            <a:endParaRPr lang="en-CA" dirty="0"/>
          </a:p>
        </p:txBody>
      </p:sp>
      <p:sp>
        <p:nvSpPr>
          <p:cNvPr id="11" name="TextBox 10">
            <a:extLst>
              <a:ext uri="{FF2B5EF4-FFF2-40B4-BE49-F238E27FC236}">
                <a16:creationId xmlns:a16="http://schemas.microsoft.com/office/drawing/2014/main" id="{A400F346-576B-497F-9AF3-F78CF72B5A46}"/>
              </a:ext>
            </a:extLst>
          </p:cNvPr>
          <p:cNvSpPr txBox="1"/>
          <p:nvPr/>
        </p:nvSpPr>
        <p:spPr>
          <a:xfrm>
            <a:off x="4691703" y="4545027"/>
            <a:ext cx="3151910" cy="1077218"/>
          </a:xfrm>
          <a:prstGeom prst="rect">
            <a:avLst/>
          </a:prstGeom>
          <a:noFill/>
        </p:spPr>
        <p:txBody>
          <a:bodyPr wrap="square" rtlCol="0">
            <a:spAutoFit/>
          </a:bodyPr>
          <a:lstStyle/>
          <a:p>
            <a:endParaRPr lang="en-CA" dirty="0"/>
          </a:p>
          <a:p>
            <a:r>
              <a:rPr lang="en-CA" sz="2800" dirty="0">
                <a:solidFill>
                  <a:schemeClr val="accent1">
                    <a:lumMod val="75000"/>
                  </a:schemeClr>
                </a:solidFill>
              </a:rPr>
              <a:t>Creativity </a:t>
            </a:r>
          </a:p>
          <a:p>
            <a:endParaRPr lang="en-CA" dirty="0"/>
          </a:p>
        </p:txBody>
      </p:sp>
      <p:sp>
        <p:nvSpPr>
          <p:cNvPr id="12" name="TextBox 11">
            <a:extLst>
              <a:ext uri="{FF2B5EF4-FFF2-40B4-BE49-F238E27FC236}">
                <a16:creationId xmlns:a16="http://schemas.microsoft.com/office/drawing/2014/main" id="{553AAF66-4571-4712-AF96-6322F1F748DA}"/>
              </a:ext>
            </a:extLst>
          </p:cNvPr>
          <p:cNvSpPr txBox="1">
            <a:spLocks noChangeAspect="1"/>
          </p:cNvSpPr>
          <p:nvPr/>
        </p:nvSpPr>
        <p:spPr>
          <a:xfrm>
            <a:off x="4419599" y="-51001"/>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13" name="TextBox 12">
            <a:extLst>
              <a:ext uri="{FF2B5EF4-FFF2-40B4-BE49-F238E27FC236}">
                <a16:creationId xmlns:a16="http://schemas.microsoft.com/office/drawing/2014/main" id="{EAD3B37E-6E9E-491F-8898-47FD78B158A4}"/>
              </a:ext>
            </a:extLst>
          </p:cNvPr>
          <p:cNvSpPr txBox="1"/>
          <p:nvPr/>
        </p:nvSpPr>
        <p:spPr>
          <a:xfrm>
            <a:off x="3565347" y="2014979"/>
            <a:ext cx="3725607" cy="1077218"/>
          </a:xfrm>
          <a:prstGeom prst="rect">
            <a:avLst/>
          </a:prstGeom>
          <a:noFill/>
        </p:spPr>
        <p:txBody>
          <a:bodyPr wrap="square" rtlCol="0">
            <a:spAutoFit/>
          </a:bodyPr>
          <a:lstStyle/>
          <a:p>
            <a:endParaRPr lang="en-CA" dirty="0"/>
          </a:p>
          <a:p>
            <a:r>
              <a:rPr lang="en-CA" sz="2800" dirty="0">
                <a:solidFill>
                  <a:schemeClr val="accent1">
                    <a:lumMod val="75000"/>
                  </a:schemeClr>
                </a:solidFill>
              </a:rPr>
              <a:t>A Sense of Humour</a:t>
            </a:r>
          </a:p>
          <a:p>
            <a:endParaRPr lang="en-CA" dirty="0"/>
          </a:p>
        </p:txBody>
      </p:sp>
      <p:sp>
        <p:nvSpPr>
          <p:cNvPr id="14" name="TextBox 13">
            <a:extLst>
              <a:ext uri="{FF2B5EF4-FFF2-40B4-BE49-F238E27FC236}">
                <a16:creationId xmlns:a16="http://schemas.microsoft.com/office/drawing/2014/main" id="{2BF022A5-4313-47FC-9B7B-94AB29511B4F}"/>
              </a:ext>
            </a:extLst>
          </p:cNvPr>
          <p:cNvSpPr txBox="1"/>
          <p:nvPr/>
        </p:nvSpPr>
        <p:spPr>
          <a:xfrm>
            <a:off x="2859439" y="3475686"/>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Approachability</a:t>
            </a:r>
          </a:p>
          <a:p>
            <a:endParaRPr lang="en-CA" dirty="0"/>
          </a:p>
        </p:txBody>
      </p:sp>
      <p:sp>
        <p:nvSpPr>
          <p:cNvPr id="15" name="TextBox 14">
            <a:extLst>
              <a:ext uri="{FF2B5EF4-FFF2-40B4-BE49-F238E27FC236}">
                <a16:creationId xmlns:a16="http://schemas.microsoft.com/office/drawing/2014/main" id="{B3B49963-5ED4-44C6-99E9-DFFF1AD2DA32}"/>
              </a:ext>
            </a:extLst>
          </p:cNvPr>
          <p:cNvSpPr txBox="1"/>
          <p:nvPr/>
        </p:nvSpPr>
        <p:spPr>
          <a:xfrm>
            <a:off x="1039509" y="5445744"/>
            <a:ext cx="4078433" cy="1508105"/>
          </a:xfrm>
          <a:prstGeom prst="rect">
            <a:avLst/>
          </a:prstGeom>
          <a:noFill/>
        </p:spPr>
        <p:txBody>
          <a:bodyPr wrap="square" rtlCol="0">
            <a:spAutoFit/>
          </a:bodyPr>
          <a:lstStyle/>
          <a:p>
            <a:endParaRPr lang="en-CA" dirty="0"/>
          </a:p>
          <a:p>
            <a:r>
              <a:rPr lang="en-CA" sz="2800" dirty="0">
                <a:solidFill>
                  <a:schemeClr val="accent1">
                    <a:lumMod val="75000"/>
                  </a:schemeClr>
                </a:solidFill>
              </a:rPr>
              <a:t>Ability to Diffuse a Situation </a:t>
            </a:r>
          </a:p>
          <a:p>
            <a:endParaRPr lang="en-CA" dirty="0"/>
          </a:p>
        </p:txBody>
      </p:sp>
      <p:sp>
        <p:nvSpPr>
          <p:cNvPr id="16" name="Title 1">
            <a:extLst>
              <a:ext uri="{FF2B5EF4-FFF2-40B4-BE49-F238E27FC236}">
                <a16:creationId xmlns:a16="http://schemas.microsoft.com/office/drawing/2014/main" id="{0AC722CC-9D74-4E8E-A9F3-0436399E3639}"/>
              </a:ext>
            </a:extLst>
          </p:cNvPr>
          <p:cNvSpPr txBox="1">
            <a:spLocks/>
          </p:cNvSpPr>
          <p:nvPr/>
        </p:nvSpPr>
        <p:spPr>
          <a:xfrm>
            <a:off x="341166" y="1104054"/>
            <a:ext cx="11712289" cy="280347"/>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3200" dirty="0"/>
              <a:t>Consider what comes Easiest to you – feel free to share in the Chat Box</a:t>
            </a:r>
          </a:p>
        </p:txBody>
      </p:sp>
    </p:spTree>
    <p:extLst>
      <p:ext uri="{BB962C8B-B14F-4D97-AF65-F5344CB8AC3E}">
        <p14:creationId xmlns:p14="http://schemas.microsoft.com/office/powerpoint/2010/main" val="759221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D75BD-8200-44A6-A173-6FDA4CA330A2}"/>
              </a:ext>
            </a:extLst>
          </p:cNvPr>
          <p:cNvSpPr txBox="1"/>
          <p:nvPr/>
        </p:nvSpPr>
        <p:spPr>
          <a:xfrm>
            <a:off x="358106" y="2248401"/>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Patience </a:t>
            </a:r>
          </a:p>
          <a:p>
            <a:endParaRPr lang="en-CA" dirty="0"/>
          </a:p>
        </p:txBody>
      </p:sp>
      <p:sp>
        <p:nvSpPr>
          <p:cNvPr id="3" name="TextBox 2">
            <a:extLst>
              <a:ext uri="{FF2B5EF4-FFF2-40B4-BE49-F238E27FC236}">
                <a16:creationId xmlns:a16="http://schemas.microsoft.com/office/drawing/2014/main" id="{0873429B-E7A0-4622-AFFE-FF0B93FAC19D}"/>
              </a:ext>
            </a:extLst>
          </p:cNvPr>
          <p:cNvSpPr txBox="1"/>
          <p:nvPr/>
        </p:nvSpPr>
        <p:spPr>
          <a:xfrm>
            <a:off x="8866808" y="3902549"/>
            <a:ext cx="2400303" cy="1508105"/>
          </a:xfrm>
          <a:prstGeom prst="rect">
            <a:avLst/>
          </a:prstGeom>
          <a:noFill/>
        </p:spPr>
        <p:txBody>
          <a:bodyPr wrap="square" rtlCol="0">
            <a:spAutoFit/>
          </a:bodyPr>
          <a:lstStyle/>
          <a:p>
            <a:endParaRPr lang="en-CA" dirty="0"/>
          </a:p>
          <a:p>
            <a:r>
              <a:rPr lang="en-CA" sz="2800" dirty="0">
                <a:solidFill>
                  <a:schemeClr val="accent1">
                    <a:lumMod val="75000"/>
                  </a:schemeClr>
                </a:solidFill>
              </a:rPr>
              <a:t>Relationship Building Skills</a:t>
            </a:r>
          </a:p>
          <a:p>
            <a:endParaRPr lang="en-CA" dirty="0"/>
          </a:p>
        </p:txBody>
      </p:sp>
      <p:sp>
        <p:nvSpPr>
          <p:cNvPr id="4" name="TextBox 3">
            <a:extLst>
              <a:ext uri="{FF2B5EF4-FFF2-40B4-BE49-F238E27FC236}">
                <a16:creationId xmlns:a16="http://schemas.microsoft.com/office/drawing/2014/main" id="{4012107E-8CD9-483E-9359-1AD09FB2C1D5}"/>
              </a:ext>
            </a:extLst>
          </p:cNvPr>
          <p:cNvSpPr txBox="1"/>
          <p:nvPr/>
        </p:nvSpPr>
        <p:spPr>
          <a:xfrm>
            <a:off x="4908231" y="5978369"/>
            <a:ext cx="3065222" cy="1077218"/>
          </a:xfrm>
          <a:prstGeom prst="rect">
            <a:avLst/>
          </a:prstGeom>
          <a:noFill/>
        </p:spPr>
        <p:txBody>
          <a:bodyPr wrap="square" rtlCol="0">
            <a:spAutoFit/>
          </a:bodyPr>
          <a:lstStyle/>
          <a:p>
            <a:endParaRPr lang="en-CA" dirty="0"/>
          </a:p>
          <a:p>
            <a:r>
              <a:rPr lang="en-CA" sz="2800" dirty="0">
                <a:solidFill>
                  <a:schemeClr val="accent1">
                    <a:lumMod val="75000"/>
                  </a:schemeClr>
                </a:solidFill>
              </a:rPr>
              <a:t>Listening Skills </a:t>
            </a:r>
          </a:p>
          <a:p>
            <a:endParaRPr lang="en-CA" dirty="0"/>
          </a:p>
        </p:txBody>
      </p:sp>
      <p:sp>
        <p:nvSpPr>
          <p:cNvPr id="5" name="TextBox 4">
            <a:extLst>
              <a:ext uri="{FF2B5EF4-FFF2-40B4-BE49-F238E27FC236}">
                <a16:creationId xmlns:a16="http://schemas.microsoft.com/office/drawing/2014/main" id="{FF73CBDE-5A3A-4BDB-9C7C-19C825BE7C3C}"/>
              </a:ext>
            </a:extLst>
          </p:cNvPr>
          <p:cNvSpPr txBox="1"/>
          <p:nvPr/>
        </p:nvSpPr>
        <p:spPr>
          <a:xfrm>
            <a:off x="7928262" y="2643092"/>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Empathy</a:t>
            </a:r>
          </a:p>
          <a:p>
            <a:endParaRPr lang="en-CA" dirty="0"/>
          </a:p>
        </p:txBody>
      </p:sp>
      <p:sp>
        <p:nvSpPr>
          <p:cNvPr id="6" name="TextBox 5">
            <a:extLst>
              <a:ext uri="{FF2B5EF4-FFF2-40B4-BE49-F238E27FC236}">
                <a16:creationId xmlns:a16="http://schemas.microsoft.com/office/drawing/2014/main" id="{679AD405-F7ED-4B0B-8FD5-082208EA32A9}"/>
              </a:ext>
            </a:extLst>
          </p:cNvPr>
          <p:cNvSpPr txBox="1"/>
          <p:nvPr/>
        </p:nvSpPr>
        <p:spPr>
          <a:xfrm>
            <a:off x="980460" y="3010595"/>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Flexibility</a:t>
            </a:r>
          </a:p>
          <a:p>
            <a:endParaRPr lang="en-CA" dirty="0"/>
          </a:p>
        </p:txBody>
      </p:sp>
      <p:sp>
        <p:nvSpPr>
          <p:cNvPr id="8" name="TextBox 7">
            <a:extLst>
              <a:ext uri="{FF2B5EF4-FFF2-40B4-BE49-F238E27FC236}">
                <a16:creationId xmlns:a16="http://schemas.microsoft.com/office/drawing/2014/main" id="{A4930C55-7E1D-483F-98A4-673E04C0E57A}"/>
              </a:ext>
            </a:extLst>
          </p:cNvPr>
          <p:cNvSpPr txBox="1"/>
          <p:nvPr/>
        </p:nvSpPr>
        <p:spPr>
          <a:xfrm>
            <a:off x="9604662" y="1866248"/>
            <a:ext cx="1676400" cy="1077218"/>
          </a:xfrm>
          <a:prstGeom prst="rect">
            <a:avLst/>
          </a:prstGeom>
          <a:noFill/>
        </p:spPr>
        <p:txBody>
          <a:bodyPr wrap="square" rtlCol="0">
            <a:spAutoFit/>
          </a:bodyPr>
          <a:lstStyle/>
          <a:p>
            <a:endParaRPr lang="en-CA" dirty="0"/>
          </a:p>
          <a:p>
            <a:r>
              <a:rPr lang="en-CA" sz="2800" dirty="0">
                <a:solidFill>
                  <a:schemeClr val="accent1">
                    <a:lumMod val="75000"/>
                  </a:schemeClr>
                </a:solidFill>
              </a:rPr>
              <a:t>Kindness</a:t>
            </a:r>
          </a:p>
          <a:p>
            <a:endParaRPr lang="en-CA" dirty="0"/>
          </a:p>
        </p:txBody>
      </p:sp>
      <p:sp>
        <p:nvSpPr>
          <p:cNvPr id="9" name="TextBox 8">
            <a:extLst>
              <a:ext uri="{FF2B5EF4-FFF2-40B4-BE49-F238E27FC236}">
                <a16:creationId xmlns:a16="http://schemas.microsoft.com/office/drawing/2014/main" id="{637E704B-0958-4A14-8AFD-5CCD834BA97E}"/>
              </a:ext>
            </a:extLst>
          </p:cNvPr>
          <p:cNvSpPr txBox="1"/>
          <p:nvPr/>
        </p:nvSpPr>
        <p:spPr>
          <a:xfrm>
            <a:off x="5718542" y="3119562"/>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Adaptability</a:t>
            </a:r>
          </a:p>
          <a:p>
            <a:endParaRPr lang="en-CA" dirty="0"/>
          </a:p>
        </p:txBody>
      </p:sp>
      <p:sp>
        <p:nvSpPr>
          <p:cNvPr id="10" name="TextBox 9">
            <a:extLst>
              <a:ext uri="{FF2B5EF4-FFF2-40B4-BE49-F238E27FC236}">
                <a16:creationId xmlns:a16="http://schemas.microsoft.com/office/drawing/2014/main" id="{2EDE10CD-2FF2-4E0F-9CBD-2DE7D59DCA36}"/>
              </a:ext>
            </a:extLst>
          </p:cNvPr>
          <p:cNvSpPr txBox="1"/>
          <p:nvPr/>
        </p:nvSpPr>
        <p:spPr>
          <a:xfrm>
            <a:off x="341166" y="4534984"/>
            <a:ext cx="3408219" cy="1077218"/>
          </a:xfrm>
          <a:prstGeom prst="rect">
            <a:avLst/>
          </a:prstGeom>
          <a:noFill/>
        </p:spPr>
        <p:txBody>
          <a:bodyPr wrap="square" rtlCol="0">
            <a:spAutoFit/>
          </a:bodyPr>
          <a:lstStyle/>
          <a:p>
            <a:endParaRPr lang="en-CA" dirty="0"/>
          </a:p>
          <a:p>
            <a:r>
              <a:rPr lang="en-CA" sz="2800" dirty="0">
                <a:solidFill>
                  <a:schemeClr val="accent1">
                    <a:lumMod val="75000"/>
                  </a:schemeClr>
                </a:solidFill>
              </a:rPr>
              <a:t>Resourcefulness</a:t>
            </a:r>
          </a:p>
          <a:p>
            <a:endParaRPr lang="en-CA" dirty="0"/>
          </a:p>
        </p:txBody>
      </p:sp>
      <p:sp>
        <p:nvSpPr>
          <p:cNvPr id="11" name="TextBox 10">
            <a:extLst>
              <a:ext uri="{FF2B5EF4-FFF2-40B4-BE49-F238E27FC236}">
                <a16:creationId xmlns:a16="http://schemas.microsoft.com/office/drawing/2014/main" id="{A400F346-576B-497F-9AF3-F78CF72B5A46}"/>
              </a:ext>
            </a:extLst>
          </p:cNvPr>
          <p:cNvSpPr txBox="1"/>
          <p:nvPr/>
        </p:nvSpPr>
        <p:spPr>
          <a:xfrm>
            <a:off x="4691703" y="4545027"/>
            <a:ext cx="3151910" cy="1077218"/>
          </a:xfrm>
          <a:prstGeom prst="rect">
            <a:avLst/>
          </a:prstGeom>
          <a:noFill/>
        </p:spPr>
        <p:txBody>
          <a:bodyPr wrap="square" rtlCol="0">
            <a:spAutoFit/>
          </a:bodyPr>
          <a:lstStyle/>
          <a:p>
            <a:endParaRPr lang="en-CA" dirty="0"/>
          </a:p>
          <a:p>
            <a:r>
              <a:rPr lang="en-CA" sz="2800" dirty="0">
                <a:solidFill>
                  <a:schemeClr val="accent1">
                    <a:lumMod val="75000"/>
                  </a:schemeClr>
                </a:solidFill>
              </a:rPr>
              <a:t>Creativity </a:t>
            </a:r>
          </a:p>
          <a:p>
            <a:endParaRPr lang="en-CA" dirty="0"/>
          </a:p>
        </p:txBody>
      </p:sp>
      <p:sp>
        <p:nvSpPr>
          <p:cNvPr id="12" name="TextBox 11">
            <a:extLst>
              <a:ext uri="{FF2B5EF4-FFF2-40B4-BE49-F238E27FC236}">
                <a16:creationId xmlns:a16="http://schemas.microsoft.com/office/drawing/2014/main" id="{553AAF66-4571-4712-AF96-6322F1F748DA}"/>
              </a:ext>
            </a:extLst>
          </p:cNvPr>
          <p:cNvSpPr txBox="1">
            <a:spLocks noChangeAspect="1"/>
          </p:cNvSpPr>
          <p:nvPr/>
        </p:nvSpPr>
        <p:spPr>
          <a:xfrm>
            <a:off x="4419599" y="-51001"/>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13" name="TextBox 12">
            <a:extLst>
              <a:ext uri="{FF2B5EF4-FFF2-40B4-BE49-F238E27FC236}">
                <a16:creationId xmlns:a16="http://schemas.microsoft.com/office/drawing/2014/main" id="{EAD3B37E-6E9E-491F-8898-47FD78B158A4}"/>
              </a:ext>
            </a:extLst>
          </p:cNvPr>
          <p:cNvSpPr txBox="1"/>
          <p:nvPr/>
        </p:nvSpPr>
        <p:spPr>
          <a:xfrm>
            <a:off x="3565347" y="2014979"/>
            <a:ext cx="3725607" cy="1077218"/>
          </a:xfrm>
          <a:prstGeom prst="rect">
            <a:avLst/>
          </a:prstGeom>
          <a:noFill/>
        </p:spPr>
        <p:txBody>
          <a:bodyPr wrap="square" rtlCol="0">
            <a:spAutoFit/>
          </a:bodyPr>
          <a:lstStyle/>
          <a:p>
            <a:endParaRPr lang="en-CA" dirty="0"/>
          </a:p>
          <a:p>
            <a:r>
              <a:rPr lang="en-CA" sz="2800" dirty="0">
                <a:solidFill>
                  <a:schemeClr val="accent1">
                    <a:lumMod val="75000"/>
                  </a:schemeClr>
                </a:solidFill>
              </a:rPr>
              <a:t>A Sense of Humour</a:t>
            </a:r>
          </a:p>
          <a:p>
            <a:endParaRPr lang="en-CA" dirty="0"/>
          </a:p>
        </p:txBody>
      </p:sp>
      <p:sp>
        <p:nvSpPr>
          <p:cNvPr id="14" name="TextBox 13">
            <a:extLst>
              <a:ext uri="{FF2B5EF4-FFF2-40B4-BE49-F238E27FC236}">
                <a16:creationId xmlns:a16="http://schemas.microsoft.com/office/drawing/2014/main" id="{2BF022A5-4313-47FC-9B7B-94AB29511B4F}"/>
              </a:ext>
            </a:extLst>
          </p:cNvPr>
          <p:cNvSpPr txBox="1"/>
          <p:nvPr/>
        </p:nvSpPr>
        <p:spPr>
          <a:xfrm>
            <a:off x="2859439" y="3475686"/>
            <a:ext cx="2687780" cy="1077218"/>
          </a:xfrm>
          <a:prstGeom prst="rect">
            <a:avLst/>
          </a:prstGeom>
          <a:noFill/>
        </p:spPr>
        <p:txBody>
          <a:bodyPr wrap="square" rtlCol="0">
            <a:spAutoFit/>
          </a:bodyPr>
          <a:lstStyle/>
          <a:p>
            <a:endParaRPr lang="en-CA" dirty="0"/>
          </a:p>
          <a:p>
            <a:r>
              <a:rPr lang="en-CA" sz="2800" dirty="0">
                <a:solidFill>
                  <a:schemeClr val="accent1">
                    <a:lumMod val="75000"/>
                  </a:schemeClr>
                </a:solidFill>
              </a:rPr>
              <a:t>Approachability</a:t>
            </a:r>
          </a:p>
          <a:p>
            <a:endParaRPr lang="en-CA" dirty="0"/>
          </a:p>
        </p:txBody>
      </p:sp>
      <p:sp>
        <p:nvSpPr>
          <p:cNvPr id="15" name="TextBox 14">
            <a:extLst>
              <a:ext uri="{FF2B5EF4-FFF2-40B4-BE49-F238E27FC236}">
                <a16:creationId xmlns:a16="http://schemas.microsoft.com/office/drawing/2014/main" id="{B3B49963-5ED4-44C6-99E9-DFFF1AD2DA32}"/>
              </a:ext>
            </a:extLst>
          </p:cNvPr>
          <p:cNvSpPr txBox="1"/>
          <p:nvPr/>
        </p:nvSpPr>
        <p:spPr>
          <a:xfrm>
            <a:off x="563253" y="5410654"/>
            <a:ext cx="4078433" cy="1508105"/>
          </a:xfrm>
          <a:prstGeom prst="rect">
            <a:avLst/>
          </a:prstGeom>
          <a:noFill/>
        </p:spPr>
        <p:txBody>
          <a:bodyPr wrap="square" rtlCol="0">
            <a:spAutoFit/>
          </a:bodyPr>
          <a:lstStyle/>
          <a:p>
            <a:endParaRPr lang="en-CA" dirty="0"/>
          </a:p>
          <a:p>
            <a:r>
              <a:rPr lang="en-CA" sz="2800" dirty="0">
                <a:solidFill>
                  <a:schemeClr val="accent1">
                    <a:lumMod val="75000"/>
                  </a:schemeClr>
                </a:solidFill>
              </a:rPr>
              <a:t>Ability to Diffuse a Situation </a:t>
            </a:r>
          </a:p>
          <a:p>
            <a:endParaRPr lang="en-CA" dirty="0"/>
          </a:p>
        </p:txBody>
      </p:sp>
      <p:sp>
        <p:nvSpPr>
          <p:cNvPr id="16" name="Title 1">
            <a:extLst>
              <a:ext uri="{FF2B5EF4-FFF2-40B4-BE49-F238E27FC236}">
                <a16:creationId xmlns:a16="http://schemas.microsoft.com/office/drawing/2014/main" id="{0AC722CC-9D74-4E8E-A9F3-0436399E3639}"/>
              </a:ext>
            </a:extLst>
          </p:cNvPr>
          <p:cNvSpPr txBox="1">
            <a:spLocks/>
          </p:cNvSpPr>
          <p:nvPr/>
        </p:nvSpPr>
        <p:spPr>
          <a:xfrm>
            <a:off x="341166" y="1104054"/>
            <a:ext cx="11712289" cy="280347"/>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3200" dirty="0"/>
              <a:t>Consider what comes you would like to improve upon – feel free to share in the Chat Box</a:t>
            </a:r>
          </a:p>
        </p:txBody>
      </p:sp>
      <p:sp>
        <p:nvSpPr>
          <p:cNvPr id="17" name="TextBox 16">
            <a:extLst>
              <a:ext uri="{FF2B5EF4-FFF2-40B4-BE49-F238E27FC236}">
                <a16:creationId xmlns:a16="http://schemas.microsoft.com/office/drawing/2014/main" id="{ECBB0E4A-3344-4523-85AD-BFB4AEC50F6B}"/>
              </a:ext>
            </a:extLst>
          </p:cNvPr>
          <p:cNvSpPr txBox="1"/>
          <p:nvPr/>
        </p:nvSpPr>
        <p:spPr>
          <a:xfrm>
            <a:off x="7713518" y="5455471"/>
            <a:ext cx="4478482" cy="1077218"/>
          </a:xfrm>
          <a:prstGeom prst="rect">
            <a:avLst/>
          </a:prstGeom>
          <a:noFill/>
        </p:spPr>
        <p:txBody>
          <a:bodyPr wrap="square" rtlCol="0">
            <a:spAutoFit/>
          </a:bodyPr>
          <a:lstStyle/>
          <a:p>
            <a:endParaRPr lang="en-CA" dirty="0"/>
          </a:p>
          <a:p>
            <a:r>
              <a:rPr lang="en-CA" sz="2800" dirty="0">
                <a:solidFill>
                  <a:schemeClr val="accent1">
                    <a:lumMod val="75000"/>
                  </a:schemeClr>
                </a:solidFill>
              </a:rPr>
              <a:t>Destination Knowledge</a:t>
            </a:r>
          </a:p>
          <a:p>
            <a:endParaRPr lang="en-CA" dirty="0"/>
          </a:p>
        </p:txBody>
      </p:sp>
    </p:spTree>
    <p:extLst>
      <p:ext uri="{BB962C8B-B14F-4D97-AF65-F5344CB8AC3E}">
        <p14:creationId xmlns:p14="http://schemas.microsoft.com/office/powerpoint/2010/main" val="3714575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608161"/>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Building new strengths </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235234" y="2398480"/>
            <a:ext cx="5410688" cy="356678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Acknowledge which quality you wish to desire</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Understand why this is a benefit</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Understand the challenges of not improving this quality or skill</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Create a development plan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Engage support </a:t>
            </a:r>
          </a:p>
        </p:txBody>
      </p:sp>
      <p:sp>
        <p:nvSpPr>
          <p:cNvPr id="7" name="TextBox 6">
            <a:extLst>
              <a:ext uri="{FF2B5EF4-FFF2-40B4-BE49-F238E27FC236}">
                <a16:creationId xmlns:a16="http://schemas.microsoft.com/office/drawing/2014/main" id="{EDBDB4BF-A80F-4E5E-9610-6A3FABE86A39}"/>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4" name="Graphic 3" descr="Open hand">
            <a:extLst>
              <a:ext uri="{FF2B5EF4-FFF2-40B4-BE49-F238E27FC236}">
                <a16:creationId xmlns:a16="http://schemas.microsoft.com/office/drawing/2014/main" id="{EDBC4912-2F4A-4847-8A1B-B24F07598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4983" y="3735273"/>
            <a:ext cx="2068036" cy="2068036"/>
          </a:xfrm>
          <a:prstGeom prst="rect">
            <a:avLst/>
          </a:prstGeom>
        </p:spPr>
      </p:pic>
    </p:spTree>
    <p:extLst>
      <p:ext uri="{BB962C8B-B14F-4D97-AF65-F5344CB8AC3E}">
        <p14:creationId xmlns:p14="http://schemas.microsoft.com/office/powerpoint/2010/main" val="338352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608161"/>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One thing your will work on </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7204361" y="3829791"/>
            <a:ext cx="2964184" cy="2389025"/>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400" spc="10" dirty="0">
                <a:latin typeface="Calibri" panose="020F0502020204030204" pitchFamily="34" charset="0"/>
                <a:cs typeface="Calibri" panose="020F0502020204030204" pitchFamily="34" charset="0"/>
              </a:rPr>
              <a:t>Based on the exercise identify one thing you will work on this summer</a:t>
            </a:r>
          </a:p>
        </p:txBody>
      </p:sp>
      <p:pic>
        <p:nvPicPr>
          <p:cNvPr id="6" name="Graphic 5" descr="Woman Shrugging">
            <a:extLst>
              <a:ext uri="{FF2B5EF4-FFF2-40B4-BE49-F238E27FC236}">
                <a16:creationId xmlns:a16="http://schemas.microsoft.com/office/drawing/2014/main" id="{AB5E745E-ED9D-454B-AA90-CDCA3F702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5180" y="1149926"/>
            <a:ext cx="1662545" cy="1662545"/>
          </a:xfrm>
          <a:prstGeom prst="rect">
            <a:avLst/>
          </a:prstGeom>
        </p:spPr>
      </p:pic>
      <p:sp>
        <p:nvSpPr>
          <p:cNvPr id="7" name="TextBox 6">
            <a:extLst>
              <a:ext uri="{FF2B5EF4-FFF2-40B4-BE49-F238E27FC236}">
                <a16:creationId xmlns:a16="http://schemas.microsoft.com/office/drawing/2014/main" id="{EDBDB4BF-A80F-4E5E-9610-6A3FABE86A39}"/>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53174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4758" y="1837425"/>
            <a:ext cx="5551241" cy="2408004"/>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3068780" y="1818762"/>
            <a:ext cx="6857999" cy="3551394"/>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a:latin typeface="Calibri" panose="020F0502020204030204" pitchFamily="34" charset="0"/>
                <a:cs typeface="Calibri" panose="020F0502020204030204" pitchFamily="34" charset="0"/>
              </a:rPr>
              <a:t>What is a dominant, overall, major influencer in your life which impacts all interactions?</a:t>
            </a:r>
          </a:p>
          <a:p>
            <a:pPr marL="342900" indent="-342900" algn="l">
              <a:buFont typeface="Arial" panose="020B0604020202020204" pitchFamily="34" charset="0"/>
              <a:buChar char="•"/>
            </a:pPr>
            <a:endParaRPr lang="en-CA" sz="2400" spc="1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728E82-367C-4944-B7B4-6B73F641D7D4}"/>
              </a:ext>
            </a:extLst>
          </p:cNvPr>
          <p:cNvSpPr txBox="1">
            <a:spLocks noChangeAspect="1"/>
          </p:cNvSpPr>
          <p:nvPr/>
        </p:nvSpPr>
        <p:spPr>
          <a:xfrm>
            <a:off x="4839964" y="-1924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66845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Grp="1" noChangeArrowheads="1"/>
          </p:cNvSpPr>
          <p:nvPr>
            <p:ph sz="quarter" idx="4294967295"/>
          </p:nvPr>
        </p:nvSpPr>
        <p:spPr>
          <a:xfrm>
            <a:off x="4953000" y="2133600"/>
            <a:ext cx="7239000" cy="4038600"/>
          </a:xfrm>
        </p:spPr>
        <p:txBody>
          <a:bodyPr/>
          <a:lstStyle/>
          <a:p>
            <a:pPr>
              <a:buFontTx/>
              <a:buNone/>
            </a:pPr>
            <a:endParaRPr lang="en-US" sz="2600">
              <a:cs typeface="Times New Roman" pitchFamily="18" charset="0"/>
            </a:endParaRPr>
          </a:p>
          <a:p>
            <a:pPr>
              <a:buFontTx/>
              <a:buNone/>
            </a:pPr>
            <a:endParaRPr lang="en-US" sz="2600"/>
          </a:p>
        </p:txBody>
      </p:sp>
      <p:pic>
        <p:nvPicPr>
          <p:cNvPr id="47108" name="Picture 5" descr="bigstockphoto_Attitude_104100.jpg"/>
          <p:cNvPicPr>
            <a:picLocks noChangeAspect="1"/>
          </p:cNvPicPr>
          <p:nvPr/>
        </p:nvPicPr>
        <p:blipFill>
          <a:blip r:embed="rId3"/>
          <a:srcRect/>
          <a:stretch>
            <a:fillRect/>
          </a:stretch>
        </p:blipFill>
        <p:spPr bwMode="auto">
          <a:xfrm>
            <a:off x="2830286" y="0"/>
            <a:ext cx="7995558" cy="7021286"/>
          </a:xfrm>
          <a:prstGeom prst="rect">
            <a:avLst/>
          </a:prstGeom>
          <a:noFill/>
          <a:ln w="9525">
            <a:noFill/>
            <a:miter lim="800000"/>
            <a:headEnd/>
            <a:tailEnd/>
          </a:ln>
        </p:spPr>
      </p:pic>
      <p:sp>
        <p:nvSpPr>
          <p:cNvPr id="7" name="Rectangle 6"/>
          <p:cNvSpPr/>
          <p:nvPr/>
        </p:nvSpPr>
        <p:spPr>
          <a:xfrm>
            <a:off x="1666876" y="357189"/>
            <a:ext cx="6786563" cy="708025"/>
          </a:xfrm>
          <a:prstGeom prst="rect">
            <a:avLst/>
          </a:prstGeom>
        </p:spPr>
        <p:txBody>
          <a:bodyPr>
            <a:spAutoFit/>
          </a:bodyPr>
          <a:lstStyle/>
          <a:p>
            <a:pPr>
              <a:buFontTx/>
              <a:buNone/>
              <a:defRPr/>
            </a:pPr>
            <a:r>
              <a:rPr lang="en-US" sz="4000" dirty="0">
                <a:solidFill>
                  <a:schemeClr val="tx2">
                    <a:lumMod val="60000"/>
                    <a:lumOff val="40000"/>
                  </a:schemeClr>
                </a:solidFill>
                <a:latin typeface="Calibri" pitchFamily="34" charset="0"/>
              </a:rPr>
              <a:t>Positive Attitude</a:t>
            </a:r>
            <a:endParaRPr lang="en-CA" sz="4000" dirty="0">
              <a:solidFill>
                <a:schemeClr val="tx2">
                  <a:lumMod val="60000"/>
                  <a:lumOff val="40000"/>
                </a:schemeClr>
              </a:solidFill>
              <a:latin typeface="Calibri" pitchFamily="34" charset="0"/>
            </a:endParaRPr>
          </a:p>
        </p:txBody>
      </p:sp>
    </p:spTree>
    <p:extLst>
      <p:ext uri="{BB962C8B-B14F-4D97-AF65-F5344CB8AC3E}">
        <p14:creationId xmlns:p14="http://schemas.microsoft.com/office/powerpoint/2010/main" val="156593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136428" y="627564"/>
            <a:ext cx="7474172" cy="1325563"/>
          </a:xfrm>
        </p:spPr>
        <p:txBody>
          <a:bodyPr vert="horz" lIns="91440" tIns="45720" rIns="91440" bIns="45720" rtlCol="0" anchor="ctr">
            <a:normAutofit/>
          </a:bodyPr>
          <a:lstStyle/>
          <a:p>
            <a:r>
              <a:rPr lang="en-US" kern="1200">
                <a:solidFill>
                  <a:schemeClr val="tx1"/>
                </a:solidFill>
                <a:latin typeface="+mj-lt"/>
                <a:ea typeface="+mj-ea"/>
                <a:cs typeface="+mj-cs"/>
              </a:rPr>
              <a:t>Positive Attitude</a:t>
            </a:r>
          </a:p>
        </p:txBody>
      </p:sp>
      <p:sp>
        <p:nvSpPr>
          <p:cNvPr id="729091" name="Rectangle 3"/>
          <p:cNvSpPr>
            <a:spLocks noGrp="1" noChangeArrowheads="1"/>
          </p:cNvSpPr>
          <p:nvPr>
            <p:ph type="body" sz="half" idx="1"/>
          </p:nvPr>
        </p:nvSpPr>
        <p:spPr>
          <a:xfrm>
            <a:off x="1136429" y="2278173"/>
            <a:ext cx="6467867" cy="3450613"/>
          </a:xfrm>
        </p:spPr>
        <p:txBody>
          <a:bodyPr vert="horz" lIns="91440" tIns="45720" rIns="91440" bIns="45720" rtlCol="0" anchor="ctr">
            <a:normAutofit/>
          </a:bodyPr>
          <a:lstStyle/>
          <a:p>
            <a:pPr marL="0" indent="0">
              <a:buNone/>
            </a:pPr>
            <a:r>
              <a:rPr lang="en-US" sz="2400" i="1" dirty="0"/>
              <a:t>“Attitude.....fuels my fire or assaults my hope.  When my attitude’s right, there’s no barrier too high, no valley too deep, no dream too extreme, no challenge too great for me.” </a:t>
            </a:r>
            <a:r>
              <a:rPr lang="en-US" sz="2400" dirty="0"/>
              <a:t>Charles Swindoll </a:t>
            </a:r>
          </a:p>
          <a:p>
            <a:endParaRPr lang="en-US" sz="2400" dirty="0"/>
          </a:p>
          <a:p>
            <a:endParaRPr lang="en-US" sz="2400" dirty="0"/>
          </a:p>
        </p:txBody>
      </p:sp>
      <p:sp>
        <p:nvSpPr>
          <p:cNvPr id="200" name="Rectangle 19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9C9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1EF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7" name="Picture 4" descr="03_PositiveAttitude"/>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r="-2"/>
          <a:stretch/>
        </p:blipFill>
        <p:spPr>
          <a:xfrm>
            <a:off x="9263106" y="2857501"/>
            <a:ext cx="1444759" cy="1142998"/>
          </a:xfrm>
          <a:prstGeom prst="rect">
            <a:avLst/>
          </a:prstGeom>
          <a:noFill/>
        </p:spPr>
      </p:pic>
    </p:spTree>
    <p:extLst>
      <p:ext uri="{BB962C8B-B14F-4D97-AF65-F5344CB8AC3E}">
        <p14:creationId xmlns:p14="http://schemas.microsoft.com/office/powerpoint/2010/main" val="2786582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Conner Galway…"/>
          <p:cNvSpPr txBox="1"/>
          <p:nvPr/>
        </p:nvSpPr>
        <p:spPr>
          <a:xfrm>
            <a:off x="6303453" y="3995558"/>
            <a:ext cx="2815380" cy="859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1" tIns="19051" rIns="19051" bIns="19051" anchor="ctr">
            <a:spAutoFit/>
          </a:bodyPr>
          <a:lstStyle/>
          <a:p>
            <a:pPr algn="ctr">
              <a:defRPr b="1">
                <a:latin typeface="+mn-lt"/>
                <a:ea typeface="+mn-ea"/>
                <a:cs typeface="+mn-cs"/>
                <a:sym typeface="Arial"/>
              </a:defRPr>
            </a:pPr>
            <a:r>
              <a:rPr lang="en-CA" sz="2667" dirty="0"/>
              <a:t>Eva Gutsche</a:t>
            </a:r>
            <a:endParaRPr sz="2667" dirty="0"/>
          </a:p>
          <a:p>
            <a:pPr algn="ctr">
              <a:defRPr i="1">
                <a:latin typeface="+mn-lt"/>
                <a:ea typeface="+mn-ea"/>
                <a:cs typeface="+mn-cs"/>
                <a:sym typeface="Arial"/>
              </a:defRPr>
            </a:pPr>
            <a:r>
              <a:rPr lang="en-CA" sz="2667" dirty="0"/>
              <a:t>STEM </a:t>
            </a:r>
            <a:r>
              <a:rPr sz="2667" dirty="0"/>
              <a:t>Consulting</a:t>
            </a:r>
          </a:p>
        </p:txBody>
      </p:sp>
      <p:pic>
        <p:nvPicPr>
          <p:cNvPr id="3" name="Picture 2" descr="A person smiling for the camera&#10;&#10;Description automatically generated">
            <a:extLst>
              <a:ext uri="{FF2B5EF4-FFF2-40B4-BE49-F238E27FC236}">
                <a16:creationId xmlns:a16="http://schemas.microsoft.com/office/drawing/2014/main" id="{B8FDF51F-6035-41BF-BAB1-DE1C36C33B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97005" y="2432773"/>
            <a:ext cx="2196369" cy="237033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AA43C2E-613D-4C4E-A251-480DB1E130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60280" y="2842827"/>
            <a:ext cx="1676696" cy="1152731"/>
          </a:xfrm>
          <a:prstGeom prst="rect">
            <a:avLst/>
          </a:prstGeom>
        </p:spPr>
      </p:pic>
    </p:spTree>
    <p:custDataLst>
      <p:tags r:id="rId1"/>
    </p:custDataLst>
    <p:extLst>
      <p:ext uri="{BB962C8B-B14F-4D97-AF65-F5344CB8AC3E}">
        <p14:creationId xmlns:p14="http://schemas.microsoft.com/office/powerpoint/2010/main" val="952475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ABB1FAFE-0A71-694F-839F-9037ECF29556}"/>
              </a:ext>
            </a:extLst>
          </p:cNvPr>
          <p:cNvSpPr/>
          <p:nvPr/>
        </p:nvSpPr>
        <p:spPr>
          <a:xfrm>
            <a:off x="1423425" y="3133164"/>
            <a:ext cx="3115050" cy="2685388"/>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01</a:t>
            </a:r>
          </a:p>
          <a:p>
            <a:pPr algn="ctr"/>
            <a:r>
              <a:rPr lang="en-US" sz="2400" dirty="0">
                <a:solidFill>
                  <a:schemeClr val="bg1"/>
                </a:solidFill>
                <a:latin typeface="+mj-lt"/>
              </a:rPr>
              <a:t>Ask</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Inquire into the overall travel experience </a:t>
            </a:r>
            <a:endParaRPr lang="en-US" dirty="0">
              <a:solidFill>
                <a:schemeClr val="bg1"/>
              </a:solidFill>
            </a:endParaRPr>
          </a:p>
        </p:txBody>
      </p:sp>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903474" y="595632"/>
            <a:ext cx="6321269" cy="1443399"/>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Connecting with  the Traveller </a:t>
            </a:r>
          </a:p>
        </p:txBody>
      </p:sp>
      <p:sp>
        <p:nvSpPr>
          <p:cNvPr id="7" name="Subtitle 2">
            <a:extLst>
              <a:ext uri="{FF2B5EF4-FFF2-40B4-BE49-F238E27FC236}">
                <a16:creationId xmlns:a16="http://schemas.microsoft.com/office/drawing/2014/main" id="{9F7D796B-187F-432D-848C-E78C0DEF1903}"/>
              </a:ext>
            </a:extLst>
          </p:cNvPr>
          <p:cNvSpPr txBox="1">
            <a:spLocks noChangeAspect="1"/>
          </p:cNvSpPr>
          <p:nvPr/>
        </p:nvSpPr>
        <p:spPr>
          <a:xfrm>
            <a:off x="6095999" y="3044807"/>
            <a:ext cx="5410688" cy="2977904"/>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Ask open-ended questions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Plan your questions in advance – what do you need to know in order to guide and help the customer? </a:t>
            </a:r>
          </a:p>
          <a:p>
            <a:pPr algn="l"/>
            <a:endParaRPr lang="en-CA" sz="2400" spc="1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09A0600-9DA1-4C85-A6B7-970D822A0336}"/>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1646945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9D624BE1-18A0-5B41-88C5-6025FC21DF13}"/>
              </a:ext>
            </a:extLst>
          </p:cNvPr>
          <p:cNvSpPr/>
          <p:nvPr/>
        </p:nvSpPr>
        <p:spPr>
          <a:xfrm>
            <a:off x="1280828" y="2204909"/>
            <a:ext cx="3115050" cy="2685388"/>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02</a:t>
            </a:r>
          </a:p>
          <a:p>
            <a:pPr algn="ctr"/>
            <a:r>
              <a:rPr lang="en-US" sz="2400" dirty="0">
                <a:solidFill>
                  <a:schemeClr val="bg1"/>
                </a:solidFill>
                <a:latin typeface="+mj-lt"/>
              </a:rPr>
              <a:t>Understand</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Uncover concerns and perceived challenges </a:t>
            </a:r>
            <a:endParaRPr lang="en-US" dirty="0">
              <a:solidFill>
                <a:schemeClr val="bg1"/>
              </a:solidFill>
            </a:endParaRPr>
          </a:p>
        </p:txBody>
      </p:sp>
      <p:sp>
        <p:nvSpPr>
          <p:cNvPr id="15" name="TextBox 14">
            <a:extLst>
              <a:ext uri="{FF2B5EF4-FFF2-40B4-BE49-F238E27FC236}">
                <a16:creationId xmlns:a16="http://schemas.microsoft.com/office/drawing/2014/main" id="{13B96CB1-D32E-E442-A5AA-DEE960027812}"/>
              </a:ext>
            </a:extLst>
          </p:cNvPr>
          <p:cNvSpPr txBox="1">
            <a:spLocks noChangeAspect="1"/>
          </p:cNvSpPr>
          <p:nvPr/>
        </p:nvSpPr>
        <p:spPr>
          <a:xfrm>
            <a:off x="4729128"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7" name="Subtitle 2">
            <a:extLst>
              <a:ext uri="{FF2B5EF4-FFF2-40B4-BE49-F238E27FC236}">
                <a16:creationId xmlns:a16="http://schemas.microsoft.com/office/drawing/2014/main" id="{9384A3A9-9269-45EC-8A6A-6F4E75058F4F}"/>
              </a:ext>
            </a:extLst>
          </p:cNvPr>
          <p:cNvSpPr txBox="1">
            <a:spLocks noChangeAspect="1"/>
          </p:cNvSpPr>
          <p:nvPr/>
        </p:nvSpPr>
        <p:spPr>
          <a:xfrm>
            <a:off x="6095999" y="1645608"/>
            <a:ext cx="5410688" cy="356678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Seek to truly understand – get the whole picture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Delve deeper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Uncover overt and hidden needs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Really understand the guest’s wants, needs AND concerns</a:t>
            </a:r>
          </a:p>
          <a:p>
            <a:pPr algn="l"/>
            <a:endParaRPr lang="en-CA" sz="2400" spc="1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8206A6D-2019-483D-8446-C91433B77141}"/>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597971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exagon 12">
            <a:extLst>
              <a:ext uri="{FF2B5EF4-FFF2-40B4-BE49-F238E27FC236}">
                <a16:creationId xmlns:a16="http://schemas.microsoft.com/office/drawing/2014/main" id="{76BFBB7D-3712-4242-B9A0-BBF93BD8E40D}"/>
              </a:ext>
            </a:extLst>
          </p:cNvPr>
          <p:cNvSpPr/>
          <p:nvPr/>
        </p:nvSpPr>
        <p:spPr>
          <a:xfrm>
            <a:off x="1373305" y="3133164"/>
            <a:ext cx="3115050" cy="2685388"/>
          </a:xfrm>
          <a:prstGeom prst="hexagon">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03</a:t>
            </a:r>
          </a:p>
          <a:p>
            <a:pPr algn="ctr"/>
            <a:r>
              <a:rPr lang="en-US" sz="2400" dirty="0">
                <a:solidFill>
                  <a:schemeClr val="bg1"/>
                </a:solidFill>
                <a:latin typeface="+mj-lt"/>
              </a:rPr>
              <a:t>Deliver</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Provide knowledge &amp; expertise</a:t>
            </a:r>
            <a:endParaRPr lang="en-US" dirty="0">
              <a:solidFill>
                <a:schemeClr val="bg1"/>
              </a:solidFill>
            </a:endParaRPr>
          </a:p>
        </p:txBody>
      </p:sp>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568493" y="640515"/>
            <a:ext cx="6321269" cy="2002527"/>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RECAP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Connecting with  the Traveller </a:t>
            </a:r>
          </a:p>
        </p:txBody>
      </p:sp>
      <p:sp>
        <p:nvSpPr>
          <p:cNvPr id="7" name="Subtitle 2">
            <a:extLst>
              <a:ext uri="{FF2B5EF4-FFF2-40B4-BE49-F238E27FC236}">
                <a16:creationId xmlns:a16="http://schemas.microsoft.com/office/drawing/2014/main" id="{A8A5AF4F-A460-4534-8DD7-7F353AD2386E}"/>
              </a:ext>
            </a:extLst>
          </p:cNvPr>
          <p:cNvSpPr txBox="1">
            <a:spLocks noChangeAspect="1"/>
          </p:cNvSpPr>
          <p:nvPr/>
        </p:nvSpPr>
        <p:spPr>
          <a:xfrm>
            <a:off x="5950007" y="2597767"/>
            <a:ext cx="5410688" cy="3438543"/>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Stay on top of news and changes (as much as you can)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Provide your knowledge and expertise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Guide the traveller based on what you have learned about them</a:t>
            </a:r>
          </a:p>
          <a:p>
            <a:pPr algn="l"/>
            <a:endParaRPr lang="en-CA" sz="2400" spc="1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F25BE6F-0992-414E-BD09-0071CE85C112}"/>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832453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ABB1FAFE-0A71-694F-839F-9037ECF29556}"/>
              </a:ext>
            </a:extLst>
          </p:cNvPr>
          <p:cNvSpPr/>
          <p:nvPr/>
        </p:nvSpPr>
        <p:spPr>
          <a:xfrm>
            <a:off x="1423425" y="3133164"/>
            <a:ext cx="3115050" cy="2685388"/>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01</a:t>
            </a:r>
          </a:p>
          <a:p>
            <a:pPr algn="ctr"/>
            <a:r>
              <a:rPr lang="en-US" sz="2400" dirty="0">
                <a:solidFill>
                  <a:schemeClr val="bg1"/>
                </a:solidFill>
                <a:latin typeface="+mj-lt"/>
              </a:rPr>
              <a:t>Ask</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Inquire into the overall travel experience </a:t>
            </a:r>
            <a:endParaRPr lang="en-US" dirty="0">
              <a:solidFill>
                <a:schemeClr val="bg1"/>
              </a:solidFill>
            </a:endParaRPr>
          </a:p>
        </p:txBody>
      </p:sp>
      <p:sp>
        <p:nvSpPr>
          <p:cNvPr id="12" name="Hexagon 11">
            <a:extLst>
              <a:ext uri="{FF2B5EF4-FFF2-40B4-BE49-F238E27FC236}">
                <a16:creationId xmlns:a16="http://schemas.microsoft.com/office/drawing/2014/main" id="{9D624BE1-18A0-5B41-88C5-6025FC21DF13}"/>
              </a:ext>
            </a:extLst>
          </p:cNvPr>
          <p:cNvSpPr/>
          <p:nvPr/>
        </p:nvSpPr>
        <p:spPr>
          <a:xfrm>
            <a:off x="4813510" y="3167667"/>
            <a:ext cx="3115050" cy="2685388"/>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02</a:t>
            </a:r>
          </a:p>
          <a:p>
            <a:pPr algn="ctr"/>
            <a:r>
              <a:rPr lang="en-US" sz="2400" dirty="0">
                <a:solidFill>
                  <a:schemeClr val="bg1"/>
                </a:solidFill>
                <a:latin typeface="+mj-lt"/>
              </a:rPr>
              <a:t>Understand</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Uncover concerns and perceived challenges </a:t>
            </a:r>
            <a:endParaRPr lang="en-US" dirty="0">
              <a:solidFill>
                <a:schemeClr val="bg1"/>
              </a:solidFill>
            </a:endParaRPr>
          </a:p>
        </p:txBody>
      </p:sp>
      <p:sp>
        <p:nvSpPr>
          <p:cNvPr id="13" name="Hexagon 12">
            <a:extLst>
              <a:ext uri="{FF2B5EF4-FFF2-40B4-BE49-F238E27FC236}">
                <a16:creationId xmlns:a16="http://schemas.microsoft.com/office/drawing/2014/main" id="{76BFBB7D-3712-4242-B9A0-BBF93BD8E40D}"/>
              </a:ext>
            </a:extLst>
          </p:cNvPr>
          <p:cNvSpPr/>
          <p:nvPr/>
        </p:nvSpPr>
        <p:spPr>
          <a:xfrm>
            <a:off x="8203596" y="3133164"/>
            <a:ext cx="3115050" cy="2685388"/>
          </a:xfrm>
          <a:prstGeom prst="hexagon">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03</a:t>
            </a:r>
          </a:p>
          <a:p>
            <a:pPr algn="ctr"/>
            <a:r>
              <a:rPr lang="en-US" sz="2400" dirty="0">
                <a:solidFill>
                  <a:schemeClr val="bg1"/>
                </a:solidFill>
                <a:latin typeface="+mj-lt"/>
              </a:rPr>
              <a:t>Deliver</a:t>
            </a:r>
          </a:p>
          <a:p>
            <a:pPr algn="ctr"/>
            <a:endParaRPr lang="en-US" dirty="0">
              <a:solidFill>
                <a:schemeClr val="bg1"/>
              </a:solidFill>
              <a:latin typeface="+mj-lt"/>
            </a:endParaRPr>
          </a:p>
          <a:p>
            <a:pPr algn="ctr"/>
            <a:r>
              <a:rPr lang="en-CA" spc="10" dirty="0">
                <a:solidFill>
                  <a:schemeClr val="bg1"/>
                </a:solidFill>
                <a:latin typeface="Calibri" panose="020F0502020204030204" pitchFamily="34" charset="0"/>
                <a:cs typeface="Calibri" panose="020F0502020204030204" pitchFamily="34" charset="0"/>
              </a:rPr>
              <a:t>Provide knowledge &amp; expertise</a:t>
            </a:r>
            <a:endParaRPr lang="en-US" dirty="0">
              <a:solidFill>
                <a:schemeClr val="bg1"/>
              </a:solidFill>
            </a:endParaRPr>
          </a:p>
        </p:txBody>
      </p:sp>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568493" y="640515"/>
            <a:ext cx="6321269" cy="2561654"/>
          </a:xfrm>
          <a:prstGeom prst="rect">
            <a:avLst/>
          </a:prstGeom>
          <a:noFill/>
          <a:ln w="12700">
            <a:noFill/>
          </a:ln>
        </p:spPr>
        <p:txBody>
          <a:bodyPr vert="horz" wrap="square" lIns="288000" tIns="288000" rIns="288000" bIns="288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RECAP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Connecting with  the Traveller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CA" sz="2800" b="1" spc="0" dirty="0">
                <a:latin typeface="+mj-lt"/>
                <a:cs typeface="Calibri" panose="020F0502020204030204" pitchFamily="34" charset="0"/>
              </a:rPr>
              <a:t>Ask, Understand, Deliver </a:t>
            </a:r>
          </a:p>
        </p:txBody>
      </p:sp>
      <p:sp>
        <p:nvSpPr>
          <p:cNvPr id="7" name="TextBox 6">
            <a:extLst>
              <a:ext uri="{FF2B5EF4-FFF2-40B4-BE49-F238E27FC236}">
                <a16:creationId xmlns:a16="http://schemas.microsoft.com/office/drawing/2014/main" id="{99FA0400-80E1-40A3-B46B-D98DC63B417E}"/>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2289005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NortheasternOntario_Logo_Blue.jpg" descr="NortheasternOntario_Logo_Blue.jpg">
            <a:extLst>
              <a:ext uri="{FF2B5EF4-FFF2-40B4-BE49-F238E27FC236}">
                <a16:creationId xmlns:a16="http://schemas.microsoft.com/office/drawing/2014/main" id="{85C39FCD-8402-4E0D-A973-DA23F783AB90}"/>
              </a:ext>
            </a:extLst>
          </p:cNvPr>
          <p:cNvPicPr>
            <a:picLocks noChangeAspect="1"/>
          </p:cNvPicPr>
          <p:nvPr/>
        </p:nvPicPr>
        <p:blipFill>
          <a:blip r:embed="rId3"/>
          <a:stretch>
            <a:fillRect/>
          </a:stretch>
        </p:blipFill>
        <p:spPr>
          <a:xfrm>
            <a:off x="962163" y="1323436"/>
            <a:ext cx="7746709" cy="4169553"/>
          </a:xfrm>
          <a:prstGeom prst="rect">
            <a:avLst/>
          </a:prstGeom>
        </p:spPr>
      </p:pic>
      <p:sp useBgFill="1">
        <p:nvSpPr>
          <p:cNvPr id="6" name="Rectangle 5">
            <a:extLst>
              <a:ext uri="{FF2B5EF4-FFF2-40B4-BE49-F238E27FC236}">
                <a16:creationId xmlns:a16="http://schemas.microsoft.com/office/drawing/2014/main" id="{393B573F-0029-BD43-ABC5-DCC6DA79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6">
            <a:extLst>
              <a:ext uri="{FF2B5EF4-FFF2-40B4-BE49-F238E27FC236}">
                <a16:creationId xmlns:a16="http://schemas.microsoft.com/office/drawing/2014/main" id="{8F0C1BCA-1073-B647-8F45-0419446215BD}"/>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p:blipFill>
        <p:spPr>
          <a:xfrm>
            <a:off x="-1181666" y="0"/>
            <a:ext cx="9669656" cy="6858000"/>
          </a:xfrm>
          <a:prstGeom prst="rect">
            <a:avLst/>
          </a:prstGeom>
          <a:noFill/>
          <a:effectLst>
            <a:outerShdw blurRad="50800" dist="50800" dir="5400000" algn="ctr" rotWithShape="0">
              <a:srgbClr val="000000">
                <a:alpha val="42171"/>
              </a:srgbClr>
            </a:outerShdw>
          </a:effectLst>
        </p:spPr>
      </p:pic>
      <p:sp>
        <p:nvSpPr>
          <p:cNvPr id="8" name="Rectangle 7">
            <a:extLst>
              <a:ext uri="{FF2B5EF4-FFF2-40B4-BE49-F238E27FC236}">
                <a16:creationId xmlns:a16="http://schemas.microsoft.com/office/drawing/2014/main" id="{1CD7A021-93E6-B84C-A71F-018BCA66C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B1C10516-ECCE-1C4E-A21A-4AC8490D2B70}"/>
              </a:ext>
            </a:extLst>
          </p:cNvPr>
          <p:cNvGrpSpPr/>
          <p:nvPr/>
        </p:nvGrpSpPr>
        <p:grpSpPr>
          <a:xfrm>
            <a:off x="7391184" y="3034407"/>
            <a:ext cx="4314156" cy="3546470"/>
            <a:chOff x="7554404" y="3078222"/>
            <a:chExt cx="4314156" cy="3546470"/>
          </a:xfrm>
        </p:grpSpPr>
        <p:sp>
          <p:nvSpPr>
            <p:cNvPr id="10" name="TextBox 9">
              <a:extLst>
                <a:ext uri="{FF2B5EF4-FFF2-40B4-BE49-F238E27FC236}">
                  <a16:creationId xmlns:a16="http://schemas.microsoft.com/office/drawing/2014/main" id="{7AC130B6-CB4C-B741-938C-2158E0A50E42}"/>
                </a:ext>
              </a:extLst>
            </p:cNvPr>
            <p:cNvSpPr txBox="1"/>
            <p:nvPr/>
          </p:nvSpPr>
          <p:spPr>
            <a:xfrm>
              <a:off x="7554404" y="4316368"/>
              <a:ext cx="4314156" cy="2308324"/>
            </a:xfrm>
            <a:prstGeom prst="rect">
              <a:avLst/>
            </a:prstGeom>
            <a:noFill/>
          </p:spPr>
          <p:txBody>
            <a:bodyPr wrap="square" rtlCol="0">
              <a:spAutoFit/>
            </a:bodyPr>
            <a:lstStyle/>
            <a:p>
              <a:pPr lvl="0" algn="just"/>
              <a:r>
                <a:rPr lang="en-CA" sz="2400" dirty="0">
                  <a:solidFill>
                    <a:srgbClr val="000000"/>
                  </a:solidFill>
                  <a:latin typeface="Calibri" panose="020F0502020204030204" pitchFamily="34" charset="0"/>
                  <a:cs typeface="Calibri" panose="020F0502020204030204" pitchFamily="34" charset="0"/>
                </a:rPr>
                <a:t>Northeastern Ontario Tourism </a:t>
              </a:r>
            </a:p>
            <a:p>
              <a:pPr lvl="0" algn="just"/>
              <a:r>
                <a:rPr lang="en-CA" sz="2400" dirty="0">
                  <a:solidFill>
                    <a:srgbClr val="000000"/>
                  </a:solidFill>
                  <a:latin typeface="Calibri" panose="020F0502020204030204" pitchFamily="34" charset="0"/>
                  <a:cs typeface="Calibri" panose="020F0502020204030204" pitchFamily="34" charset="0"/>
                </a:rPr>
                <a:t>is a not for profit partnership based organization. Our mandate is to market our partners and our region over all. A region that is 184,000 km</a:t>
              </a:r>
              <a:r>
                <a:rPr lang="en-CA" sz="2400" baseline="30000" dirty="0">
                  <a:solidFill>
                    <a:srgbClr val="000000"/>
                  </a:solidFill>
                  <a:latin typeface="Calibri" panose="020F0502020204030204" pitchFamily="34" charset="0"/>
                  <a:cs typeface="Calibri" panose="020F0502020204030204" pitchFamily="34" charset="0"/>
                </a:rPr>
                <a:t>2</a:t>
              </a:r>
              <a:r>
                <a:rPr lang="en-CA" sz="2400" dirty="0">
                  <a:solidFill>
                    <a:srgbClr val="000000"/>
                  </a:solidFill>
                  <a:latin typeface="Calibri" panose="020F0502020204030204" pitchFamily="34" charset="0"/>
                  <a:cs typeface="Calibri" panose="020F0502020204030204" pitchFamily="34" charset="0"/>
                </a:rPr>
                <a:t> / 71,000 miles</a:t>
              </a:r>
              <a:r>
                <a:rPr lang="en-CA" sz="2400" baseline="30000" dirty="0">
                  <a:solidFill>
                    <a:srgbClr val="000000"/>
                  </a:solidFill>
                  <a:latin typeface="Calibri" panose="020F0502020204030204" pitchFamily="34" charset="0"/>
                  <a:cs typeface="Calibri" panose="020F0502020204030204" pitchFamily="34" charset="0"/>
                </a:rPr>
                <a:t>2</a:t>
              </a:r>
              <a:endParaRPr lang="en-CA" sz="2400" dirty="0">
                <a:solidFill>
                  <a:srgbClr val="000000"/>
                </a:solidFill>
                <a:latin typeface="Calibri" panose="020F0502020204030204" pitchFamily="34" charset="0"/>
                <a:cs typeface="Calibri" panose="020F0502020204030204" pitchFamily="34" charset="0"/>
              </a:endParaRPr>
            </a:p>
          </p:txBody>
        </p:sp>
        <p:pic>
          <p:nvPicPr>
            <p:cNvPr id="11" name="Picture 10" descr="Shape&#10;&#10;Description automatically generated with low confidence">
              <a:extLst>
                <a:ext uri="{FF2B5EF4-FFF2-40B4-BE49-F238E27FC236}">
                  <a16:creationId xmlns:a16="http://schemas.microsoft.com/office/drawing/2014/main" id="{89C380D3-FC9E-0B44-9E15-096E9C716AD0}"/>
                </a:ext>
              </a:extLst>
            </p:cNvPr>
            <p:cNvPicPr>
              <a:picLocks noChangeAspect="1"/>
            </p:cNvPicPr>
            <p:nvPr/>
          </p:nvPicPr>
          <p:blipFill>
            <a:blip r:embed="rId5" cstate="email">
              <a:alphaModFix amt="50000"/>
              <a:extLst>
                <a:ext uri="{BEBA8EAE-BF5A-486C-A8C5-ECC9F3942E4B}">
                  <a14:imgProps xmlns:a14="http://schemas.microsoft.com/office/drawing/2010/main">
                    <a14:imgLayer r:embed="rId6">
                      <a14:imgEffect>
                        <a14:saturation sat="184000"/>
                      </a14:imgEffect>
                    </a14:imgLayer>
                  </a14:imgProps>
                </a:ext>
                <a:ext uri="{28A0092B-C50C-407E-A947-70E740481C1C}">
                  <a14:useLocalDpi xmlns:a14="http://schemas.microsoft.com/office/drawing/2010/main"/>
                </a:ext>
              </a:extLst>
            </a:blip>
            <a:stretch>
              <a:fillRect/>
            </a:stretch>
          </p:blipFill>
          <p:spPr>
            <a:xfrm>
              <a:off x="9198969" y="3078222"/>
              <a:ext cx="1025026" cy="1025026"/>
            </a:xfrm>
            <a:prstGeom prst="rect">
              <a:avLst/>
            </a:prstGeom>
          </p:spPr>
        </p:pic>
      </p:grpSp>
      <p:grpSp>
        <p:nvGrpSpPr>
          <p:cNvPr id="12" name="Group 11">
            <a:extLst>
              <a:ext uri="{FF2B5EF4-FFF2-40B4-BE49-F238E27FC236}">
                <a16:creationId xmlns:a16="http://schemas.microsoft.com/office/drawing/2014/main" id="{AB114622-7B99-3347-BD8E-82E75B1CAA2D}"/>
              </a:ext>
            </a:extLst>
          </p:cNvPr>
          <p:cNvGrpSpPr/>
          <p:nvPr/>
        </p:nvGrpSpPr>
        <p:grpSpPr>
          <a:xfrm>
            <a:off x="5782960" y="117922"/>
            <a:ext cx="6984742" cy="3138221"/>
            <a:chOff x="5782960" y="-185829"/>
            <a:chExt cx="6984742" cy="3138221"/>
          </a:xfrm>
        </p:grpSpPr>
        <p:pic>
          <p:nvPicPr>
            <p:cNvPr id="16" name="Picture 15">
              <a:extLst>
                <a:ext uri="{FF2B5EF4-FFF2-40B4-BE49-F238E27FC236}">
                  <a16:creationId xmlns:a16="http://schemas.microsoft.com/office/drawing/2014/main" id="{41A98DDA-F933-634A-A5A2-2E97FB4603B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82960" y="497559"/>
              <a:ext cx="1771444" cy="1771444"/>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ln w="127000">
              <a:solidFill>
                <a:schemeClr val="bg2"/>
              </a:solidFill>
            </a:ln>
          </p:spPr>
        </p:pic>
        <p:pic>
          <p:nvPicPr>
            <p:cNvPr id="17" name="Picture 16">
              <a:extLst>
                <a:ext uri="{FF2B5EF4-FFF2-40B4-BE49-F238E27FC236}">
                  <a16:creationId xmlns:a16="http://schemas.microsoft.com/office/drawing/2014/main" id="{5DBF6E0B-D4ED-2549-82BD-1B342109E5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91184" y="204385"/>
              <a:ext cx="2357792" cy="2357792"/>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ln w="127000">
              <a:solidFill>
                <a:schemeClr val="bg2"/>
              </a:solidFill>
            </a:ln>
          </p:spPr>
        </p:pic>
        <p:pic>
          <p:nvPicPr>
            <p:cNvPr id="18" name="Picture 17">
              <a:extLst>
                <a:ext uri="{FF2B5EF4-FFF2-40B4-BE49-F238E27FC236}">
                  <a16:creationId xmlns:a16="http://schemas.microsoft.com/office/drawing/2014/main" id="{B2C428F8-2151-0B41-968C-BB4187F30EA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629481" y="-185829"/>
              <a:ext cx="3138221" cy="3138221"/>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w="127000">
              <a:solidFill>
                <a:schemeClr val="bg2"/>
              </a:solidFill>
            </a:ln>
            <a:effectLst>
              <a:glow>
                <a:schemeClr val="bg1">
                  <a:lumMod val="95000"/>
                </a:schemeClr>
              </a:glow>
            </a:effectLst>
          </p:spPr>
        </p:pic>
      </p:grpSp>
      <p:pic>
        <p:nvPicPr>
          <p:cNvPr id="19" name="Picture 18" descr="NortheasternOntario_Logo_White.eps">
            <a:extLst>
              <a:ext uri="{FF2B5EF4-FFF2-40B4-BE49-F238E27FC236}">
                <a16:creationId xmlns:a16="http://schemas.microsoft.com/office/drawing/2014/main" id="{FBAB27EC-A555-5849-AAFD-85ADE7191293}"/>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795880" y="857859"/>
            <a:ext cx="3432149" cy="1658347"/>
          </a:xfrm>
          <a:prstGeom prst="rect">
            <a:avLst/>
          </a:prstGeom>
        </p:spPr>
      </p:pic>
    </p:spTree>
    <p:extLst>
      <p:ext uri="{BB962C8B-B14F-4D97-AF65-F5344CB8AC3E}">
        <p14:creationId xmlns:p14="http://schemas.microsoft.com/office/powerpoint/2010/main" val="3017121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22">
            <a:extLst>
              <a:ext uri="{FF2B5EF4-FFF2-40B4-BE49-F238E27FC236}">
                <a16:creationId xmlns:a16="http://schemas.microsoft.com/office/drawing/2014/main" id="{C78A622C-C709-1944-A0EE-DE63B4CCB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4">
            <a:extLst>
              <a:ext uri="{FF2B5EF4-FFF2-40B4-BE49-F238E27FC236}">
                <a16:creationId xmlns:a16="http://schemas.microsoft.com/office/drawing/2014/main" id="{DED56D20-4320-4343-896F-525BC3D2B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6A810F5-7B50-0347-ABE1-19A214D5FA87}"/>
              </a:ext>
            </a:extLst>
          </p:cNvPr>
          <p:cNvSpPr txBox="1">
            <a:spLocks/>
          </p:cNvSpPr>
          <p:nvPr/>
        </p:nvSpPr>
        <p:spPr>
          <a:xfrm>
            <a:off x="8370470" y="940255"/>
            <a:ext cx="3438144" cy="14690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0000"/>
                </a:solidFill>
                <a:latin typeface="Calibri" panose="020F0502020204030204" pitchFamily="34" charset="0"/>
                <a:cs typeface="Calibri" panose="020F0502020204030204" pitchFamily="34" charset="0"/>
              </a:rPr>
              <a:t>Getting Here.</a:t>
            </a:r>
          </a:p>
        </p:txBody>
      </p:sp>
      <p:sp>
        <p:nvSpPr>
          <p:cNvPr id="5" name="Rectangle 26">
            <a:extLst>
              <a:ext uri="{FF2B5EF4-FFF2-40B4-BE49-F238E27FC236}">
                <a16:creationId xmlns:a16="http://schemas.microsoft.com/office/drawing/2014/main" id="{360F7155-C02B-274A-ABC0-DB50B56C5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28">
            <a:extLst>
              <a:ext uri="{FF2B5EF4-FFF2-40B4-BE49-F238E27FC236}">
                <a16:creationId xmlns:a16="http://schemas.microsoft.com/office/drawing/2014/main" id="{403B3790-5F13-7148-8E94-0373A05B1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0AA2803B-5B0E-494F-91D7-4BBE387ADD43}"/>
              </a:ext>
            </a:extLst>
          </p:cNvPr>
          <p:cNvGrpSpPr/>
          <p:nvPr/>
        </p:nvGrpSpPr>
        <p:grpSpPr>
          <a:xfrm>
            <a:off x="9612326" y="5215076"/>
            <a:ext cx="2051038" cy="1304381"/>
            <a:chOff x="10040173" y="5314073"/>
            <a:chExt cx="2051038" cy="1304381"/>
          </a:xfrm>
        </p:grpSpPr>
        <p:grpSp>
          <p:nvGrpSpPr>
            <p:cNvPr id="8" name="Group 7">
              <a:extLst>
                <a:ext uri="{FF2B5EF4-FFF2-40B4-BE49-F238E27FC236}">
                  <a16:creationId xmlns:a16="http://schemas.microsoft.com/office/drawing/2014/main" id="{93DC93BA-F533-4340-AE24-A2D1AAF7F46B}"/>
                </a:ext>
              </a:extLst>
            </p:cNvPr>
            <p:cNvGrpSpPr/>
            <p:nvPr/>
          </p:nvGrpSpPr>
          <p:grpSpPr>
            <a:xfrm>
              <a:off x="10145924" y="5314073"/>
              <a:ext cx="1751697" cy="577081"/>
              <a:chOff x="8010285" y="6061038"/>
              <a:chExt cx="1751697" cy="577081"/>
            </a:xfrm>
          </p:grpSpPr>
          <p:sp>
            <p:nvSpPr>
              <p:cNvPr id="12" name="TextBox 11">
                <a:extLst>
                  <a:ext uri="{FF2B5EF4-FFF2-40B4-BE49-F238E27FC236}">
                    <a16:creationId xmlns:a16="http://schemas.microsoft.com/office/drawing/2014/main" id="{AD72B821-C5C4-4640-962D-065B8BB6331A}"/>
                  </a:ext>
                </a:extLst>
              </p:cNvPr>
              <p:cNvSpPr txBox="1"/>
              <p:nvPr/>
            </p:nvSpPr>
            <p:spPr>
              <a:xfrm>
                <a:off x="8010285" y="6061038"/>
                <a:ext cx="1751697" cy="577081"/>
              </a:xfrm>
              <a:prstGeom prst="rect">
                <a:avLst/>
              </a:prstGeom>
              <a:noFill/>
            </p:spPr>
            <p:txBody>
              <a:bodyPr wrap="square" rtlCol="0">
                <a:spAutoFit/>
              </a:bodyPr>
              <a:lstStyle/>
              <a:p>
                <a:pPr>
                  <a:buNone/>
                </a:pPr>
                <a:r>
                  <a:rPr lang="en-US" sz="1050" dirty="0">
                    <a:latin typeface="Calibri" panose="020F0502020204030204" pitchFamily="34" charset="0"/>
                    <a:cs typeface="Calibri" panose="020F0502020204030204" pitchFamily="34" charset="0"/>
                  </a:rPr>
                  <a:t>         From Toronto:</a:t>
                </a:r>
              </a:p>
              <a:p>
                <a:pPr marL="285750" indent="-285750">
                  <a:buFont typeface="Arial" panose="020B0604020202020204" pitchFamily="34" charset="0"/>
                  <a:buChar char="•"/>
                </a:pPr>
                <a:r>
                  <a:rPr lang="en-US" sz="1050" dirty="0">
                    <a:latin typeface="Calibri" panose="020F0502020204030204" pitchFamily="34" charset="0"/>
                    <a:cs typeface="Calibri" panose="020F0502020204030204" pitchFamily="34" charset="0"/>
                  </a:rPr>
                  <a:t>Sudbury -  1 </a:t>
                </a:r>
                <a:r>
                  <a:rPr lang="en-US" sz="1050" dirty="0" err="1">
                    <a:latin typeface="Calibri" panose="020F0502020204030204" pitchFamily="34" charset="0"/>
                    <a:cs typeface="Calibri" panose="020F0502020204030204" pitchFamily="34" charset="0"/>
                  </a:rPr>
                  <a:t>hr</a:t>
                </a:r>
                <a:r>
                  <a:rPr lang="en-US" sz="1050" dirty="0">
                    <a:latin typeface="Calibri" panose="020F0502020204030204" pitchFamily="34" charset="0"/>
                    <a:cs typeface="Calibri" panose="020F0502020204030204" pitchFamily="34" charset="0"/>
                  </a:rPr>
                  <a:t> 9 min</a:t>
                </a:r>
              </a:p>
              <a:p>
                <a:pPr marL="285750" indent="-285750">
                  <a:buFont typeface="Arial" panose="020B0604020202020204" pitchFamily="34" charset="0"/>
                  <a:buChar char="•"/>
                </a:pPr>
                <a:r>
                  <a:rPr lang="en-US" sz="1050" dirty="0">
                    <a:latin typeface="Calibri" panose="020F0502020204030204" pitchFamily="34" charset="0"/>
                    <a:cs typeface="Calibri" panose="020F0502020204030204" pitchFamily="34" charset="0"/>
                  </a:rPr>
                  <a:t>Timmins -  1 </a:t>
                </a:r>
                <a:r>
                  <a:rPr lang="en-US" sz="1050" dirty="0" err="1">
                    <a:latin typeface="Calibri" panose="020F0502020204030204" pitchFamily="34" charset="0"/>
                    <a:cs typeface="Calibri" panose="020F0502020204030204" pitchFamily="34" charset="0"/>
                  </a:rPr>
                  <a:t>hr</a:t>
                </a:r>
                <a:r>
                  <a:rPr lang="en-US" sz="1050" dirty="0">
                    <a:latin typeface="Calibri" panose="020F0502020204030204" pitchFamily="34" charset="0"/>
                    <a:cs typeface="Calibri" panose="020F0502020204030204" pitchFamily="34" charset="0"/>
                  </a:rPr>
                  <a:t> 22 min</a:t>
                </a:r>
              </a:p>
            </p:txBody>
          </p:sp>
          <p:pic>
            <p:nvPicPr>
              <p:cNvPr id="13" name="Picture 12" descr="Icon&#10;&#10;Description automatically generated">
                <a:extLst>
                  <a:ext uri="{FF2B5EF4-FFF2-40B4-BE49-F238E27FC236}">
                    <a16:creationId xmlns:a16="http://schemas.microsoft.com/office/drawing/2014/main" id="{C2152EAF-06B7-994B-A9D5-0029694D9BCE}"/>
                  </a:ext>
                </a:extLst>
              </p:cNvPr>
              <p:cNvPicPr>
                <a:picLocks noChangeAspect="1"/>
              </p:cNvPicPr>
              <p:nvPr/>
            </p:nvPicPr>
            <p:blipFill rotWithShape="1">
              <a:blip r:embed="rId2" cstate="email">
                <a:alphaModFix amt="50000"/>
                <a:extLst>
                  <a:ext uri="{BEBA8EAE-BF5A-486C-A8C5-ECC9F3942E4B}">
                    <a14:imgProps xmlns:a14="http://schemas.microsoft.com/office/drawing/2010/main">
                      <a14:imgLayer r:embed="rId3">
                        <a14:imgEffect>
                          <a14:backgroundRemoval t="0" b="100000" l="6087" r="94022">
                            <a14:foregroundMark x1="6087" y1="61495" x2="6087" y2="61495"/>
                            <a14:foregroundMark x1="46087" y1="82804" x2="46087" y2="82804"/>
                            <a14:foregroundMark x1="56522" y1="74766" x2="56522" y2="74766"/>
                            <a14:foregroundMark x1="91957" y1="25794" x2="91957" y2="25794"/>
                            <a14:foregroundMark x1="94022" y1="26916" x2="94022" y2="26916"/>
                          </a14:backgroundRemoval>
                        </a14:imgEffect>
                      </a14:imgLayer>
                    </a14:imgProps>
                  </a:ext>
                  <a:ext uri="{28A0092B-C50C-407E-A947-70E740481C1C}">
                    <a14:useLocalDpi xmlns:a14="http://schemas.microsoft.com/office/drawing/2010/main"/>
                  </a:ext>
                </a:extLst>
              </a:blip>
              <a:srcRect/>
              <a:stretch/>
            </p:blipFill>
            <p:spPr>
              <a:xfrm>
                <a:off x="8027552" y="6099653"/>
                <a:ext cx="249263" cy="145143"/>
              </a:xfrm>
              <a:prstGeom prst="rect">
                <a:avLst/>
              </a:prstGeom>
            </p:spPr>
          </p:pic>
        </p:grpSp>
        <p:grpSp>
          <p:nvGrpSpPr>
            <p:cNvPr id="9" name="Group 8">
              <a:extLst>
                <a:ext uri="{FF2B5EF4-FFF2-40B4-BE49-F238E27FC236}">
                  <a16:creationId xmlns:a16="http://schemas.microsoft.com/office/drawing/2014/main" id="{EE004150-25B4-B84D-9D94-2F60EBA96133}"/>
                </a:ext>
              </a:extLst>
            </p:cNvPr>
            <p:cNvGrpSpPr/>
            <p:nvPr/>
          </p:nvGrpSpPr>
          <p:grpSpPr>
            <a:xfrm>
              <a:off x="10040173" y="5925313"/>
              <a:ext cx="2051038" cy="693141"/>
              <a:chOff x="10140942" y="6061038"/>
              <a:chExt cx="2051038" cy="693141"/>
            </a:xfrm>
          </p:grpSpPr>
          <p:sp>
            <p:nvSpPr>
              <p:cNvPr id="10" name="TextBox 9">
                <a:extLst>
                  <a:ext uri="{FF2B5EF4-FFF2-40B4-BE49-F238E27FC236}">
                    <a16:creationId xmlns:a16="http://schemas.microsoft.com/office/drawing/2014/main" id="{B48DC91C-0E19-1E42-81FF-95C104D9E994}"/>
                  </a:ext>
                </a:extLst>
              </p:cNvPr>
              <p:cNvSpPr txBox="1"/>
              <p:nvPr/>
            </p:nvSpPr>
            <p:spPr>
              <a:xfrm>
                <a:off x="10140942" y="6061038"/>
                <a:ext cx="2051038" cy="693141"/>
              </a:xfrm>
              <a:prstGeom prst="rect">
                <a:avLst/>
              </a:prstGeom>
            </p:spPr>
            <p:txBody>
              <a:bodyPr vert="horz" lIns="91440" tIns="45720" rIns="91440" bIns="45720" rtlCol="0" anchor="t">
                <a:noAutofit/>
              </a:bodyPr>
              <a:lstStyle/>
              <a:p>
                <a:r>
                  <a:rPr lang="en-US" sz="1050" dirty="0">
                    <a:latin typeface="Calibri" panose="020F0502020204030204" pitchFamily="34" charset="0"/>
                    <a:cs typeface="Calibri" panose="020F0502020204030204" pitchFamily="34" charset="0"/>
                  </a:rPr>
                  <a:t>           From Toronto:</a:t>
                </a:r>
              </a:p>
              <a:p>
                <a:pPr marL="342900" indent="-285750">
                  <a:buFont typeface="Arial" panose="020B0604020202020204" pitchFamily="34" charset="0"/>
                  <a:buChar char="•"/>
                </a:pPr>
                <a:r>
                  <a:rPr lang="en-US" sz="1050" dirty="0">
                    <a:latin typeface="Calibri" panose="020F0502020204030204" pitchFamily="34" charset="0"/>
                    <a:cs typeface="Calibri" panose="020F0502020204030204" pitchFamily="34" charset="0"/>
                  </a:rPr>
                  <a:t>Sudbury - 388 km/241 mi </a:t>
                </a:r>
              </a:p>
              <a:p>
                <a:pPr marL="342900" indent="-285750">
                  <a:buFont typeface="Arial" panose="020B0604020202020204" pitchFamily="34" charset="0"/>
                  <a:buChar char="•"/>
                </a:pPr>
                <a:r>
                  <a:rPr lang="en-US" sz="1050" dirty="0">
                    <a:latin typeface="Calibri" panose="020F0502020204030204" pitchFamily="34" charset="0"/>
                    <a:cs typeface="Calibri" panose="020F0502020204030204" pitchFamily="34" charset="0"/>
                  </a:rPr>
                  <a:t>North Bay - 345 km/214 mi</a:t>
                </a:r>
              </a:p>
              <a:p>
                <a:pPr marL="342900" indent="-285750">
                  <a:buFont typeface="Arial" panose="020B0604020202020204" pitchFamily="34" charset="0"/>
                  <a:buChar char="•"/>
                </a:pPr>
                <a:r>
                  <a:rPr lang="en-US" sz="1050" dirty="0">
                    <a:latin typeface="Calibri" panose="020F0502020204030204" pitchFamily="34" charset="0"/>
                    <a:cs typeface="Calibri" panose="020F0502020204030204" pitchFamily="34" charset="0"/>
                  </a:rPr>
                  <a:t>Timmins - 705 km/437 mi</a:t>
                </a:r>
              </a:p>
            </p:txBody>
          </p:sp>
          <p:pic>
            <p:nvPicPr>
              <p:cNvPr id="11" name="Picture 10">
                <a:extLst>
                  <a:ext uri="{FF2B5EF4-FFF2-40B4-BE49-F238E27FC236}">
                    <a16:creationId xmlns:a16="http://schemas.microsoft.com/office/drawing/2014/main" id="{948CE6D6-8E09-884B-B674-022A233FD16D}"/>
                  </a:ext>
                </a:extLst>
              </p:cNvPr>
              <p:cNvPicPr>
                <a:picLocks noChangeAspect="1"/>
              </p:cNvPicPr>
              <p:nvPr/>
            </p:nvPicPr>
            <p:blipFill>
              <a:blip r:embed="rId4" cstate="email">
                <a:alphaModFix amt="50000"/>
                <a:extLst>
                  <a:ext uri="{BEBA8EAE-BF5A-486C-A8C5-ECC9F3942E4B}">
                    <a14:imgProps xmlns:a14="http://schemas.microsoft.com/office/drawing/2010/main">
                      <a14:imgLayer r:embed="rId5">
                        <a14:imgEffect>
                          <a14:backgroundRemoval t="9833" b="96025" l="2927" r="95244">
                            <a14:foregroundMark x1="37317" y1="63598" x2="37317" y2="63598"/>
                            <a14:foregroundMark x1="53415" y1="58996" x2="53415" y2="58996"/>
                            <a14:foregroundMark x1="43659" y1="60669" x2="43659" y2="60669"/>
                            <a14:foregroundMark x1="39268" y1="53138" x2="61341" y2="69038"/>
                            <a14:foregroundMark x1="85488" y1="55649" x2="91829" y2="68201"/>
                            <a14:foregroundMark x1="94756" y1="58159" x2="95244" y2="62343"/>
                            <a14:foregroundMark x1="14268" y1="55649" x2="8293" y2="56485"/>
                            <a14:foregroundMark x1="2927" y1="54812" x2="2927" y2="54812"/>
                            <a14:foregroundMark x1="20122" y1="93515" x2="20122" y2="93515"/>
                            <a14:foregroundMark x1="81951" y1="96025" x2="81951" y2="96025"/>
                          </a14:backgroundRemoval>
                        </a14:imgEffect>
                      </a14:imgLayer>
                    </a14:imgProps>
                  </a:ext>
                  <a:ext uri="{28A0092B-C50C-407E-A947-70E740481C1C}">
                    <a14:useLocalDpi xmlns:a14="http://schemas.microsoft.com/office/drawing/2010/main"/>
                  </a:ext>
                </a:extLst>
              </a:blip>
              <a:srcRect/>
              <a:stretch/>
            </p:blipFill>
            <p:spPr>
              <a:xfrm>
                <a:off x="10246693" y="6099653"/>
                <a:ext cx="249263" cy="145143"/>
              </a:xfrm>
              <a:prstGeom prst="rect">
                <a:avLst/>
              </a:prstGeom>
            </p:spPr>
          </p:pic>
        </p:grpSp>
      </p:grpSp>
      <p:sp>
        <p:nvSpPr>
          <p:cNvPr id="14" name="TextBox 13">
            <a:extLst>
              <a:ext uri="{FF2B5EF4-FFF2-40B4-BE49-F238E27FC236}">
                <a16:creationId xmlns:a16="http://schemas.microsoft.com/office/drawing/2014/main" id="{61777754-9EE5-1742-8538-A955487D668C}"/>
              </a:ext>
            </a:extLst>
          </p:cNvPr>
          <p:cNvSpPr txBox="1"/>
          <p:nvPr/>
        </p:nvSpPr>
        <p:spPr>
          <a:xfrm>
            <a:off x="8370470" y="2540465"/>
            <a:ext cx="3438144" cy="2677656"/>
          </a:xfrm>
          <a:prstGeom prst="rect">
            <a:avLst/>
          </a:prstGeom>
          <a:noFill/>
        </p:spPr>
        <p:txBody>
          <a:bodyPr wrap="square" rtlCol="0">
            <a:spAutoFit/>
          </a:bodyPr>
          <a:lstStyle/>
          <a:p>
            <a:pPr algn="just" fontAlgn="base"/>
            <a:r>
              <a:rPr lang="en-CA" sz="1200" dirty="0">
                <a:latin typeface="Calibri" panose="020F0502020204030204" pitchFamily="34" charset="0"/>
                <a:cs typeface="Calibri" panose="020F0502020204030204" pitchFamily="34" charset="0"/>
              </a:rPr>
              <a:t>Our region is easily accessible by various modes of transportation. Highway 400/69 and Highway 11 connect the region with Southern Ontario and Trans-Canada Highway 17 provides an East/West corridor, meaning the region is less than four hours from Toronto, Ottawa. Connecting highways also make for easy access to drive in from the Northern United States!</a:t>
            </a:r>
          </a:p>
          <a:p>
            <a:pPr algn="just" fontAlgn="base"/>
            <a:endParaRPr lang="en-CA" sz="1200" dirty="0">
              <a:latin typeface="Calibri" panose="020F0502020204030204" pitchFamily="34" charset="0"/>
              <a:cs typeface="Calibri" panose="020F0502020204030204" pitchFamily="34" charset="0"/>
            </a:endParaRPr>
          </a:p>
          <a:p>
            <a:pPr algn="just" fontAlgn="base"/>
            <a:r>
              <a:rPr lang="en-CA" sz="1200" dirty="0">
                <a:latin typeface="Calibri" panose="020F0502020204030204" pitchFamily="34" charset="0"/>
                <a:cs typeface="Calibri" panose="020F0502020204030204" pitchFamily="34" charset="0"/>
              </a:rPr>
              <a:t>Multiple bus lines offer service to major destinations throughout the region, as well as guided bus tours. Air and rail travel are other popular options. No matter how you get here, there will always be a way!</a:t>
            </a:r>
          </a:p>
        </p:txBody>
      </p:sp>
      <p:sp>
        <p:nvSpPr>
          <p:cNvPr id="15" name="Title 1">
            <a:extLst>
              <a:ext uri="{FF2B5EF4-FFF2-40B4-BE49-F238E27FC236}">
                <a16:creationId xmlns:a16="http://schemas.microsoft.com/office/drawing/2014/main" id="{9F7DBE5B-1E29-104C-BB49-E186647FED83}"/>
              </a:ext>
            </a:extLst>
          </p:cNvPr>
          <p:cNvSpPr txBox="1">
            <a:spLocks/>
          </p:cNvSpPr>
          <p:nvPr/>
        </p:nvSpPr>
        <p:spPr>
          <a:xfrm>
            <a:off x="8362127" y="5215076"/>
            <a:ext cx="1250199" cy="13043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b="1" dirty="0">
                <a:solidFill>
                  <a:srgbClr val="000000"/>
                </a:solidFill>
                <a:latin typeface="Calibri" panose="020F0502020204030204" pitchFamily="34" charset="0"/>
                <a:cs typeface="Calibri" panose="020F0502020204030204" pitchFamily="34" charset="0"/>
              </a:rPr>
              <a:t>How </a:t>
            </a:r>
          </a:p>
          <a:p>
            <a:pPr algn="just"/>
            <a:r>
              <a:rPr lang="en-US" sz="3200" b="1" dirty="0">
                <a:solidFill>
                  <a:srgbClr val="000000"/>
                </a:solidFill>
                <a:latin typeface="Calibri" panose="020F0502020204030204" pitchFamily="34" charset="0"/>
                <a:cs typeface="Calibri" panose="020F0502020204030204" pitchFamily="34" charset="0"/>
              </a:rPr>
              <a:t>To Travel</a:t>
            </a:r>
          </a:p>
        </p:txBody>
      </p:sp>
      <p:pic>
        <p:nvPicPr>
          <p:cNvPr id="17" name="Map.png" descr="Map.png">
            <a:extLst>
              <a:ext uri="{FF2B5EF4-FFF2-40B4-BE49-F238E27FC236}">
                <a16:creationId xmlns:a16="http://schemas.microsoft.com/office/drawing/2014/main" id="{86AA7209-CA52-1947-B20D-725C38AE86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881" y="-33556"/>
            <a:ext cx="6683575" cy="7040862"/>
          </a:xfrm>
          <a:prstGeom prst="rect">
            <a:avLst/>
          </a:prstGeom>
          <a:ln w="12700">
            <a:miter lim="400000"/>
          </a:ln>
        </p:spPr>
      </p:pic>
    </p:spTree>
    <p:extLst>
      <p:ext uri="{BB962C8B-B14F-4D97-AF65-F5344CB8AC3E}">
        <p14:creationId xmlns:p14="http://schemas.microsoft.com/office/powerpoint/2010/main" val="242351644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Distance.png" descr="Distanc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3408" y="114300"/>
            <a:ext cx="7485185" cy="66294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water, outdoor, boat, lake&#10;&#10;Description automatically generated">
            <a:extLst>
              <a:ext uri="{FF2B5EF4-FFF2-40B4-BE49-F238E27FC236}">
                <a16:creationId xmlns:a16="http://schemas.microsoft.com/office/drawing/2014/main" id="{3CCA9412-7AC5-6C4D-BF87-2A8279629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97EEF1-E80F-8046-BE98-DF068B71EBA9}"/>
              </a:ext>
            </a:extLst>
          </p:cNvPr>
          <p:cNvSpPr>
            <a:spLocks noGrp="1"/>
          </p:cNvSpPr>
          <p:nvPr>
            <p:ph type="title"/>
          </p:nvPr>
        </p:nvSpPr>
        <p:spPr>
          <a:xfrm>
            <a:off x="371094" y="932688"/>
            <a:ext cx="3438144" cy="1353312"/>
          </a:xfrm>
        </p:spPr>
        <p:txBody>
          <a:bodyPr anchor="b">
            <a:normAutofit/>
          </a:bodyPr>
          <a:lstStyle/>
          <a:p>
            <a:r>
              <a:rPr lang="en-US" sz="3200" b="1" dirty="0">
                <a:solidFill>
                  <a:srgbClr val="000000"/>
                </a:solidFill>
                <a:latin typeface="+mn-lt"/>
              </a:rPr>
              <a:t>Exploring The Northeast:</a:t>
            </a:r>
            <a:endParaRPr lang="en-US" sz="3200" b="1" dirty="0">
              <a:solidFill>
                <a:srgbClr val="0070C0"/>
              </a:solidFill>
              <a:latin typeface="+mn-lt"/>
            </a:endParaRP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6AA53E-61BF-834F-B1D6-D06CB46E70BE}"/>
              </a:ext>
            </a:extLst>
          </p:cNvPr>
          <p:cNvSpPr>
            <a:spLocks noGrp="1"/>
          </p:cNvSpPr>
          <p:nvPr>
            <p:ph idx="1"/>
          </p:nvPr>
        </p:nvSpPr>
        <p:spPr>
          <a:xfrm>
            <a:off x="371093" y="2718054"/>
            <a:ext cx="3438145" cy="3207258"/>
          </a:xfrm>
        </p:spPr>
        <p:txBody>
          <a:bodyPr anchor="t">
            <a:normAutofit fontScale="92500"/>
          </a:bodyPr>
          <a:lstStyle/>
          <a:p>
            <a:pPr marL="0" indent="0">
              <a:lnSpc>
                <a:spcPct val="110000"/>
              </a:lnSpc>
              <a:buNone/>
            </a:pPr>
            <a:r>
              <a:rPr lang="en-CA" sz="1400" dirty="0">
                <a:solidFill>
                  <a:srgbClr val="000000"/>
                </a:solidFill>
              </a:rPr>
              <a:t>Home to world-class paddling, hiking, cycling, skiing, snowshoeing, snowmobiling and even flightseeing. We have thousands of kilometers of paved roads winding through a pristine wilderness for epic road trips by car, RV, or motorcycle and countless trails on crown land and backcountry roads for off-road adventures. Our welcoming communities offer urban shopping, innovative restaurants, and hometown markets each with their own specialties plus amazing family attractions like Sudbury’s Science North and the Canadian Polar Bear Habitat in Cochrane.</a:t>
            </a:r>
            <a:endParaRPr lang="en-US" sz="800" dirty="0">
              <a:solidFill>
                <a:srgbClr val="000000"/>
              </a:solidFill>
            </a:endParaRPr>
          </a:p>
        </p:txBody>
      </p:sp>
    </p:spTree>
    <p:extLst>
      <p:ext uri="{BB962C8B-B14F-4D97-AF65-F5344CB8AC3E}">
        <p14:creationId xmlns:p14="http://schemas.microsoft.com/office/powerpoint/2010/main" val="2914798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80FDA194-C29E-F04D-9E48-C4FA35C77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16551D5-E219-E944-AD85-A018BC67E5AD}"/>
              </a:ext>
            </a:extLst>
          </p:cNvPr>
          <p:cNvSpPr txBox="1">
            <a:spLocks/>
          </p:cNvSpPr>
          <p:nvPr/>
        </p:nvSpPr>
        <p:spPr>
          <a:xfrm>
            <a:off x="621792" y="747437"/>
            <a:ext cx="6272784" cy="1987095"/>
          </a:xfrm>
          <a:prstGeom prst="rect">
            <a:avLst/>
          </a:prstGeom>
        </p:spPr>
        <p:txBody>
          <a:bodyPr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0000"/>
                </a:solidFill>
                <a:latin typeface="+mn-lt"/>
              </a:rPr>
              <a:t>Exploring the </a:t>
            </a:r>
          </a:p>
          <a:p>
            <a:r>
              <a:rPr lang="en-US" sz="3200" b="1" dirty="0">
                <a:solidFill>
                  <a:srgbClr val="000000"/>
                </a:solidFill>
                <a:latin typeface="+mn-lt"/>
              </a:rPr>
              <a:t>Northeast:</a:t>
            </a:r>
          </a:p>
          <a:p>
            <a:endParaRPr lang="en-US" sz="3200" b="1" dirty="0">
              <a:solidFill>
                <a:srgbClr val="000000"/>
              </a:solidFill>
              <a:latin typeface="+mn-lt"/>
            </a:endParaRPr>
          </a:p>
          <a:p>
            <a:r>
              <a:rPr lang="en-US" sz="4300" b="1" dirty="0">
                <a:solidFill>
                  <a:srgbClr val="0070C0"/>
                </a:solidFill>
                <a:latin typeface="+mn-lt"/>
              </a:rPr>
              <a:t>FUN FACTS</a:t>
            </a:r>
          </a:p>
        </p:txBody>
      </p:sp>
      <p:sp>
        <p:nvSpPr>
          <p:cNvPr id="4" name="Rectangle 3">
            <a:extLst>
              <a:ext uri="{FF2B5EF4-FFF2-40B4-BE49-F238E27FC236}">
                <a16:creationId xmlns:a16="http://schemas.microsoft.com/office/drawing/2014/main" id="{E0BA8AEE-E4A6-B345-A2C6-5CEE0E2CD2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riding bikes&#10;&#10;Description automatically generated with medium confidence">
            <a:extLst>
              <a:ext uri="{FF2B5EF4-FFF2-40B4-BE49-F238E27FC236}">
                <a16:creationId xmlns:a16="http://schemas.microsoft.com/office/drawing/2014/main" id="{694AD9D9-B554-ED46-9DAB-5CC65F77F2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84008" y="1"/>
            <a:ext cx="4507992" cy="2240280"/>
          </a:xfrm>
          <a:prstGeom prst="rect">
            <a:avLst/>
          </a:prstGeom>
        </p:spPr>
      </p:pic>
      <p:sp>
        <p:nvSpPr>
          <p:cNvPr id="6" name="Rectangle 5">
            <a:extLst>
              <a:ext uri="{FF2B5EF4-FFF2-40B4-BE49-F238E27FC236}">
                <a16:creationId xmlns:a16="http://schemas.microsoft.com/office/drawing/2014/main" id="{9440C8F0-BE62-DD4C-966B-A9A38B235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0C489299-FB1F-E745-91DA-B3AD37E482BD}"/>
              </a:ext>
            </a:extLst>
          </p:cNvPr>
          <p:cNvSpPr txBox="1">
            <a:spLocks/>
          </p:cNvSpPr>
          <p:nvPr/>
        </p:nvSpPr>
        <p:spPr>
          <a:xfrm>
            <a:off x="620364" y="3086533"/>
            <a:ext cx="3460090" cy="3606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526" indent="-200526">
              <a:buSzPct val="100000"/>
              <a:defRPr sz="2000"/>
            </a:pPr>
            <a:r>
              <a:rPr lang="en-CA" sz="1200" dirty="0">
                <a:solidFill>
                  <a:srgbClr val="000000"/>
                </a:solidFill>
              </a:rPr>
              <a:t>The highest elevation in Ontario is the </a:t>
            </a:r>
            <a:r>
              <a:rPr lang="en-CA" sz="1200" dirty="0" err="1">
                <a:solidFill>
                  <a:srgbClr val="000000"/>
                </a:solidFill>
              </a:rPr>
              <a:t>Ishpatina</a:t>
            </a:r>
            <a:r>
              <a:rPr lang="en-CA" sz="1200" dirty="0">
                <a:solidFill>
                  <a:srgbClr val="000000"/>
                </a:solidFill>
              </a:rPr>
              <a:t> Ridge, 90km north of Sudbury</a:t>
            </a:r>
          </a:p>
          <a:p>
            <a:pPr marL="200526" indent="-200526">
              <a:buSzPct val="100000"/>
              <a:defRPr sz="2000"/>
            </a:pPr>
            <a:r>
              <a:rPr lang="en-CA" sz="1200" dirty="0">
                <a:solidFill>
                  <a:srgbClr val="000000"/>
                </a:solidFill>
              </a:rPr>
              <a:t>Home of the Canadian Polar Bear Habitat where you can get close to 3 bears</a:t>
            </a:r>
          </a:p>
          <a:p>
            <a:pPr marL="200526" indent="-200526">
              <a:buSzPct val="100000"/>
              <a:defRPr sz="2000"/>
            </a:pPr>
            <a:r>
              <a:rPr lang="en-CA" sz="1200" dirty="0">
                <a:solidFill>
                  <a:srgbClr val="000000"/>
                </a:solidFill>
              </a:rPr>
              <a:t>Largest freshwater island in the world - “Manitoulin Island”</a:t>
            </a:r>
          </a:p>
          <a:p>
            <a:pPr marL="200526" indent="-200526">
              <a:buSzPct val="100000"/>
              <a:defRPr sz="2000"/>
            </a:pPr>
            <a:r>
              <a:rPr lang="en-CA" sz="1200" dirty="0">
                <a:solidFill>
                  <a:srgbClr val="000000"/>
                </a:solidFill>
              </a:rPr>
              <a:t>Largest game preserve in the world (7,000 square km/3,000 square miles)</a:t>
            </a:r>
          </a:p>
          <a:p>
            <a:pPr marL="200526" indent="-200526">
              <a:buSzPct val="100000"/>
              <a:defRPr sz="2000"/>
            </a:pPr>
            <a:r>
              <a:rPr lang="en-CA" sz="1200" dirty="0">
                <a:solidFill>
                  <a:srgbClr val="000000"/>
                </a:solidFill>
              </a:rPr>
              <a:t>Once home to internationally renown conservationist “Grey Owl”</a:t>
            </a:r>
          </a:p>
          <a:p>
            <a:pPr marL="200526" indent="-200526">
              <a:buSzPct val="100000"/>
              <a:defRPr sz="2000"/>
            </a:pPr>
            <a:r>
              <a:rPr lang="en-CA" sz="1200" dirty="0">
                <a:solidFill>
                  <a:srgbClr val="000000"/>
                </a:solidFill>
              </a:rPr>
              <a:t>Home of Hockey Hall of Famer, Tim Horton, who started the coffee chain </a:t>
            </a:r>
          </a:p>
          <a:p>
            <a:pPr marL="200526" indent="-200526">
              <a:buSzPct val="100000"/>
              <a:defRPr sz="2000"/>
            </a:pPr>
            <a:r>
              <a:rPr lang="en-CA" sz="1200" dirty="0">
                <a:solidFill>
                  <a:srgbClr val="000000"/>
                </a:solidFill>
              </a:rPr>
              <a:t>Hometown of musician Shania Twain is Timmins</a:t>
            </a:r>
          </a:p>
        </p:txBody>
      </p:sp>
      <p:pic>
        <p:nvPicPr>
          <p:cNvPr id="8" name="Picture 7" descr="A person in a red jacket paddling a canoe on a lake&#10;&#10;Description automatically generated with medium confidence">
            <a:extLst>
              <a:ext uri="{FF2B5EF4-FFF2-40B4-BE49-F238E27FC236}">
                <a16:creationId xmlns:a16="http://schemas.microsoft.com/office/drawing/2014/main" id="{FBC7F07D-950F-7544-9368-6E6E49504C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84008" y="2308860"/>
            <a:ext cx="4507992" cy="2240280"/>
          </a:xfrm>
          <a:prstGeom prst="rect">
            <a:avLst/>
          </a:prstGeom>
        </p:spPr>
      </p:pic>
      <p:pic>
        <p:nvPicPr>
          <p:cNvPr id="9" name="Picture 8" descr="A person standing on a rock with the arms out in front of a body of water&#10;&#10;Description automatically generated with low confidence">
            <a:extLst>
              <a:ext uri="{FF2B5EF4-FFF2-40B4-BE49-F238E27FC236}">
                <a16:creationId xmlns:a16="http://schemas.microsoft.com/office/drawing/2014/main" id="{6D4F245C-FF9F-8344-A4FA-2D4EC0CE88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84008" y="4617720"/>
            <a:ext cx="4507992" cy="2240280"/>
          </a:xfrm>
          <a:prstGeom prst="rect">
            <a:avLst/>
          </a:prstGeom>
        </p:spPr>
      </p:pic>
      <p:sp>
        <p:nvSpPr>
          <p:cNvPr id="10" name="Content Placeholder 2">
            <a:extLst>
              <a:ext uri="{FF2B5EF4-FFF2-40B4-BE49-F238E27FC236}">
                <a16:creationId xmlns:a16="http://schemas.microsoft.com/office/drawing/2014/main" id="{66F5947F-908D-5F48-86A1-763069EAFF3C}"/>
              </a:ext>
            </a:extLst>
          </p:cNvPr>
          <p:cNvSpPr txBox="1">
            <a:spLocks/>
          </p:cNvSpPr>
          <p:nvPr/>
        </p:nvSpPr>
        <p:spPr>
          <a:xfrm>
            <a:off x="4080454" y="3105773"/>
            <a:ext cx="3389681" cy="27424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526" indent="-200526">
              <a:buSzPct val="100000"/>
              <a:defRPr sz="2000"/>
            </a:pPr>
            <a:r>
              <a:rPr lang="en-CA" sz="1200" dirty="0">
                <a:solidFill>
                  <a:srgbClr val="000000"/>
                </a:solidFill>
              </a:rPr>
              <a:t>We have “White Moose” known as the Ghost or Spirit Moose</a:t>
            </a:r>
          </a:p>
          <a:p>
            <a:pPr marL="200526" indent="-200526">
              <a:buSzPct val="100000"/>
              <a:defRPr sz="2000"/>
            </a:pPr>
            <a:r>
              <a:rPr lang="en-CA" sz="1200" dirty="0">
                <a:solidFill>
                  <a:srgbClr val="000000"/>
                </a:solidFill>
              </a:rPr>
              <a:t>Oldest Anglican church in North America</a:t>
            </a:r>
          </a:p>
          <a:p>
            <a:pPr marL="200526" indent="-200526">
              <a:buSzPct val="100000"/>
              <a:defRPr sz="2000"/>
            </a:pPr>
            <a:r>
              <a:rPr lang="en-CA" sz="1200" dirty="0">
                <a:solidFill>
                  <a:srgbClr val="000000"/>
                </a:solidFill>
              </a:rPr>
              <a:t>The sport of “Ringette” was invented in North Bay</a:t>
            </a:r>
          </a:p>
          <a:p>
            <a:pPr marL="200526" indent="-200526">
              <a:buSzPct val="100000"/>
              <a:defRPr sz="2000"/>
            </a:pPr>
            <a:r>
              <a:rPr lang="en-CA" sz="1200" dirty="0">
                <a:solidFill>
                  <a:srgbClr val="000000"/>
                </a:solidFill>
              </a:rPr>
              <a:t>The top of our province and our region is where the “Hudson’s Bay Company” started</a:t>
            </a:r>
          </a:p>
          <a:p>
            <a:pPr marL="200526" indent="-200526">
              <a:buSzPct val="100000"/>
              <a:defRPr sz="2000"/>
            </a:pPr>
            <a:r>
              <a:rPr lang="en-CA" sz="1200" dirty="0">
                <a:solidFill>
                  <a:srgbClr val="000000"/>
                </a:solidFill>
              </a:rPr>
              <a:t>Large Indigenous population</a:t>
            </a:r>
          </a:p>
          <a:p>
            <a:pPr marL="200526" indent="-200526">
              <a:buSzPct val="100000"/>
              <a:defRPr sz="2000"/>
            </a:pPr>
            <a:r>
              <a:rPr lang="en-CA" sz="1200" dirty="0">
                <a:solidFill>
                  <a:srgbClr val="000000"/>
                </a:solidFill>
              </a:rPr>
              <a:t>We have NORTHERN LIGHTS</a:t>
            </a:r>
          </a:p>
          <a:p>
            <a:pPr marL="200526" indent="-200526">
              <a:buSzPct val="100000"/>
              <a:defRPr sz="2000"/>
            </a:pPr>
            <a:r>
              <a:rPr lang="en-CA" sz="1200" dirty="0">
                <a:solidFill>
                  <a:srgbClr val="000000"/>
                </a:solidFill>
              </a:rPr>
              <a:t>50 + species of fish</a:t>
            </a:r>
          </a:p>
          <a:p>
            <a:pPr marL="200526" indent="-200526">
              <a:buSzPct val="100000"/>
              <a:defRPr sz="2000"/>
            </a:pPr>
            <a:r>
              <a:rPr lang="en-CA" sz="1200" dirty="0">
                <a:solidFill>
                  <a:srgbClr val="000000"/>
                </a:solidFill>
              </a:rPr>
              <a:t>Fishing happens ALL year round</a:t>
            </a:r>
          </a:p>
        </p:txBody>
      </p:sp>
    </p:spTree>
    <p:extLst>
      <p:ext uri="{BB962C8B-B14F-4D97-AF65-F5344CB8AC3E}">
        <p14:creationId xmlns:p14="http://schemas.microsoft.com/office/powerpoint/2010/main" val="16129102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25">
            <a:extLst>
              <a:ext uri="{FF2B5EF4-FFF2-40B4-BE49-F238E27FC236}">
                <a16:creationId xmlns:a16="http://schemas.microsoft.com/office/drawing/2014/main" id="{23EC3078-5FFA-B447-B039-B7D1FE988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2631977-AC48-FD4A-A5FF-E79F84F5DFA8}"/>
              </a:ext>
            </a:extLst>
          </p:cNvPr>
          <p:cNvSpPr txBox="1">
            <a:spLocks/>
          </p:cNvSpPr>
          <p:nvPr/>
        </p:nvSpPr>
        <p:spPr>
          <a:xfrm>
            <a:off x="612648" y="803545"/>
            <a:ext cx="6272784" cy="1951230"/>
          </a:xfrm>
          <a:prstGeom prst="rect">
            <a:avLst/>
          </a:prstGeom>
        </p:spPr>
        <p:txBody>
          <a:bodyPr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100" b="1">
                <a:solidFill>
                  <a:srgbClr val="000000"/>
                </a:solidFill>
                <a:latin typeface="+mn-lt"/>
              </a:rPr>
              <a:t>Exploring the </a:t>
            </a:r>
          </a:p>
          <a:p>
            <a:pPr>
              <a:lnSpc>
                <a:spcPct val="120000"/>
              </a:lnSpc>
            </a:pPr>
            <a:r>
              <a:rPr lang="en-US" sz="4100" b="1">
                <a:solidFill>
                  <a:srgbClr val="000000"/>
                </a:solidFill>
                <a:latin typeface="+mn-lt"/>
              </a:rPr>
              <a:t>Northeast:</a:t>
            </a:r>
          </a:p>
          <a:p>
            <a:endParaRPr lang="en-US" sz="3200" b="1">
              <a:solidFill>
                <a:srgbClr val="000000"/>
              </a:solidFill>
              <a:latin typeface="+mn-lt"/>
            </a:endParaRPr>
          </a:p>
          <a:p>
            <a:r>
              <a:rPr lang="en-US" sz="5500" b="1">
                <a:solidFill>
                  <a:srgbClr val="0070C0"/>
                </a:solidFill>
                <a:latin typeface="+mn-lt"/>
              </a:rPr>
              <a:t>THINGS TO DO</a:t>
            </a:r>
            <a:endParaRPr lang="en-US" sz="5500" b="1" dirty="0">
              <a:solidFill>
                <a:srgbClr val="0070C0"/>
              </a:solidFill>
              <a:latin typeface="+mn-lt"/>
            </a:endParaRPr>
          </a:p>
        </p:txBody>
      </p:sp>
      <p:sp>
        <p:nvSpPr>
          <p:cNvPr id="4" name="Rectangle 3">
            <a:extLst>
              <a:ext uri="{FF2B5EF4-FFF2-40B4-BE49-F238E27FC236}">
                <a16:creationId xmlns:a16="http://schemas.microsoft.com/office/drawing/2014/main" id="{EE4D7062-1499-5148-9F71-FEDA82126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CB3CC35-D22C-DA46-AC89-ACCF13F0FD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84008" y="1"/>
            <a:ext cx="4507992" cy="2240280"/>
          </a:xfrm>
          <a:prstGeom prst="rect">
            <a:avLst/>
          </a:prstGeom>
        </p:spPr>
      </p:pic>
      <p:sp>
        <p:nvSpPr>
          <p:cNvPr id="6" name="Rectangle 5">
            <a:extLst>
              <a:ext uri="{FF2B5EF4-FFF2-40B4-BE49-F238E27FC236}">
                <a16:creationId xmlns:a16="http://schemas.microsoft.com/office/drawing/2014/main" id="{B567A754-9D3C-DF4F-8862-6E2A289AA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92C69D2-2B11-2B48-BA53-886425A754E8}"/>
              </a:ext>
            </a:extLst>
          </p:cNvPr>
          <p:cNvSpPr txBox="1">
            <a:spLocks/>
          </p:cNvSpPr>
          <p:nvPr/>
        </p:nvSpPr>
        <p:spPr>
          <a:xfrm>
            <a:off x="621792" y="3046513"/>
            <a:ext cx="2873762" cy="2369744"/>
          </a:xfrm>
          <a:prstGeom prst="rect">
            <a:avLst/>
          </a:prstGeom>
        </p:spPr>
        <p:txBody>
          <a:bodyPr numCol="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a:solidFill>
                  <a:srgbClr val="000000"/>
                </a:solidFill>
              </a:rPr>
              <a:t>Summer</a:t>
            </a:r>
          </a:p>
          <a:p>
            <a:pPr>
              <a:lnSpc>
                <a:spcPct val="110000"/>
              </a:lnSpc>
              <a:spcBef>
                <a:spcPts val="0"/>
              </a:spcBef>
            </a:pPr>
            <a:r>
              <a:rPr lang="en-CA" sz="1500">
                <a:solidFill>
                  <a:srgbClr val="000000"/>
                </a:solidFill>
              </a:rPr>
              <a:t>Fishing</a:t>
            </a:r>
          </a:p>
          <a:p>
            <a:pPr>
              <a:lnSpc>
                <a:spcPct val="110000"/>
              </a:lnSpc>
              <a:spcBef>
                <a:spcPts val="0"/>
              </a:spcBef>
            </a:pPr>
            <a:r>
              <a:rPr lang="en-CA" sz="1500">
                <a:solidFill>
                  <a:srgbClr val="000000"/>
                </a:solidFill>
              </a:rPr>
              <a:t>Fly Fishing</a:t>
            </a:r>
          </a:p>
          <a:p>
            <a:pPr>
              <a:lnSpc>
                <a:spcPct val="110000"/>
              </a:lnSpc>
              <a:spcBef>
                <a:spcPts val="0"/>
              </a:spcBef>
            </a:pPr>
            <a:r>
              <a:rPr lang="en-CA" sz="1500">
                <a:solidFill>
                  <a:srgbClr val="000000"/>
                </a:solidFill>
              </a:rPr>
              <a:t>Hiking</a:t>
            </a:r>
          </a:p>
          <a:p>
            <a:pPr>
              <a:lnSpc>
                <a:spcPct val="110000"/>
              </a:lnSpc>
              <a:spcBef>
                <a:spcPts val="0"/>
              </a:spcBef>
            </a:pPr>
            <a:r>
              <a:rPr lang="en-CA" sz="1500">
                <a:solidFill>
                  <a:srgbClr val="000000"/>
                </a:solidFill>
              </a:rPr>
              <a:t>Paddling</a:t>
            </a:r>
          </a:p>
          <a:p>
            <a:pPr>
              <a:lnSpc>
                <a:spcPct val="110000"/>
              </a:lnSpc>
              <a:spcBef>
                <a:spcPts val="0"/>
              </a:spcBef>
            </a:pPr>
            <a:r>
              <a:rPr lang="en-CA" sz="1500">
                <a:solidFill>
                  <a:srgbClr val="000000"/>
                </a:solidFill>
              </a:rPr>
              <a:t>Camping</a:t>
            </a:r>
          </a:p>
          <a:p>
            <a:pPr>
              <a:lnSpc>
                <a:spcPct val="110000"/>
              </a:lnSpc>
              <a:spcBef>
                <a:spcPts val="0"/>
              </a:spcBef>
            </a:pPr>
            <a:r>
              <a:rPr lang="en-CA" sz="1500">
                <a:solidFill>
                  <a:srgbClr val="000000"/>
                </a:solidFill>
              </a:rPr>
              <a:t>Glamping, Yurts</a:t>
            </a:r>
          </a:p>
          <a:p>
            <a:pPr>
              <a:lnSpc>
                <a:spcPct val="110000"/>
              </a:lnSpc>
              <a:spcBef>
                <a:spcPts val="0"/>
              </a:spcBef>
            </a:pPr>
            <a:r>
              <a:rPr lang="en-CA" sz="1500">
                <a:solidFill>
                  <a:srgbClr val="000000"/>
                </a:solidFill>
              </a:rPr>
              <a:t>Boating</a:t>
            </a:r>
          </a:p>
          <a:p>
            <a:pPr>
              <a:lnSpc>
                <a:spcPct val="110000"/>
              </a:lnSpc>
              <a:spcBef>
                <a:spcPts val="0"/>
              </a:spcBef>
            </a:pPr>
            <a:r>
              <a:rPr lang="en-CA" sz="1500">
                <a:solidFill>
                  <a:srgbClr val="000000"/>
                </a:solidFill>
              </a:rPr>
              <a:t>ATV’ing</a:t>
            </a:r>
          </a:p>
          <a:p>
            <a:pPr>
              <a:lnSpc>
                <a:spcPct val="110000"/>
              </a:lnSpc>
              <a:spcBef>
                <a:spcPts val="0"/>
              </a:spcBef>
            </a:pPr>
            <a:r>
              <a:rPr lang="en-CA" sz="1500">
                <a:solidFill>
                  <a:srgbClr val="000000"/>
                </a:solidFill>
              </a:rPr>
              <a:t>Motorcycling</a:t>
            </a:r>
            <a:endParaRPr lang="en-CA" sz="1500" dirty="0">
              <a:solidFill>
                <a:srgbClr val="000000"/>
              </a:solidFill>
            </a:endParaRPr>
          </a:p>
        </p:txBody>
      </p:sp>
      <p:pic>
        <p:nvPicPr>
          <p:cNvPr id="8" name="Picture 7">
            <a:extLst>
              <a:ext uri="{FF2B5EF4-FFF2-40B4-BE49-F238E27FC236}">
                <a16:creationId xmlns:a16="http://schemas.microsoft.com/office/drawing/2014/main" id="{6A79FD24-36CD-B44D-8008-AAB03223A8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84008" y="4617719"/>
            <a:ext cx="4507992" cy="2240280"/>
          </a:xfrm>
          <a:prstGeom prst="rect">
            <a:avLst/>
          </a:prstGeom>
        </p:spPr>
      </p:pic>
      <p:pic>
        <p:nvPicPr>
          <p:cNvPr id="9" name="Picture 8" descr="Polar bear laying on a rock&#10;&#10;Description automatically generated with low confidence">
            <a:extLst>
              <a:ext uri="{FF2B5EF4-FFF2-40B4-BE49-F238E27FC236}">
                <a16:creationId xmlns:a16="http://schemas.microsoft.com/office/drawing/2014/main" id="{F7BA5C62-4783-924F-AB5C-61CB977EDD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84008" y="2308860"/>
            <a:ext cx="4507992" cy="2240280"/>
          </a:xfrm>
          <a:prstGeom prst="rect">
            <a:avLst/>
          </a:prstGeom>
        </p:spPr>
      </p:pic>
      <p:sp>
        <p:nvSpPr>
          <p:cNvPr id="10" name="Content Placeholder 2">
            <a:extLst>
              <a:ext uri="{FF2B5EF4-FFF2-40B4-BE49-F238E27FC236}">
                <a16:creationId xmlns:a16="http://schemas.microsoft.com/office/drawing/2014/main" id="{23AF3F2F-A05C-3A4E-AA90-6D8D5C27369E}"/>
              </a:ext>
            </a:extLst>
          </p:cNvPr>
          <p:cNvSpPr txBox="1">
            <a:spLocks/>
          </p:cNvSpPr>
          <p:nvPr/>
        </p:nvSpPr>
        <p:spPr>
          <a:xfrm>
            <a:off x="3495554" y="3046513"/>
            <a:ext cx="2873762" cy="1956932"/>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rgbClr val="000000"/>
                </a:solidFill>
                <a:ea typeface="Calibri" panose="020F0502020204030204" pitchFamily="34" charset="0"/>
                <a:cs typeface="Times New Roman" panose="02020603050405020304" pitchFamily="18" charset="0"/>
              </a:rPr>
              <a:t>Winter</a:t>
            </a:r>
            <a:endParaRPr lang="en-CA" sz="1600" b="1" dirty="0">
              <a:solidFill>
                <a:srgbClr val="000000"/>
              </a:solidFill>
              <a:ea typeface="Calibri" panose="020F0502020204030204" pitchFamily="34" charset="0"/>
              <a:cs typeface="Times New Roman" panose="02020603050405020304" pitchFamily="18" charset="0"/>
            </a:endParaRPr>
          </a:p>
          <a:p>
            <a:pPr>
              <a:lnSpc>
                <a:spcPct val="100000"/>
              </a:lnSpc>
              <a:spcBef>
                <a:spcPts val="0"/>
              </a:spcBef>
            </a:pPr>
            <a:r>
              <a:rPr lang="en-CA" sz="1400" dirty="0">
                <a:solidFill>
                  <a:srgbClr val="000000"/>
                </a:solidFill>
                <a:ea typeface="Calibri" panose="020F0502020204030204" pitchFamily="34" charset="0"/>
                <a:cs typeface="Times New Roman" panose="02020603050405020304" pitchFamily="18" charset="0"/>
              </a:rPr>
              <a:t>Snowmobile</a:t>
            </a:r>
          </a:p>
          <a:p>
            <a:pPr>
              <a:lnSpc>
                <a:spcPct val="100000"/>
              </a:lnSpc>
              <a:spcBef>
                <a:spcPts val="0"/>
              </a:spcBef>
            </a:pPr>
            <a:r>
              <a:rPr lang="en-CA" sz="1400" dirty="0">
                <a:solidFill>
                  <a:srgbClr val="000000"/>
                </a:solidFill>
                <a:ea typeface="Calibri" panose="020F0502020204030204" pitchFamily="34" charset="0"/>
                <a:cs typeface="Times New Roman" panose="02020603050405020304" pitchFamily="18" charset="0"/>
              </a:rPr>
              <a:t>Skiing/Snowboarding</a:t>
            </a:r>
          </a:p>
          <a:p>
            <a:pPr>
              <a:lnSpc>
                <a:spcPct val="100000"/>
              </a:lnSpc>
              <a:spcBef>
                <a:spcPts val="0"/>
              </a:spcBef>
            </a:pPr>
            <a:r>
              <a:rPr lang="en-CA" sz="1400" dirty="0">
                <a:solidFill>
                  <a:srgbClr val="000000"/>
                </a:solidFill>
                <a:ea typeface="Calibri" panose="020F0502020204030204" pitchFamily="34" charset="0"/>
                <a:cs typeface="Times New Roman" panose="02020603050405020304" pitchFamily="18" charset="0"/>
              </a:rPr>
              <a:t>Ice Fishing</a:t>
            </a:r>
          </a:p>
          <a:p>
            <a:pPr>
              <a:lnSpc>
                <a:spcPct val="100000"/>
              </a:lnSpc>
              <a:spcBef>
                <a:spcPts val="0"/>
              </a:spcBef>
            </a:pPr>
            <a:r>
              <a:rPr lang="en-CA" sz="1400" dirty="0">
                <a:solidFill>
                  <a:srgbClr val="000000"/>
                </a:solidFill>
                <a:ea typeface="Calibri" panose="020F0502020204030204" pitchFamily="34" charset="0"/>
                <a:cs typeface="Times New Roman" panose="02020603050405020304" pitchFamily="18" charset="0"/>
              </a:rPr>
              <a:t>Hiking</a:t>
            </a:r>
          </a:p>
          <a:p>
            <a:pPr>
              <a:lnSpc>
                <a:spcPct val="100000"/>
              </a:lnSpc>
              <a:spcBef>
                <a:spcPts val="0"/>
              </a:spcBef>
            </a:pPr>
            <a:r>
              <a:rPr lang="en-CA" sz="1400" dirty="0">
                <a:solidFill>
                  <a:srgbClr val="000000"/>
                </a:solidFill>
                <a:ea typeface="Calibri" panose="020F0502020204030204" pitchFamily="34" charset="0"/>
                <a:cs typeface="Times New Roman" panose="02020603050405020304" pitchFamily="18" charset="0"/>
              </a:rPr>
              <a:t>Snowshoeing</a:t>
            </a:r>
          </a:p>
          <a:p>
            <a:pPr>
              <a:lnSpc>
                <a:spcPct val="100000"/>
              </a:lnSpc>
              <a:spcBef>
                <a:spcPts val="0"/>
              </a:spcBef>
            </a:pPr>
            <a:endParaRPr lang="en-CA" sz="1200" b="1" dirty="0">
              <a:solidFill>
                <a:srgbClr val="000000"/>
              </a:solidFill>
            </a:endParaRPr>
          </a:p>
        </p:txBody>
      </p:sp>
      <p:sp>
        <p:nvSpPr>
          <p:cNvPr id="11" name="Content Placeholder 2">
            <a:extLst>
              <a:ext uri="{FF2B5EF4-FFF2-40B4-BE49-F238E27FC236}">
                <a16:creationId xmlns:a16="http://schemas.microsoft.com/office/drawing/2014/main" id="{700FBAA5-A66A-6E4B-86C1-E16E1436011F}"/>
              </a:ext>
            </a:extLst>
          </p:cNvPr>
          <p:cNvSpPr txBox="1">
            <a:spLocks/>
          </p:cNvSpPr>
          <p:nvPr/>
        </p:nvSpPr>
        <p:spPr>
          <a:xfrm>
            <a:off x="621792" y="5418284"/>
            <a:ext cx="6217920" cy="925250"/>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CA" sz="1400">
                <a:solidFill>
                  <a:srgbClr val="000000"/>
                </a:solidFill>
              </a:rPr>
              <a:t>Learn about Indigenous culture at one of the many Pow Wow’s</a:t>
            </a:r>
          </a:p>
          <a:p>
            <a:pPr>
              <a:spcBef>
                <a:spcPts val="0"/>
              </a:spcBef>
            </a:pPr>
            <a:r>
              <a:rPr lang="en-CA" sz="1400">
                <a:solidFill>
                  <a:srgbClr val="000000"/>
                </a:solidFill>
              </a:rPr>
              <a:t>See the works of art of the “Group of Seven” painters</a:t>
            </a:r>
          </a:p>
          <a:p>
            <a:pPr>
              <a:spcBef>
                <a:spcPts val="0"/>
              </a:spcBef>
            </a:pPr>
            <a:r>
              <a:rPr lang="en-CA" sz="1400">
                <a:solidFill>
                  <a:srgbClr val="000000"/>
                </a:solidFill>
              </a:rPr>
              <a:t>Enjoy our many attractions, boat tours, and festivals (COVID-19 pending)</a:t>
            </a:r>
          </a:p>
          <a:p>
            <a:pPr>
              <a:spcBef>
                <a:spcPts val="0"/>
              </a:spcBef>
            </a:pPr>
            <a:r>
              <a:rPr lang="en-CA" sz="1400">
                <a:solidFill>
                  <a:srgbClr val="000000"/>
                </a:solidFill>
              </a:rPr>
              <a:t>Enjoy our beaches</a:t>
            </a:r>
          </a:p>
          <a:p>
            <a:pPr>
              <a:spcBef>
                <a:spcPts val="0"/>
              </a:spcBef>
            </a:pPr>
            <a:r>
              <a:rPr lang="en-CA" sz="1400">
                <a:solidFill>
                  <a:srgbClr val="000000"/>
                </a:solidFill>
              </a:rPr>
              <a:t>Enjoy a few of the thousands of lakes and rivers</a:t>
            </a:r>
            <a:endParaRPr lang="en-CA" sz="1400" dirty="0">
              <a:solidFill>
                <a:srgbClr val="000000"/>
              </a:solidFill>
            </a:endParaRPr>
          </a:p>
        </p:txBody>
      </p:sp>
    </p:spTree>
    <p:extLst>
      <p:ext uri="{BB962C8B-B14F-4D97-AF65-F5344CB8AC3E}">
        <p14:creationId xmlns:p14="http://schemas.microsoft.com/office/powerpoint/2010/main" val="42289758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0C489299-FB1F-E745-91DA-B3AD37E482BD}"/>
              </a:ext>
            </a:extLst>
          </p:cNvPr>
          <p:cNvSpPr txBox="1">
            <a:spLocks/>
          </p:cNvSpPr>
          <p:nvPr/>
        </p:nvSpPr>
        <p:spPr>
          <a:xfrm>
            <a:off x="838199" y="2055327"/>
            <a:ext cx="4571999" cy="125735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3000" b="1" dirty="0"/>
              <a:t>Trevor Beard </a:t>
            </a:r>
          </a:p>
          <a:p>
            <a:pPr marL="0" indent="0">
              <a:spcAft>
                <a:spcPts val="0"/>
              </a:spcAft>
              <a:buNone/>
            </a:pPr>
            <a:r>
              <a:rPr lang="en-US" sz="2400" dirty="0"/>
              <a:t>Executive Director of Northeastern Ontario Tourism (NeONT)</a:t>
            </a:r>
          </a:p>
        </p:txBody>
      </p:sp>
      <p:pic>
        <p:nvPicPr>
          <p:cNvPr id="31" name="Picture 30" descr="A person smiling for the picture&#10;&#10;Description automatically generated with medium confidence">
            <a:extLst>
              <a:ext uri="{FF2B5EF4-FFF2-40B4-BE49-F238E27FC236}">
                <a16:creationId xmlns:a16="http://schemas.microsoft.com/office/drawing/2014/main" id="{241B767F-8444-0F46-80BC-F0479B159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190488" y="566928"/>
            <a:ext cx="5157216" cy="5286197"/>
          </a:xfrm>
          <a:prstGeom prst="rect">
            <a:avLst/>
          </a:prstGeom>
        </p:spPr>
      </p:pic>
      <p:sp>
        <p:nvSpPr>
          <p:cNvPr id="66" name="Rectangle 65">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8" name="Rectangle 67">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Company name&#10;&#10;Description automatically generated">
            <a:extLst>
              <a:ext uri="{FF2B5EF4-FFF2-40B4-BE49-F238E27FC236}">
                <a16:creationId xmlns:a16="http://schemas.microsoft.com/office/drawing/2014/main" id="{00613555-5616-6942-969E-F19F722770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6881" y="3564130"/>
            <a:ext cx="3234635" cy="1975132"/>
          </a:xfrm>
          <a:prstGeom prst="rect">
            <a:avLst/>
          </a:prstGeom>
        </p:spPr>
      </p:pic>
    </p:spTree>
    <p:custDataLst>
      <p:tags r:id="rId1"/>
    </p:custDataLst>
    <p:extLst>
      <p:ext uri="{BB962C8B-B14F-4D97-AF65-F5344CB8AC3E}">
        <p14:creationId xmlns:p14="http://schemas.microsoft.com/office/powerpoint/2010/main" val="308504497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NeONT PPT-photo5.jpg" descr="NeONT PPT-photo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63" name="Rectangle 6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7" name="Rectangle 6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www.northeasternontario.com…"/>
          <p:cNvSpPr txBox="1"/>
          <p:nvPr/>
        </p:nvSpPr>
        <p:spPr>
          <a:xfrm>
            <a:off x="371093" y="2718054"/>
            <a:ext cx="4513423" cy="320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defRPr sz="2600"/>
            </a:pPr>
            <a:r>
              <a:rPr lang="en-US" sz="1700" u="sng" dirty="0">
                <a:uFill>
                  <a:solidFill>
                    <a:srgbClr val="0000FF"/>
                  </a:solidFill>
                </a:uFill>
                <a:hlinkClick r:id="rId3"/>
              </a:rPr>
              <a:t>www.northeasternontario.com</a:t>
            </a:r>
          </a:p>
          <a:p>
            <a:pPr marL="742950" lvl="1" indent="-285750">
              <a:buFont typeface="Arial" panose="020B0604020202020204" pitchFamily="34" charset="0"/>
              <a:buChar char="•"/>
              <a:defRPr sz="2100"/>
            </a:pPr>
            <a:r>
              <a:rPr lang="en-US" sz="1400" dirty="0">
                <a:solidFill>
                  <a:srgbClr val="000000"/>
                </a:solidFill>
              </a:rPr>
              <a:t>searches can be done by community or activity within the </a:t>
            </a:r>
          </a:p>
          <a:p>
            <a:pPr marL="742950" lvl="1" indent="-285750">
              <a:buFont typeface="Arial" panose="020B0604020202020204" pitchFamily="34" charset="0"/>
              <a:buChar char="•"/>
              <a:defRPr sz="2100"/>
            </a:pPr>
            <a:r>
              <a:rPr lang="en-US" sz="1400" dirty="0">
                <a:solidFill>
                  <a:srgbClr val="000000"/>
                </a:solidFill>
              </a:rPr>
              <a:t>drop down menus </a:t>
            </a:r>
          </a:p>
          <a:p>
            <a:pPr marL="742950" lvl="1" indent="-285750">
              <a:buFont typeface="Arial" panose="020B0604020202020204" pitchFamily="34" charset="0"/>
              <a:buChar char="•"/>
              <a:defRPr sz="2100"/>
            </a:pPr>
            <a:r>
              <a:rPr lang="en-US" sz="1400" dirty="0">
                <a:solidFill>
                  <a:srgbClr val="000000"/>
                </a:solidFill>
              </a:rPr>
              <a:t>or type something into the search window at the top right corner</a:t>
            </a:r>
          </a:p>
          <a:p>
            <a:pPr marL="285750" indent="-285750">
              <a:buFont typeface="Arial" panose="020B0604020202020204" pitchFamily="34" charset="0"/>
              <a:buChar char="•"/>
              <a:defRPr sz="2100"/>
            </a:pPr>
            <a:endParaRPr lang="en-US" sz="1400" dirty="0">
              <a:solidFill>
                <a:srgbClr val="000000"/>
              </a:solidFill>
            </a:endParaRPr>
          </a:p>
          <a:p>
            <a:pPr marL="285750" indent="-285750">
              <a:buFont typeface="Arial" panose="020B0604020202020204" pitchFamily="34" charset="0"/>
              <a:buChar char="•"/>
              <a:defRPr sz="2100"/>
            </a:pPr>
            <a:r>
              <a:rPr lang="en-US" sz="1700" dirty="0">
                <a:solidFill>
                  <a:srgbClr val="000000"/>
                </a:solidFill>
              </a:rPr>
              <a:t>Digital Downloads</a:t>
            </a:r>
          </a:p>
          <a:p>
            <a:pPr marL="742950" lvl="1" indent="-285750">
              <a:buFont typeface="Arial" panose="020B0604020202020204" pitchFamily="34" charset="0"/>
              <a:buChar char="•"/>
              <a:defRPr sz="2100"/>
            </a:pPr>
            <a:r>
              <a:rPr lang="en-US" sz="1400" dirty="0">
                <a:solidFill>
                  <a:srgbClr val="000000"/>
                </a:solidFill>
                <a:hlinkClick r:id="rId4"/>
              </a:rPr>
              <a:t>Travel Guide</a:t>
            </a:r>
            <a:endParaRPr lang="en-US" sz="1400" dirty="0">
              <a:solidFill>
                <a:srgbClr val="000000"/>
              </a:solidFill>
            </a:endParaRPr>
          </a:p>
          <a:p>
            <a:pPr marL="742950" lvl="1" indent="-285750">
              <a:buFont typeface="Arial" panose="020B0604020202020204" pitchFamily="34" charset="0"/>
              <a:buChar char="•"/>
              <a:defRPr sz="2100"/>
            </a:pPr>
            <a:r>
              <a:rPr lang="en-US" sz="1400" dirty="0">
                <a:solidFill>
                  <a:srgbClr val="000000"/>
                </a:solidFill>
                <a:hlinkClick r:id="rId5"/>
              </a:rPr>
              <a:t>RV/Motorcycle Touring Map</a:t>
            </a:r>
            <a:endParaRPr lang="en-US" sz="1400" dirty="0">
              <a:solidFill>
                <a:srgbClr val="000000"/>
              </a:solidFill>
            </a:endParaRPr>
          </a:p>
          <a:p>
            <a:pPr marL="742950" lvl="1" indent="-285750">
              <a:buFont typeface="Arial" panose="020B0604020202020204" pitchFamily="34" charset="0"/>
              <a:buChar char="•"/>
              <a:defRPr sz="2100"/>
            </a:pPr>
            <a:r>
              <a:rPr lang="en-US" sz="1400" dirty="0">
                <a:solidFill>
                  <a:srgbClr val="000000"/>
                </a:solidFill>
                <a:hlinkClick r:id="rId6"/>
              </a:rPr>
              <a:t>Museum Touring Map</a:t>
            </a:r>
            <a:endParaRPr lang="en-US" sz="1400" dirty="0">
              <a:solidFill>
                <a:srgbClr val="000000"/>
              </a:solidFill>
            </a:endParaRPr>
          </a:p>
        </p:txBody>
      </p:sp>
      <p:sp>
        <p:nvSpPr>
          <p:cNvPr id="10" name="Title 1">
            <a:extLst>
              <a:ext uri="{FF2B5EF4-FFF2-40B4-BE49-F238E27FC236}">
                <a16:creationId xmlns:a16="http://schemas.microsoft.com/office/drawing/2014/main" id="{7EEFCBCB-EDEF-6046-8D36-AF1E90D061FF}"/>
              </a:ext>
            </a:extLst>
          </p:cNvPr>
          <p:cNvSpPr txBox="1">
            <a:spLocks/>
          </p:cNvSpPr>
          <p:nvPr/>
        </p:nvSpPr>
        <p:spPr>
          <a:xfrm>
            <a:off x="371094" y="932688"/>
            <a:ext cx="3438144" cy="1353312"/>
          </a:xfr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0000"/>
                </a:solidFill>
                <a:latin typeface="+mn-lt"/>
              </a:rPr>
              <a:t>Resources:</a:t>
            </a:r>
            <a:endParaRPr lang="en-US" sz="3200" b="1" dirty="0">
              <a:solidFill>
                <a:srgbClr val="0070C0"/>
              </a:solidFill>
              <a:latin typeface="+mn-lt"/>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NeONT PPT-photo6.jpg" descr="NeONT PPT-photo6.jpg"/>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59" name="Rectangle 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 name="Rectangle 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ll of our outdoor spaces are open !"/>
          <p:cNvSpPr txBox="1"/>
          <p:nvPr/>
        </p:nvSpPr>
        <p:spPr>
          <a:xfrm>
            <a:off x="841248" y="3502152"/>
            <a:ext cx="10506456" cy="26700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a:bodyPr>
          <a:lstStyle>
            <a:lvl1pPr>
              <a:defRPr b="1"/>
            </a:lvl1pPr>
          </a:lstStyle>
          <a:p>
            <a:pPr algn="ctr">
              <a:lnSpc>
                <a:spcPct val="90000"/>
              </a:lnSpc>
              <a:spcAft>
                <a:spcPts val="600"/>
              </a:spcAft>
            </a:pPr>
            <a:r>
              <a:rPr lang="en-US" sz="3600" dirty="0"/>
              <a:t>ALL OF OUR OUTDOOR SPACES ARE OPEN!</a:t>
            </a:r>
          </a:p>
        </p:txBody>
      </p:sp>
    </p:spTree>
  </p:cSld>
  <p:clrMapOvr>
    <a:overrideClrMapping bg1="dk1" tx1="lt1" bg2="dk2" tx2="lt2" accent1="accent1" accent2="accent2" accent3="accent3" accent4="accent4" accent5="accent5" accent6="accent6" hlink="hlink" folHlink="folHlink"/>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dy of water with trees around it&#10;&#10;Description automatically generated with low confidence">
            <a:extLst>
              <a:ext uri="{FF2B5EF4-FFF2-40B4-BE49-F238E27FC236}">
                <a16:creationId xmlns:a16="http://schemas.microsoft.com/office/drawing/2014/main" id="{EE72E842-92B4-7F4D-9048-DC4C8CBAF2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5" name="Picture 4" descr="A picture containing text, floor, indoor, ceiling&#10;&#10;Description automatically generated">
            <a:extLst>
              <a:ext uri="{FF2B5EF4-FFF2-40B4-BE49-F238E27FC236}">
                <a16:creationId xmlns:a16="http://schemas.microsoft.com/office/drawing/2014/main" id="{293618A8-868B-674D-9E90-7F77204555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4131633" y="10"/>
            <a:ext cx="3922776" cy="3937599"/>
          </a:xfrm>
          <a:prstGeom prst="rect">
            <a:avLst/>
          </a:prstGeom>
        </p:spPr>
      </p:pic>
      <p:sp useBgFill="1">
        <p:nvSpPr>
          <p:cNvPr id="85" name="Rectangle 8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865325" y="4462819"/>
            <a:ext cx="2869683" cy="1608383"/>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kern="1200" dirty="0">
                <a:latin typeface="+mj-lt"/>
                <a:ea typeface="+mj-ea"/>
                <a:cs typeface="+mj-cs"/>
              </a:rPr>
              <a:t>Papineau-Cameron</a:t>
            </a:r>
          </a:p>
          <a:p>
            <a:pPr>
              <a:spcAft>
                <a:spcPts val="600"/>
              </a:spcAft>
            </a:pPr>
            <a:r>
              <a:rPr lang="en-US" sz="2400" kern="1200" dirty="0">
                <a:latin typeface="+mj-lt"/>
                <a:ea typeface="+mj-ea"/>
                <a:cs typeface="+mj-cs"/>
              </a:rPr>
              <a:t>Mattawa</a:t>
            </a:r>
          </a:p>
        </p:txBody>
      </p:sp>
      <p:sp>
        <p:nvSpPr>
          <p:cNvPr id="87" name="Rectangle 8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4131633" y="4464872"/>
            <a:ext cx="3712464" cy="160838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marL="342900" indent="-228600">
              <a:lnSpc>
                <a:spcPct val="90000"/>
              </a:lnSpc>
              <a:buFont typeface="Arial" panose="020B0604020202020204" pitchFamily="34" charset="0"/>
              <a:buChar char="•"/>
              <a:defRPr sz="2100"/>
            </a:pPr>
            <a:r>
              <a:rPr lang="en-US" sz="900"/>
              <a:t>Voyageur Multi-Use trail System (VMUTS) offers a year round haven for outdoor enthusiasts!</a:t>
            </a:r>
          </a:p>
          <a:p>
            <a:pPr indent="-228600">
              <a:lnSpc>
                <a:spcPct val="90000"/>
              </a:lnSpc>
              <a:buFont typeface="Arial" panose="020B0604020202020204" pitchFamily="34" charset="0"/>
              <a:buChar char="•"/>
              <a:defRPr sz="2100"/>
            </a:pPr>
            <a:endParaRPr lang="en-US" sz="900"/>
          </a:p>
          <a:p>
            <a:pPr marL="342900" indent="-228600">
              <a:lnSpc>
                <a:spcPct val="90000"/>
              </a:lnSpc>
              <a:buFont typeface="Arial" panose="020B0604020202020204" pitchFamily="34" charset="0"/>
              <a:buChar char="•"/>
              <a:defRPr sz="2100"/>
            </a:pPr>
            <a:r>
              <a:rPr lang="en-US" sz="900"/>
              <a:t>Hike the Eau Claire Gorge or the Brent Crater Trail</a:t>
            </a:r>
          </a:p>
          <a:p>
            <a:pPr indent="-228600">
              <a:lnSpc>
                <a:spcPct val="90000"/>
              </a:lnSpc>
              <a:buFont typeface="Arial" panose="020B0604020202020204" pitchFamily="34" charset="0"/>
              <a:buChar char="•"/>
              <a:defRPr sz="2100"/>
            </a:pPr>
            <a:endParaRPr lang="en-US" sz="900"/>
          </a:p>
          <a:p>
            <a:pPr marL="342900" indent="-228600">
              <a:lnSpc>
                <a:spcPct val="90000"/>
              </a:lnSpc>
              <a:buFont typeface="Arial" panose="020B0604020202020204" pitchFamily="34" charset="0"/>
              <a:buChar char="•"/>
              <a:defRPr sz="2100"/>
            </a:pPr>
            <a:r>
              <a:rPr lang="en-US" sz="900"/>
              <a:t>Cycle on the Voyageur Cycling Route- 654 Km connection 29 communities from Ottawa to Sudbury</a:t>
            </a:r>
          </a:p>
          <a:p>
            <a:pPr indent="-228600">
              <a:lnSpc>
                <a:spcPct val="90000"/>
              </a:lnSpc>
              <a:buFont typeface="Arial" panose="020B0604020202020204" pitchFamily="34" charset="0"/>
              <a:buChar char="•"/>
            </a:pPr>
            <a:endParaRPr lang="en-US" sz="900"/>
          </a:p>
          <a:p>
            <a:pPr marL="342900" indent="-228600">
              <a:lnSpc>
                <a:spcPct val="90000"/>
              </a:lnSpc>
              <a:buFont typeface="Arial" panose="020B0604020202020204" pitchFamily="34" charset="0"/>
              <a:buChar char="•"/>
              <a:defRPr sz="2100"/>
            </a:pPr>
            <a:r>
              <a:rPr lang="en-US" sz="900"/>
              <a:t>Fish the Mattawa River or Ottawa River</a:t>
            </a:r>
          </a:p>
          <a:p>
            <a:pPr indent="-228600">
              <a:lnSpc>
                <a:spcPct val="90000"/>
              </a:lnSpc>
              <a:buFont typeface="Arial" panose="020B0604020202020204" pitchFamily="34" charset="0"/>
              <a:buChar char="•"/>
              <a:defRPr sz="2100"/>
            </a:pPr>
            <a:endParaRPr lang="en-US" sz="900"/>
          </a:p>
          <a:p>
            <a:pPr indent="-228600">
              <a:lnSpc>
                <a:spcPct val="90000"/>
              </a:lnSpc>
              <a:buFont typeface="Arial" panose="020B0604020202020204" pitchFamily="34" charset="0"/>
              <a:buChar char="•"/>
            </a:pPr>
            <a:r>
              <a:rPr lang="en-US" sz="900" u="sng">
                <a:uFill>
                  <a:solidFill>
                    <a:srgbClr val="0000FF"/>
                  </a:solidFill>
                </a:uFill>
                <a:hlinkClick r:id="rId5"/>
              </a:rPr>
              <a:t>www.papineaucameron.ca</a:t>
            </a:r>
            <a:r>
              <a:rPr lang="en-US" sz="900">
                <a:uFill>
                  <a:solidFill>
                    <a:srgbClr val="0000FF"/>
                  </a:solidFill>
                </a:uFill>
              </a:rPr>
              <a:t>       </a:t>
            </a:r>
            <a:r>
              <a:rPr lang="en-US" sz="900" u="sng">
                <a:uFill>
                  <a:solidFill>
                    <a:srgbClr val="0000FF"/>
                  </a:solidFill>
                </a:uFill>
                <a:hlinkClick r:id="rId6"/>
              </a:rPr>
              <a:t>www.mattawa.ca</a:t>
            </a:r>
          </a:p>
          <a:p>
            <a:pPr indent="-228600">
              <a:lnSpc>
                <a:spcPct val="90000"/>
              </a:lnSpc>
              <a:spcAft>
                <a:spcPts val="600"/>
              </a:spcAft>
              <a:buFont typeface="Arial" panose="020B0604020202020204" pitchFamily="34" charset="0"/>
              <a:buChar char="•"/>
              <a:defRPr sz="2100"/>
            </a:pPr>
            <a:endParaRPr lang="en-US" sz="900"/>
          </a:p>
        </p:txBody>
      </p:sp>
      <p:pic>
        <p:nvPicPr>
          <p:cNvPr id="7" name="Picture 6" descr="A waterfall in a forest&#10;&#10;Description automatically generated with medium confidence">
            <a:extLst>
              <a:ext uri="{FF2B5EF4-FFF2-40B4-BE49-F238E27FC236}">
                <a16:creationId xmlns:a16="http://schemas.microsoft.com/office/drawing/2014/main" id="{B50B2FD7-46B7-2844-8BB9-DCF23059C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8269224" y="-6"/>
            <a:ext cx="3922776" cy="6309360"/>
          </a:xfrm>
          <a:prstGeom prst="rect">
            <a:avLst/>
          </a:prstGeom>
        </p:spPr>
      </p:pic>
    </p:spTree>
    <p:extLst>
      <p:ext uri="{BB962C8B-B14F-4D97-AF65-F5344CB8AC3E}">
        <p14:creationId xmlns:p14="http://schemas.microsoft.com/office/powerpoint/2010/main" val="25874336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612648" y="1078992"/>
            <a:ext cx="6272784" cy="1536192"/>
          </a:xfr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b="1" kern="1200" dirty="0">
                <a:latin typeface="+mj-lt"/>
                <a:ea typeface="+mj-ea"/>
                <a:cs typeface="+mj-cs"/>
              </a:rPr>
              <a:t>North Bay</a:t>
            </a:r>
          </a:p>
        </p:txBody>
      </p:sp>
      <p:sp>
        <p:nvSpPr>
          <p:cNvPr id="46" name="Rectangle 45">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Picture 10" descr="A boat on the water&#10;&#10;Description automatically generated with low confidence">
            <a:extLst>
              <a:ext uri="{FF2B5EF4-FFF2-40B4-BE49-F238E27FC236}">
                <a16:creationId xmlns:a16="http://schemas.microsoft.com/office/drawing/2014/main" id="{C8ACE469-57D7-8148-AF6F-72A95656B0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008" y="10"/>
            <a:ext cx="4507992" cy="2934576"/>
          </a:xfrm>
          <a:prstGeom prst="rect">
            <a:avLst/>
          </a:prstGeom>
        </p:spPr>
      </p:pic>
      <p:sp>
        <p:nvSpPr>
          <p:cNvPr id="48" name="Rectangle 47">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612648" y="3355848"/>
            <a:ext cx="6272784" cy="28254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fontScale="92500" lnSpcReduction="10000"/>
          </a:bodyPr>
          <a:lstStyle/>
          <a:p>
            <a:pPr marL="210552" indent="-228600">
              <a:lnSpc>
                <a:spcPct val="110000"/>
              </a:lnSpc>
              <a:buSzPct val="100000"/>
              <a:buFont typeface="Arial" panose="020B0604020202020204" pitchFamily="34" charset="0"/>
              <a:buChar char="•"/>
              <a:defRPr sz="2100"/>
            </a:pPr>
            <a:r>
              <a:rPr lang="en-US" sz="1400" dirty="0"/>
              <a:t>Chief </a:t>
            </a:r>
            <a:r>
              <a:rPr lang="en-US" sz="1400" dirty="0" err="1"/>
              <a:t>Commanda</a:t>
            </a:r>
            <a:r>
              <a:rPr lang="en-US" sz="1400" dirty="0"/>
              <a:t> II running as of July 1</a:t>
            </a:r>
          </a:p>
          <a:p>
            <a:pPr marL="210552" indent="-228600">
              <a:lnSpc>
                <a:spcPct val="110000"/>
              </a:lnSpc>
              <a:buSzPct val="100000"/>
              <a:buFont typeface="Arial" panose="020B0604020202020204" pitchFamily="34" charset="0"/>
              <a:buChar char="•"/>
              <a:defRPr sz="2100"/>
            </a:pPr>
            <a:r>
              <a:rPr lang="en-US" sz="1400" dirty="0"/>
              <a:t>WKP Kennedy Gallery is taking appointments for in-person viewing</a:t>
            </a:r>
          </a:p>
          <a:p>
            <a:pPr marL="210552" indent="-228600">
              <a:lnSpc>
                <a:spcPct val="110000"/>
              </a:lnSpc>
              <a:buSzPct val="100000"/>
              <a:buFont typeface="Arial" panose="020B0604020202020204" pitchFamily="34" charset="0"/>
              <a:buChar char="•"/>
              <a:defRPr sz="2100"/>
            </a:pPr>
            <a:r>
              <a:rPr lang="en-US" sz="1400" dirty="0"/>
              <a:t>Farmer’s Market (Wed &amp; Sat)</a:t>
            </a:r>
          </a:p>
          <a:p>
            <a:pPr marL="210552" indent="-228600">
              <a:lnSpc>
                <a:spcPct val="110000"/>
              </a:lnSpc>
              <a:buSzPct val="100000"/>
              <a:buFont typeface="Arial" panose="020B0604020202020204" pitchFamily="34" charset="0"/>
              <a:buChar char="•"/>
              <a:defRPr sz="2100"/>
            </a:pPr>
            <a:r>
              <a:rPr lang="en-US" sz="1400" dirty="0"/>
              <a:t>Many Patio’s, 2 Breweries</a:t>
            </a:r>
          </a:p>
          <a:p>
            <a:pPr marL="210552" indent="-228600">
              <a:lnSpc>
                <a:spcPct val="110000"/>
              </a:lnSpc>
              <a:buSzPct val="100000"/>
              <a:buFont typeface="Arial" panose="020B0604020202020204" pitchFamily="34" charset="0"/>
              <a:buChar char="•"/>
              <a:defRPr sz="2100"/>
            </a:pPr>
            <a:r>
              <a:rPr lang="en-US" sz="1400" dirty="0"/>
              <a:t>All trails OPEN </a:t>
            </a:r>
          </a:p>
          <a:p>
            <a:pPr indent="-228600">
              <a:lnSpc>
                <a:spcPct val="90000"/>
              </a:lnSpc>
              <a:buSzPct val="100000"/>
              <a:buFont typeface="Arial" panose="020B0604020202020204" pitchFamily="34" charset="0"/>
              <a:buChar char="•"/>
              <a:defRPr sz="2100"/>
            </a:pPr>
            <a:endParaRPr lang="en-US" sz="1400" dirty="0"/>
          </a:p>
          <a:p>
            <a:r>
              <a:rPr lang="en-CA" sz="1400" b="1" dirty="0"/>
              <a:t>Temporarily closed</a:t>
            </a:r>
            <a:endParaRPr lang="en-US" sz="1400" dirty="0"/>
          </a:p>
          <a:p>
            <a:pPr marL="342900" indent="-228600">
              <a:lnSpc>
                <a:spcPct val="90000"/>
              </a:lnSpc>
              <a:buSzPct val="100000"/>
              <a:buFont typeface="Arial" panose="020B0604020202020204" pitchFamily="34" charset="0"/>
              <a:buChar char="•"/>
              <a:defRPr sz="2100"/>
            </a:pPr>
            <a:r>
              <a:rPr lang="en-US" sz="1400" dirty="0"/>
              <a:t>Canadian Forces Museum of Aerospace </a:t>
            </a:r>
            <a:r>
              <a:rPr lang="en-US" sz="1400" dirty="0" err="1"/>
              <a:t>Defence</a:t>
            </a:r>
            <a:r>
              <a:rPr lang="en-US" sz="1400" dirty="0"/>
              <a:t> </a:t>
            </a:r>
          </a:p>
          <a:p>
            <a:pPr marL="342900" indent="-228600">
              <a:lnSpc>
                <a:spcPct val="90000"/>
              </a:lnSpc>
              <a:buSzPct val="100000"/>
              <a:buFont typeface="Arial" panose="020B0604020202020204" pitchFamily="34" charset="0"/>
              <a:buChar char="•"/>
              <a:defRPr sz="2100"/>
            </a:pPr>
            <a:r>
              <a:rPr lang="en-US" sz="1400" dirty="0"/>
              <a:t>Capitol Centre (Stage 3)</a:t>
            </a:r>
          </a:p>
          <a:p>
            <a:pPr marL="342900" indent="-228600">
              <a:lnSpc>
                <a:spcPct val="90000"/>
              </a:lnSpc>
              <a:buSzPct val="100000"/>
              <a:buFont typeface="Arial" panose="020B0604020202020204" pitchFamily="34" charset="0"/>
              <a:buChar char="•"/>
              <a:defRPr sz="2100"/>
            </a:pPr>
            <a:r>
              <a:rPr lang="en-US" sz="1400" dirty="0"/>
              <a:t>Most Galleries</a:t>
            </a:r>
          </a:p>
          <a:p>
            <a:pPr marL="342900" indent="-228600">
              <a:lnSpc>
                <a:spcPct val="90000"/>
              </a:lnSpc>
              <a:buSzPct val="100000"/>
              <a:buFont typeface="Arial" panose="020B0604020202020204" pitchFamily="34" charset="0"/>
              <a:buChar char="•"/>
              <a:defRPr sz="2100"/>
            </a:pPr>
            <a:r>
              <a:rPr lang="en-US" sz="1400" dirty="0"/>
              <a:t>Heritage Railway &amp; Carousel</a:t>
            </a:r>
          </a:p>
          <a:p>
            <a:pPr marL="342900" indent="-228600">
              <a:lnSpc>
                <a:spcPct val="90000"/>
              </a:lnSpc>
              <a:buSzPct val="100000"/>
              <a:buFont typeface="Arial" panose="020B0604020202020204" pitchFamily="34" charset="0"/>
              <a:buChar char="•"/>
              <a:defRPr sz="2100"/>
            </a:pPr>
            <a:r>
              <a:rPr lang="en-US" sz="1400" dirty="0"/>
              <a:t>North Bay Museum (Opening Stage 3)</a:t>
            </a:r>
          </a:p>
          <a:p>
            <a:pPr indent="-228600">
              <a:lnSpc>
                <a:spcPct val="90000"/>
              </a:lnSpc>
              <a:buFont typeface="Arial" panose="020B0604020202020204" pitchFamily="34" charset="0"/>
              <a:buChar char="•"/>
              <a:defRPr sz="2100"/>
            </a:pPr>
            <a:endParaRPr lang="en-US" sz="1400" dirty="0"/>
          </a:p>
          <a:p>
            <a:pPr indent="-228600">
              <a:lnSpc>
                <a:spcPct val="90000"/>
              </a:lnSpc>
              <a:buFont typeface="Arial" panose="020B0604020202020204" pitchFamily="34" charset="0"/>
              <a:buChar char="•"/>
              <a:defRPr sz="2100">
                <a:solidFill>
                  <a:srgbClr val="FF2600"/>
                </a:solidFill>
              </a:defRPr>
            </a:pPr>
            <a:r>
              <a:rPr lang="en-US" sz="1400" dirty="0"/>
              <a:t>ENCOURAGE VISITORS TO CALL AHEAD</a:t>
            </a:r>
          </a:p>
          <a:p>
            <a:pPr indent="-228600">
              <a:lnSpc>
                <a:spcPct val="90000"/>
              </a:lnSpc>
              <a:buFont typeface="Arial" panose="020B0604020202020204" pitchFamily="34" charset="0"/>
              <a:buChar char="•"/>
              <a:defRPr sz="2100"/>
            </a:pPr>
            <a:r>
              <a:rPr lang="en-US" sz="1400" u="sng" dirty="0">
                <a:uFill>
                  <a:solidFill>
                    <a:srgbClr val="0000FF"/>
                  </a:solidFill>
                </a:uFill>
                <a:hlinkClick r:id="rId3"/>
              </a:rPr>
              <a:t>www.tourismnorthbay.com</a:t>
            </a:r>
          </a:p>
          <a:p>
            <a:pPr indent="-228600">
              <a:lnSpc>
                <a:spcPct val="90000"/>
              </a:lnSpc>
              <a:spcAft>
                <a:spcPts val="600"/>
              </a:spcAft>
              <a:buFont typeface="Arial" panose="020B0604020202020204" pitchFamily="34" charset="0"/>
              <a:buChar char="•"/>
              <a:defRPr b="1"/>
            </a:pPr>
            <a:endParaRPr lang="en-US" sz="1400" dirty="0"/>
          </a:p>
        </p:txBody>
      </p:sp>
      <p:pic>
        <p:nvPicPr>
          <p:cNvPr id="10" name="Picture 9" descr="A picture containing floor, indoor, person, ceiling&#10;&#10;Description automatically generated">
            <a:extLst>
              <a:ext uri="{FF2B5EF4-FFF2-40B4-BE49-F238E27FC236}">
                <a16:creationId xmlns:a16="http://schemas.microsoft.com/office/drawing/2014/main" id="{63D771BF-430F-2941-9F56-F72483066C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4008" y="3172968"/>
            <a:ext cx="4507992" cy="3685032"/>
          </a:xfrm>
          <a:prstGeom prst="rect">
            <a:avLst/>
          </a:prstGeom>
        </p:spPr>
      </p:pic>
    </p:spTree>
    <p:extLst>
      <p:ext uri="{BB962C8B-B14F-4D97-AF65-F5344CB8AC3E}">
        <p14:creationId xmlns:p14="http://schemas.microsoft.com/office/powerpoint/2010/main" val="231426310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72E842-92B4-7F4D-9048-DC4C8CBAF2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5" name="Picture 4">
            <a:extLst>
              <a:ext uri="{FF2B5EF4-FFF2-40B4-BE49-F238E27FC236}">
                <a16:creationId xmlns:a16="http://schemas.microsoft.com/office/drawing/2014/main" id="{293618A8-868B-674D-9E90-7F77204555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85" name="Rectangle 8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865325" y="4462819"/>
            <a:ext cx="2869683" cy="1608383"/>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b="1"/>
            </a:pPr>
            <a:r>
              <a:rPr lang="en-US" sz="2400" dirty="0"/>
              <a:t>Temagami</a:t>
            </a:r>
          </a:p>
          <a:p>
            <a:pPr>
              <a:spcAft>
                <a:spcPts val="600"/>
              </a:spcAft>
              <a:defRPr sz="2100" b="1"/>
            </a:pPr>
            <a:r>
              <a:rPr lang="en-US" sz="2400" dirty="0"/>
              <a:t>(Ojibwe for “deep water”)</a:t>
            </a:r>
          </a:p>
        </p:txBody>
      </p:sp>
      <p:sp>
        <p:nvSpPr>
          <p:cNvPr id="87" name="Rectangle 8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4131633" y="4464872"/>
            <a:ext cx="3712464" cy="16083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marL="240631" indent="-228600">
              <a:lnSpc>
                <a:spcPct val="90000"/>
              </a:lnSpc>
              <a:buSzPct val="100000"/>
              <a:buFont typeface="Arial" panose="020B0604020202020204" pitchFamily="34" charset="0"/>
              <a:buChar char="•"/>
              <a:defRPr sz="2100"/>
            </a:pPr>
            <a:r>
              <a:rPr lang="en-US" sz="900" dirty="0"/>
              <a:t>Former home of conservationist/paddler Grey Owl (Archie </a:t>
            </a:r>
            <a:r>
              <a:rPr lang="en-US" sz="900" dirty="0" err="1"/>
              <a:t>Belaney</a:t>
            </a:r>
            <a:r>
              <a:rPr lang="en-US" sz="900" dirty="0"/>
              <a:t>)-1906 to 1910</a:t>
            </a:r>
          </a:p>
          <a:p>
            <a:pPr marL="240631" indent="-228600">
              <a:lnSpc>
                <a:spcPct val="90000"/>
              </a:lnSpc>
              <a:buSzPct val="100000"/>
              <a:buFont typeface="Arial" panose="020B0604020202020204" pitchFamily="34" charset="0"/>
              <a:buChar char="•"/>
              <a:defRPr sz="2100"/>
            </a:pPr>
            <a:r>
              <a:rPr lang="en-US" sz="900" dirty="0"/>
              <a:t>Climb the Temagami Tower for the best view of the region</a:t>
            </a:r>
          </a:p>
          <a:p>
            <a:pPr marL="240631" indent="-228600">
              <a:lnSpc>
                <a:spcPct val="90000"/>
              </a:lnSpc>
              <a:buSzPct val="100000"/>
              <a:buFont typeface="Arial" panose="020B0604020202020204" pitchFamily="34" charset="0"/>
              <a:buChar char="•"/>
              <a:defRPr sz="2100"/>
            </a:pPr>
            <a:r>
              <a:rPr lang="en-US" sz="900" dirty="0"/>
              <a:t>Rent a Houseboat</a:t>
            </a:r>
          </a:p>
          <a:p>
            <a:pPr marL="240631" indent="-228600">
              <a:lnSpc>
                <a:spcPct val="90000"/>
              </a:lnSpc>
              <a:buSzPct val="100000"/>
              <a:buFont typeface="Arial" panose="020B0604020202020204" pitchFamily="34" charset="0"/>
              <a:buChar char="•"/>
              <a:defRPr sz="2100"/>
            </a:pPr>
            <a:r>
              <a:rPr lang="en-US" sz="900" dirty="0"/>
              <a:t>Fish</a:t>
            </a:r>
          </a:p>
          <a:p>
            <a:pPr marL="240631" indent="-228600">
              <a:lnSpc>
                <a:spcPct val="90000"/>
              </a:lnSpc>
              <a:buSzPct val="100000"/>
              <a:buFont typeface="Arial" panose="020B0604020202020204" pitchFamily="34" charset="0"/>
              <a:buChar char="•"/>
              <a:defRPr sz="2100"/>
            </a:pPr>
            <a:r>
              <a:rPr lang="en-US" sz="900" dirty="0"/>
              <a:t>Take a ride on a float plane and see the sights!</a:t>
            </a:r>
          </a:p>
          <a:p>
            <a:pPr marL="240631" indent="-228600">
              <a:lnSpc>
                <a:spcPct val="90000"/>
              </a:lnSpc>
              <a:buSzPct val="100000"/>
              <a:buFont typeface="Arial" panose="020B0604020202020204" pitchFamily="34" charset="0"/>
              <a:buChar char="•"/>
              <a:defRPr sz="2100"/>
            </a:pPr>
            <a:r>
              <a:rPr lang="en-US" sz="900" dirty="0"/>
              <a:t>Go back country camping</a:t>
            </a:r>
          </a:p>
          <a:p>
            <a:pPr marL="240631" indent="-228600">
              <a:lnSpc>
                <a:spcPct val="90000"/>
              </a:lnSpc>
              <a:buSzPct val="100000"/>
              <a:buFont typeface="Arial" panose="020B0604020202020204" pitchFamily="34" charset="0"/>
              <a:buChar char="•"/>
              <a:defRPr sz="2100" b="1"/>
            </a:pPr>
            <a:endParaRPr lang="en-US" sz="900" dirty="0"/>
          </a:p>
          <a:p>
            <a:pPr algn="ctr">
              <a:lnSpc>
                <a:spcPct val="90000"/>
              </a:lnSpc>
              <a:defRPr b="1"/>
            </a:pPr>
            <a:r>
              <a:rPr lang="en-US" sz="900" u="sng" dirty="0">
                <a:uFill>
                  <a:solidFill>
                    <a:srgbClr val="0000FF"/>
                  </a:solidFill>
                </a:uFill>
                <a:hlinkClick r:id="rId5"/>
              </a:rPr>
              <a:t>www.temagami.ca</a:t>
            </a:r>
          </a:p>
          <a:p>
            <a:pPr indent="-228600">
              <a:lnSpc>
                <a:spcPct val="90000"/>
              </a:lnSpc>
              <a:spcAft>
                <a:spcPts val="600"/>
              </a:spcAft>
              <a:buFont typeface="Arial" panose="020B0604020202020204" pitchFamily="34" charset="0"/>
              <a:buChar char="•"/>
              <a:defRPr sz="2100"/>
            </a:pPr>
            <a:endParaRPr lang="en-US" sz="900" dirty="0"/>
          </a:p>
        </p:txBody>
      </p:sp>
      <p:pic>
        <p:nvPicPr>
          <p:cNvPr id="7" name="Picture 6">
            <a:extLst>
              <a:ext uri="{FF2B5EF4-FFF2-40B4-BE49-F238E27FC236}">
                <a16:creationId xmlns:a16="http://schemas.microsoft.com/office/drawing/2014/main" id="{B50B2FD7-46B7-2844-8BB9-DCF23059C4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69224" y="-6"/>
            <a:ext cx="3922776" cy="6309360"/>
          </a:xfrm>
          <a:prstGeom prst="rect">
            <a:avLst/>
          </a:prstGeom>
        </p:spPr>
      </p:pic>
    </p:spTree>
    <p:extLst>
      <p:ext uri="{BB962C8B-B14F-4D97-AF65-F5344CB8AC3E}">
        <p14:creationId xmlns:p14="http://schemas.microsoft.com/office/powerpoint/2010/main" val="55355938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0" name="NeONT PPT-photo3.jpg" descr="NeONT PPT-photo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outdoor, sky, road, grass&#10;&#10;Description automatically generated">
            <a:extLst>
              <a:ext uri="{FF2B5EF4-FFF2-40B4-BE49-F238E27FC236}">
                <a16:creationId xmlns:a16="http://schemas.microsoft.com/office/drawing/2014/main" id="{89B9F49C-2C4A-5846-9A2A-5EA187FE7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17" name="Picture 16" descr="A black and white cow statue&#10;&#10;Description automatically generated">
            <a:extLst>
              <a:ext uri="{FF2B5EF4-FFF2-40B4-BE49-F238E27FC236}">
                <a16:creationId xmlns:a16="http://schemas.microsoft.com/office/drawing/2014/main" id="{D57CD120-A8AF-5D4A-83A8-6B522D8E19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76" name="Rectangle 7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865325" y="4462819"/>
            <a:ext cx="2869683" cy="1608383"/>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b="1"/>
            </a:pPr>
            <a:r>
              <a:rPr lang="en-US" sz="2400" kern="1200" dirty="0">
                <a:solidFill>
                  <a:schemeClr val="tx1"/>
                </a:solidFill>
                <a:latin typeface="+mj-lt"/>
                <a:ea typeface="+mj-ea"/>
                <a:cs typeface="+mj-cs"/>
              </a:rPr>
              <a:t>Temiskaming </a:t>
            </a:r>
          </a:p>
          <a:p>
            <a:pPr>
              <a:spcAft>
                <a:spcPts val="600"/>
              </a:spcAft>
              <a:defRPr b="1"/>
            </a:pPr>
            <a:r>
              <a:rPr lang="en-US" sz="2400" kern="1200" dirty="0">
                <a:solidFill>
                  <a:schemeClr val="tx1"/>
                </a:solidFill>
                <a:latin typeface="+mj-lt"/>
                <a:ea typeface="+mj-ea"/>
                <a:cs typeface="+mj-cs"/>
              </a:rPr>
              <a:t>Shores</a:t>
            </a:r>
          </a:p>
        </p:txBody>
      </p:sp>
      <p:sp>
        <p:nvSpPr>
          <p:cNvPr id="78" name="Rectangle 7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4131633" y="4464872"/>
            <a:ext cx="3712464" cy="160838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fontScale="92500" lnSpcReduction="10000"/>
          </a:bodyPr>
          <a:lstStyle/>
          <a:p>
            <a:pPr marL="210552" indent="-228600">
              <a:lnSpc>
                <a:spcPct val="120000"/>
              </a:lnSpc>
              <a:buSzPct val="100000"/>
              <a:buFont typeface="Arial" panose="020B0604020202020204" pitchFamily="34" charset="0"/>
              <a:buChar char="•"/>
              <a:defRPr sz="2100"/>
            </a:pPr>
            <a:r>
              <a:rPr lang="en-US" sz="800" dirty="0"/>
              <a:t>2021 North on Tap beer festival has been post-pone until 2022</a:t>
            </a:r>
          </a:p>
          <a:p>
            <a:pPr marL="210552" indent="-228600">
              <a:lnSpc>
                <a:spcPct val="120000"/>
              </a:lnSpc>
              <a:buSzPct val="100000"/>
              <a:buFont typeface="Arial" panose="020B0604020202020204" pitchFamily="34" charset="0"/>
              <a:buChar char="•"/>
              <a:defRPr sz="2100"/>
            </a:pPr>
            <a:r>
              <a:rPr lang="en-US" sz="800" dirty="0"/>
              <a:t>Hike Devil’s Rock</a:t>
            </a:r>
          </a:p>
          <a:p>
            <a:pPr marL="210552" indent="-228600">
              <a:lnSpc>
                <a:spcPct val="120000"/>
              </a:lnSpc>
              <a:buSzPct val="100000"/>
              <a:buFont typeface="Arial" panose="020B0604020202020204" pitchFamily="34" charset="0"/>
              <a:buChar char="•"/>
              <a:defRPr sz="2100"/>
            </a:pPr>
            <a:r>
              <a:rPr lang="en-US" sz="800" dirty="0"/>
              <a:t>The Lake Temiskaming Tour: One Lake, Two Provinces, Three Cultures! Drive, RV, or motorcycle</a:t>
            </a:r>
          </a:p>
          <a:p>
            <a:pPr marL="667752" lvl="1" indent="-228600">
              <a:lnSpc>
                <a:spcPct val="120000"/>
              </a:lnSpc>
              <a:buSzPct val="100000"/>
              <a:buFont typeface="Arial" panose="020B0604020202020204" pitchFamily="34" charset="0"/>
              <a:buChar char="•"/>
              <a:defRPr sz="2100"/>
            </a:pPr>
            <a:r>
              <a:rPr lang="en-US" sz="800" dirty="0"/>
              <a:t>great way to see the landmarks</a:t>
            </a:r>
          </a:p>
          <a:p>
            <a:pPr marL="667752" lvl="1" indent="-228600">
              <a:lnSpc>
                <a:spcPct val="120000"/>
              </a:lnSpc>
              <a:buSzPct val="100000"/>
              <a:buFont typeface="Arial" panose="020B0604020202020204" pitchFamily="34" charset="0"/>
              <a:buChar char="•"/>
              <a:defRPr sz="2100"/>
            </a:pPr>
            <a:r>
              <a:rPr lang="en-US" sz="800" dirty="0"/>
              <a:t>learn about Indigenous Culture</a:t>
            </a:r>
          </a:p>
          <a:p>
            <a:pPr marL="667752" lvl="1" indent="-228600">
              <a:lnSpc>
                <a:spcPct val="120000"/>
              </a:lnSpc>
              <a:buSzPct val="100000"/>
              <a:buFont typeface="Arial" panose="020B0604020202020204" pitchFamily="34" charset="0"/>
              <a:buChar char="•"/>
              <a:defRPr sz="2100"/>
            </a:pPr>
            <a:r>
              <a:rPr lang="en-US" sz="800" dirty="0"/>
              <a:t>visit a museum </a:t>
            </a:r>
          </a:p>
          <a:p>
            <a:pPr marL="667752" lvl="1" indent="-228600">
              <a:lnSpc>
                <a:spcPct val="120000"/>
              </a:lnSpc>
              <a:buSzPct val="100000"/>
              <a:buFont typeface="Arial" panose="020B0604020202020204" pitchFamily="34" charset="0"/>
              <a:buChar char="•"/>
              <a:defRPr sz="2100"/>
            </a:pPr>
            <a:r>
              <a:rPr lang="en-US" sz="800" dirty="0"/>
              <a:t>enjoy some fantastic cuisine </a:t>
            </a:r>
          </a:p>
          <a:p>
            <a:pPr marL="667752" lvl="1" indent="-228600">
              <a:lnSpc>
                <a:spcPct val="120000"/>
              </a:lnSpc>
              <a:buSzPct val="100000"/>
              <a:buFont typeface="Arial" panose="020B0604020202020204" pitchFamily="34" charset="0"/>
              <a:buChar char="•"/>
              <a:defRPr sz="2100"/>
            </a:pPr>
            <a:r>
              <a:rPr lang="en-US" sz="800" dirty="0"/>
              <a:t>Go online, access the passport and enter the contest</a:t>
            </a:r>
            <a:br>
              <a:rPr lang="en-US" sz="800" dirty="0"/>
            </a:br>
            <a:endParaRPr lang="en-US" sz="800" dirty="0"/>
          </a:p>
          <a:p>
            <a:pPr algn="ctr">
              <a:lnSpc>
                <a:spcPct val="120000"/>
              </a:lnSpc>
              <a:defRPr b="1"/>
            </a:pPr>
            <a:r>
              <a:rPr lang="en-US" sz="800" u="sng" dirty="0">
                <a:uFill>
                  <a:solidFill>
                    <a:srgbClr val="0000FF"/>
                  </a:solidFill>
                </a:uFill>
                <a:hlinkClick r:id="rId5"/>
              </a:rPr>
              <a:t>https://www.laketemiskaming.com</a:t>
            </a:r>
          </a:p>
          <a:p>
            <a:pPr algn="ctr">
              <a:lnSpc>
                <a:spcPct val="120000"/>
              </a:lnSpc>
              <a:defRPr b="1"/>
            </a:pPr>
            <a:r>
              <a:rPr lang="en-US" sz="800" u="sng" dirty="0">
                <a:uFill>
                  <a:solidFill>
                    <a:srgbClr val="0000FF"/>
                  </a:solidFill>
                </a:uFill>
                <a:hlinkClick r:id="rId6"/>
              </a:rPr>
              <a:t>www.temiskamingshores.ca/covid19</a:t>
            </a:r>
            <a:endParaRPr lang="en-US" sz="800" dirty="0"/>
          </a:p>
        </p:txBody>
      </p:sp>
      <p:pic>
        <p:nvPicPr>
          <p:cNvPr id="12" name="Picture 11" descr="A person standing on a cliff&#10;&#10;Description automatically generated with low confidence">
            <a:extLst>
              <a:ext uri="{FF2B5EF4-FFF2-40B4-BE49-F238E27FC236}">
                <a16:creationId xmlns:a16="http://schemas.microsoft.com/office/drawing/2014/main" id="{A532C31C-AC85-614E-9D89-15B1E681C5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 b="-3"/>
          <a:stretch/>
        </p:blipFill>
        <p:spPr>
          <a:xfrm>
            <a:off x="8269224" y="-6"/>
            <a:ext cx="3922776" cy="6309360"/>
          </a:xfrm>
          <a:prstGeom prst="rect">
            <a:avLst/>
          </a:prstGeom>
        </p:spPr>
      </p:pic>
    </p:spTree>
    <p:extLst>
      <p:ext uri="{BB962C8B-B14F-4D97-AF65-F5344CB8AC3E}">
        <p14:creationId xmlns:p14="http://schemas.microsoft.com/office/powerpoint/2010/main" val="352622557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612648" y="1078992"/>
            <a:ext cx="6272784" cy="1545336"/>
          </a:xfr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b="1" kern="1200" dirty="0">
                <a:latin typeface="+mj-lt"/>
                <a:ea typeface="+mj-ea"/>
                <a:cs typeface="+mj-cs"/>
              </a:rPr>
              <a:t>Cochrane</a:t>
            </a:r>
          </a:p>
        </p:txBody>
      </p:sp>
      <p:sp>
        <p:nvSpPr>
          <p:cNvPr id="37" name="Rectangle 36">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612647" y="3201326"/>
            <a:ext cx="6598381" cy="32786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defRPr b="1"/>
            </a:pPr>
            <a:endParaRPr lang="en-US" sz="2300" dirty="0"/>
          </a:p>
          <a:p>
            <a:pPr>
              <a:lnSpc>
                <a:spcPct val="90000"/>
              </a:lnSpc>
              <a:spcAft>
                <a:spcPts val="600"/>
              </a:spcAft>
              <a:defRPr sz="2100"/>
            </a:pPr>
            <a:r>
              <a:rPr lang="en-US" sz="2300" b="1" dirty="0"/>
              <a:t>Home of the Canadian Polar Bear Habitat!</a:t>
            </a:r>
          </a:p>
          <a:p>
            <a:pPr indent="-228600">
              <a:lnSpc>
                <a:spcPct val="90000"/>
              </a:lnSpc>
              <a:spcAft>
                <a:spcPts val="600"/>
              </a:spcAft>
              <a:buFont typeface="Arial" panose="020B0604020202020204" pitchFamily="34" charset="0"/>
              <a:buChar char="•"/>
              <a:defRPr sz="2100"/>
            </a:pPr>
            <a:endParaRPr lang="en-US" sz="1900" dirty="0"/>
          </a:p>
          <a:p>
            <a:pPr lvl="1" indent="-228600">
              <a:lnSpc>
                <a:spcPct val="90000"/>
              </a:lnSpc>
              <a:spcAft>
                <a:spcPts val="600"/>
              </a:spcAft>
              <a:buFont typeface="Arial" panose="020B0604020202020204" pitchFamily="34" charset="0"/>
              <a:buChar char="•"/>
              <a:defRPr sz="2100"/>
            </a:pPr>
            <a:r>
              <a:rPr lang="en-US" sz="1900" dirty="0">
                <a:uFill>
                  <a:solidFill>
                    <a:srgbClr val="0000FF"/>
                  </a:solidFill>
                </a:uFill>
              </a:rPr>
              <a:t>Are currently only available through</a:t>
            </a:r>
            <a:r>
              <a:rPr lang="en-US" sz="1900" dirty="0">
                <a:uFill>
                  <a:solidFill>
                    <a:srgbClr val="0000FF"/>
                  </a:solidFill>
                </a:uFill>
                <a:hlinkClick r:id="rId2"/>
              </a:rPr>
              <a:t> Facebook</a:t>
            </a:r>
            <a:r>
              <a:rPr lang="en-US" sz="1900" dirty="0">
                <a:uFill>
                  <a:solidFill>
                    <a:srgbClr val="0000FF"/>
                  </a:solidFill>
                </a:uFill>
              </a:rPr>
              <a:t>, </a:t>
            </a:r>
            <a:r>
              <a:rPr lang="en-US" sz="1900" dirty="0">
                <a:uFill>
                  <a:solidFill>
                    <a:srgbClr val="0000FF"/>
                  </a:solidFill>
                </a:uFill>
                <a:hlinkClick r:id="rId3"/>
              </a:rPr>
              <a:t>email</a:t>
            </a:r>
            <a:r>
              <a:rPr lang="en-US" sz="1900" dirty="0">
                <a:uFill>
                  <a:solidFill>
                    <a:srgbClr val="0000FF"/>
                  </a:solidFill>
                </a:uFill>
              </a:rPr>
              <a:t>, and phone 705-272-2327</a:t>
            </a:r>
            <a:endParaRPr lang="en-US" sz="1900" dirty="0">
              <a:uFill>
                <a:solidFill>
                  <a:srgbClr val="0000FF"/>
                </a:solidFill>
              </a:uFill>
              <a:hlinkClick r:id="rId4"/>
            </a:endParaRPr>
          </a:p>
          <a:p>
            <a:pPr lvl="1" indent="-228600">
              <a:lnSpc>
                <a:spcPct val="90000"/>
              </a:lnSpc>
              <a:spcAft>
                <a:spcPts val="600"/>
              </a:spcAft>
              <a:buFont typeface="Arial" panose="020B0604020202020204" pitchFamily="34" charset="0"/>
              <a:buChar char="•"/>
              <a:defRPr sz="2100"/>
            </a:pPr>
            <a:r>
              <a:rPr lang="en-US" sz="1900" dirty="0"/>
              <a:t>Welcome Centre and Viewers Building will be open, but the Heritage Village remains closed</a:t>
            </a:r>
          </a:p>
          <a:p>
            <a:pPr lvl="1" indent="-228600">
              <a:lnSpc>
                <a:spcPct val="90000"/>
              </a:lnSpc>
              <a:spcAft>
                <a:spcPts val="600"/>
              </a:spcAft>
              <a:buFont typeface="Arial" panose="020B0604020202020204" pitchFamily="34" charset="0"/>
              <a:buChar char="•"/>
              <a:defRPr sz="2100"/>
            </a:pPr>
            <a:r>
              <a:rPr lang="en-US" sz="1900" dirty="0"/>
              <a:t>Masks required in all indoor spaces</a:t>
            </a:r>
          </a:p>
          <a:p>
            <a:pPr lvl="1" indent="-228600">
              <a:lnSpc>
                <a:spcPct val="90000"/>
              </a:lnSpc>
              <a:spcAft>
                <a:spcPts val="600"/>
              </a:spcAft>
              <a:buFont typeface="Arial" panose="020B0604020202020204" pitchFamily="34" charset="0"/>
              <a:buChar char="•"/>
              <a:defRPr sz="2100"/>
            </a:pPr>
            <a:endParaRPr lang="en-US" sz="1900" dirty="0"/>
          </a:p>
          <a:p>
            <a:pPr>
              <a:defRPr sz="2100"/>
            </a:pPr>
            <a:r>
              <a:rPr lang="en-CA" sz="1900" dirty="0"/>
              <a:t>The Polar Bear Express train is running again - twice weekly (Mondays and Thursdays)</a:t>
            </a:r>
          </a:p>
          <a:p>
            <a:pPr>
              <a:defRPr sz="2100"/>
            </a:pPr>
            <a:endParaRPr lang="en-CA" sz="1900" dirty="0"/>
          </a:p>
          <a:p>
            <a:pPr marL="800100" lvl="1" indent="-342900">
              <a:buSzPct val="100000"/>
              <a:buFont typeface="Arial" panose="020B0604020202020204" pitchFamily="34" charset="0"/>
              <a:buChar char="•"/>
              <a:defRPr sz="2100"/>
            </a:pPr>
            <a:r>
              <a:rPr lang="en-CA" sz="1900" dirty="0"/>
              <a:t>Check their website for the safety measures: </a:t>
            </a:r>
            <a:r>
              <a:rPr lang="en-CA" sz="1900" u="sng" dirty="0">
                <a:solidFill>
                  <a:srgbClr val="0000FF"/>
                </a:solidFill>
                <a:uFill>
                  <a:solidFill>
                    <a:srgbClr val="0000FF"/>
                  </a:solidFill>
                </a:uFill>
                <a:hlinkClick r:id="rId5"/>
              </a:rPr>
              <a:t>www.ontarionorthland.ca</a:t>
            </a:r>
            <a:endParaRPr lang="en-CA" sz="1900" u="sng" dirty="0">
              <a:solidFill>
                <a:srgbClr val="0000FF"/>
              </a:solidFill>
              <a:uFill>
                <a:solidFill>
                  <a:srgbClr val="0000FF"/>
                </a:solidFill>
              </a:uFill>
            </a:endParaRPr>
          </a:p>
          <a:p>
            <a:pPr marL="800100" lvl="1" indent="-342900">
              <a:buFont typeface="Arial" panose="020B0604020202020204" pitchFamily="34" charset="0"/>
              <a:buChar char="•"/>
              <a:defRPr sz="2100"/>
            </a:pPr>
            <a:r>
              <a:rPr lang="en-CA" sz="1900" dirty="0"/>
              <a:t>To book call 1-800-461-8558. There is currently no online booking.</a:t>
            </a:r>
          </a:p>
          <a:p>
            <a:pPr>
              <a:defRPr sz="2100"/>
            </a:pPr>
            <a:endParaRPr lang="en-CA" sz="1900" dirty="0"/>
          </a:p>
          <a:p>
            <a:pPr>
              <a:defRPr sz="2100"/>
            </a:pPr>
            <a:r>
              <a:rPr lang="en-CA" sz="1900" dirty="0"/>
              <a:t>The Station Inn hotel is open. </a:t>
            </a:r>
          </a:p>
          <a:p>
            <a:endParaRPr lang="en-CA" sz="1900" dirty="0"/>
          </a:p>
          <a:p>
            <a:r>
              <a:rPr lang="en-CA" sz="1900" u="sng" dirty="0">
                <a:solidFill>
                  <a:srgbClr val="0000FF"/>
                </a:solidFill>
                <a:uFill>
                  <a:solidFill>
                    <a:srgbClr val="0000FF"/>
                  </a:solidFill>
                </a:uFill>
                <a:hlinkClick r:id="rId6"/>
              </a:rPr>
              <a:t>www.cochraneontario.com</a:t>
            </a:r>
          </a:p>
          <a:p>
            <a:pPr indent="-228600">
              <a:lnSpc>
                <a:spcPct val="90000"/>
              </a:lnSpc>
              <a:spcAft>
                <a:spcPts val="600"/>
              </a:spcAft>
              <a:buFont typeface="Arial" panose="020B0604020202020204" pitchFamily="34" charset="0"/>
              <a:buChar char="•"/>
              <a:defRPr sz="2100"/>
            </a:pPr>
            <a:endParaRPr lang="en-US" sz="2000" dirty="0"/>
          </a:p>
        </p:txBody>
      </p:sp>
      <p:pic>
        <p:nvPicPr>
          <p:cNvPr id="15" name="Picture 14">
            <a:extLst>
              <a:ext uri="{FF2B5EF4-FFF2-40B4-BE49-F238E27FC236}">
                <a16:creationId xmlns:a16="http://schemas.microsoft.com/office/drawing/2014/main" id="{F37DC098-FD34-044A-B469-2504CF5713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16" name="Picture 15" descr="Polar bear laying on a rock&#10;&#10;Description automatically generated with low confidence">
            <a:extLst>
              <a:ext uri="{FF2B5EF4-FFF2-40B4-BE49-F238E27FC236}">
                <a16:creationId xmlns:a16="http://schemas.microsoft.com/office/drawing/2014/main" id="{357E508B-AB49-0D49-AFC5-7763DA0F4B8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1901059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C9F64E8-8F1D-4A06-B1A4-685E72C0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838200" y="978408"/>
            <a:ext cx="3721608" cy="11064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b="1"/>
            </a:pPr>
            <a:r>
              <a:rPr lang="en-US" sz="2800" kern="1200">
                <a:solidFill>
                  <a:schemeClr val="tx1"/>
                </a:solidFill>
                <a:latin typeface="+mj-lt"/>
                <a:ea typeface="+mj-ea"/>
                <a:cs typeface="+mj-cs"/>
              </a:rPr>
              <a:t>Timmins</a:t>
            </a:r>
          </a:p>
        </p:txBody>
      </p:sp>
      <p:sp>
        <p:nvSpPr>
          <p:cNvPr id="78" name="Rectangle 77">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693" y="2185416"/>
            <a:ext cx="366674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838200" y="2368296"/>
            <a:ext cx="3721608" cy="35021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sz="2100" b="1"/>
            </a:pPr>
            <a:endParaRPr lang="en-US" sz="1700" dirty="0"/>
          </a:p>
          <a:p>
            <a:pPr indent="-228600">
              <a:lnSpc>
                <a:spcPct val="90000"/>
              </a:lnSpc>
              <a:spcAft>
                <a:spcPts val="600"/>
              </a:spcAft>
              <a:buFont typeface="Arial" panose="020B0604020202020204" pitchFamily="34" charset="0"/>
              <a:buChar char="•"/>
              <a:defRPr sz="2100" b="1"/>
            </a:pPr>
            <a:endParaRPr lang="en-US" sz="1700" u="sng" dirty="0">
              <a:uFill>
                <a:solidFill>
                  <a:srgbClr val="0000FF"/>
                </a:solidFill>
              </a:uFill>
              <a:hlinkClick r:id="rId3"/>
            </a:endParaRPr>
          </a:p>
          <a:p>
            <a:pPr marL="210552" indent="-228600">
              <a:lnSpc>
                <a:spcPct val="90000"/>
              </a:lnSpc>
              <a:spcAft>
                <a:spcPts val="600"/>
              </a:spcAft>
              <a:buSzPct val="100000"/>
              <a:buFont typeface="Arial" panose="020B0604020202020204" pitchFamily="34" charset="0"/>
              <a:buChar char="•"/>
              <a:defRPr sz="2100"/>
            </a:pPr>
            <a:endParaRPr lang="en-US" sz="1700" dirty="0"/>
          </a:p>
        </p:txBody>
      </p:sp>
      <p:pic>
        <p:nvPicPr>
          <p:cNvPr id="13" name="Picture 12">
            <a:extLst>
              <a:ext uri="{FF2B5EF4-FFF2-40B4-BE49-F238E27FC236}">
                <a16:creationId xmlns:a16="http://schemas.microsoft.com/office/drawing/2014/main" id="{2CD1D8E1-BECC-8949-8057-7BC3C6D74F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71033" y="633618"/>
            <a:ext cx="2651760" cy="2679192"/>
          </a:xfrm>
          <a:prstGeom prst="rect">
            <a:avLst/>
          </a:prstGeom>
        </p:spPr>
      </p:pic>
      <p:pic>
        <p:nvPicPr>
          <p:cNvPr id="3" name="Picture 2" descr="A picture containing tree, outdoor, nature, rock&#10;&#10;Description automatically generated">
            <a:extLst>
              <a:ext uri="{FF2B5EF4-FFF2-40B4-BE49-F238E27FC236}">
                <a16:creationId xmlns:a16="http://schemas.microsoft.com/office/drawing/2014/main" id="{38E1EEB3-92EE-8642-8FE6-61169E2D50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5171033" y="3450349"/>
            <a:ext cx="2651760" cy="2679192"/>
          </a:xfrm>
          <a:prstGeom prst="rect">
            <a:avLst/>
          </a:prstGeom>
        </p:spPr>
      </p:pic>
      <p:pic>
        <p:nvPicPr>
          <p:cNvPr id="11" name="Picture 10">
            <a:extLst>
              <a:ext uri="{FF2B5EF4-FFF2-40B4-BE49-F238E27FC236}">
                <a16:creationId xmlns:a16="http://schemas.microsoft.com/office/drawing/2014/main" id="{0C5194D2-EC09-4C49-B4A3-426D445019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01000" y="633616"/>
            <a:ext cx="3781427" cy="5495925"/>
          </a:xfrm>
          <a:prstGeom prst="rect">
            <a:avLst/>
          </a:prstGeom>
        </p:spPr>
      </p:pic>
      <p:sp>
        <p:nvSpPr>
          <p:cNvPr id="26" name="Cochrane…">
            <a:extLst>
              <a:ext uri="{FF2B5EF4-FFF2-40B4-BE49-F238E27FC236}">
                <a16:creationId xmlns:a16="http://schemas.microsoft.com/office/drawing/2014/main" id="{B0B52F2B-F4CE-3D44-BF60-4543AE708F3A}"/>
              </a:ext>
            </a:extLst>
          </p:cNvPr>
          <p:cNvSpPr txBox="1"/>
          <p:nvPr/>
        </p:nvSpPr>
        <p:spPr>
          <a:xfrm>
            <a:off x="927304" y="2429621"/>
            <a:ext cx="3721608" cy="350215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fontScale="92500" lnSpcReduction="20000"/>
          </a:bodyPr>
          <a:lstStyle/>
          <a:p>
            <a:pPr marL="12031">
              <a:lnSpc>
                <a:spcPct val="90000"/>
              </a:lnSpc>
              <a:spcAft>
                <a:spcPts val="600"/>
              </a:spcAft>
              <a:buSzPct val="100000"/>
              <a:defRPr sz="2100"/>
            </a:pPr>
            <a:r>
              <a:rPr lang="en-US" sz="1600" dirty="0"/>
              <a:t>By 2001, 67mil troy ounces of gold has been mined from the Porcupine area. For comparison, the well-known Klondike Gold rush produced about 12m troy ounces.</a:t>
            </a:r>
          </a:p>
          <a:p>
            <a:pPr marL="12031">
              <a:lnSpc>
                <a:spcPct val="90000"/>
              </a:lnSpc>
              <a:spcAft>
                <a:spcPts val="600"/>
              </a:spcAft>
              <a:buSzPct val="100000"/>
              <a:defRPr sz="2100"/>
            </a:pPr>
            <a:endParaRPr lang="en-CA" sz="1600" b="1" dirty="0"/>
          </a:p>
          <a:p>
            <a:pPr marL="12031">
              <a:lnSpc>
                <a:spcPct val="90000"/>
              </a:lnSpc>
              <a:spcAft>
                <a:spcPts val="600"/>
              </a:spcAft>
              <a:buSzPct val="100000"/>
              <a:defRPr sz="2100"/>
            </a:pPr>
            <a:r>
              <a:rPr lang="en-CA" sz="1600" b="1" dirty="0"/>
              <a:t>Open For Business</a:t>
            </a:r>
            <a:endParaRPr lang="en-US" sz="1600" dirty="0"/>
          </a:p>
          <a:p>
            <a:pPr marL="210552" indent="-228600">
              <a:lnSpc>
                <a:spcPct val="90000"/>
              </a:lnSpc>
              <a:spcAft>
                <a:spcPts val="600"/>
              </a:spcAft>
              <a:buSzPct val="100000"/>
              <a:buFont typeface="Arial" panose="020B0604020202020204" pitchFamily="34" charset="0"/>
              <a:buChar char="•"/>
              <a:defRPr sz="2100"/>
            </a:pPr>
            <a:r>
              <a:rPr lang="en-US" sz="1600" dirty="0"/>
              <a:t>Cedar Meadow Wildlife Tour</a:t>
            </a:r>
          </a:p>
          <a:p>
            <a:pPr marL="210552" indent="-228600">
              <a:lnSpc>
                <a:spcPct val="90000"/>
              </a:lnSpc>
              <a:spcAft>
                <a:spcPts val="600"/>
              </a:spcAft>
              <a:buSzPct val="100000"/>
              <a:buFont typeface="Arial" panose="020B0604020202020204" pitchFamily="34" charset="0"/>
              <a:buChar char="•"/>
              <a:defRPr sz="2100"/>
            </a:pPr>
            <a:r>
              <a:rPr lang="en-US" sz="1600" dirty="0"/>
              <a:t>Wake Park</a:t>
            </a:r>
          </a:p>
          <a:p>
            <a:pPr marL="210552" indent="-228600">
              <a:lnSpc>
                <a:spcPct val="90000"/>
              </a:lnSpc>
              <a:spcAft>
                <a:spcPts val="600"/>
              </a:spcAft>
              <a:buSzPct val="100000"/>
              <a:buFont typeface="Arial" panose="020B0604020202020204" pitchFamily="34" charset="0"/>
              <a:buChar char="•"/>
              <a:defRPr sz="2100"/>
            </a:pPr>
            <a:r>
              <a:rPr lang="en-US" sz="1600" dirty="0"/>
              <a:t>Geo Mine Tour</a:t>
            </a:r>
          </a:p>
          <a:p>
            <a:pPr marL="210552" indent="-228600">
              <a:lnSpc>
                <a:spcPct val="90000"/>
              </a:lnSpc>
              <a:spcAft>
                <a:spcPts val="600"/>
              </a:spcAft>
              <a:buSzPct val="100000"/>
              <a:buFont typeface="Arial" panose="020B0604020202020204" pitchFamily="34" charset="0"/>
              <a:buChar char="•"/>
              <a:defRPr sz="2100"/>
            </a:pPr>
            <a:r>
              <a:rPr lang="en-US" sz="1600" dirty="0"/>
              <a:t>Dream Acre Alpaca Farm</a:t>
            </a:r>
          </a:p>
          <a:p>
            <a:pPr marL="210552" indent="-228600">
              <a:lnSpc>
                <a:spcPct val="90000"/>
              </a:lnSpc>
              <a:spcAft>
                <a:spcPts val="600"/>
              </a:spcAft>
              <a:buSzPct val="100000"/>
              <a:buFont typeface="Arial" panose="020B0604020202020204" pitchFamily="34" charset="0"/>
              <a:buChar char="•"/>
              <a:defRPr sz="2100"/>
            </a:pPr>
            <a:endParaRPr lang="en-US" sz="1600" dirty="0"/>
          </a:p>
          <a:p>
            <a:r>
              <a:rPr lang="en-CA" sz="1600" b="1" dirty="0"/>
              <a:t>Temporarily closed</a:t>
            </a:r>
            <a:endParaRPr lang="en-CA" sz="1600" dirty="0"/>
          </a:p>
          <a:p>
            <a:pPr fontAlgn="ctr"/>
            <a:r>
              <a:rPr lang="en-CA" sz="1600" dirty="0"/>
              <a:t>Timmins Museum National Exhibition Centre (Re-opening in Stage 3)</a:t>
            </a:r>
          </a:p>
          <a:p>
            <a:pPr marL="210552" indent="-228600">
              <a:lnSpc>
                <a:spcPct val="90000"/>
              </a:lnSpc>
              <a:spcAft>
                <a:spcPts val="600"/>
              </a:spcAft>
              <a:buSzPct val="100000"/>
              <a:buFont typeface="Arial" panose="020B0604020202020204" pitchFamily="34" charset="0"/>
              <a:buChar char="•"/>
              <a:defRPr sz="2100"/>
            </a:pPr>
            <a:endParaRPr lang="en-US" sz="1600" dirty="0"/>
          </a:p>
        </p:txBody>
      </p:sp>
    </p:spTree>
    <p:extLst>
      <p:ext uri="{BB962C8B-B14F-4D97-AF65-F5344CB8AC3E}">
        <p14:creationId xmlns:p14="http://schemas.microsoft.com/office/powerpoint/2010/main" val="298779762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4" name="NeONT PPT-photo4.jpg" descr="NeONT PPT-photo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A955148-CFD0-4E41-9C4B-85FC3918DFF3}"/>
              </a:ext>
            </a:extLst>
          </p:cNvPr>
          <p:cNvPicPr>
            <a:picLocks noChangeAspect="1"/>
          </p:cNvPicPr>
          <p:nvPr/>
        </p:nvPicPr>
        <p:blipFill>
          <a:blip r:embed="rId4"/>
          <a:stretch>
            <a:fillRect/>
          </a:stretch>
        </p:blipFill>
        <p:spPr>
          <a:xfrm>
            <a:off x="167640" y="0"/>
            <a:ext cx="6858000" cy="6858000"/>
          </a:xfrm>
          <a:prstGeom prst="rect">
            <a:avLst/>
          </a:prstGeom>
        </p:spPr>
      </p:pic>
      <p:sp>
        <p:nvSpPr>
          <p:cNvPr id="5" name="TextBox 4">
            <a:extLst>
              <a:ext uri="{FF2B5EF4-FFF2-40B4-BE49-F238E27FC236}">
                <a16:creationId xmlns:a16="http://schemas.microsoft.com/office/drawing/2014/main" id="{D38DE470-3D3F-4B91-84C5-8420DEF7C805}"/>
              </a:ext>
            </a:extLst>
          </p:cNvPr>
          <p:cNvSpPr txBox="1"/>
          <p:nvPr/>
        </p:nvSpPr>
        <p:spPr>
          <a:xfrm>
            <a:off x="6692091" y="1449526"/>
            <a:ext cx="4221480" cy="2215991"/>
          </a:xfrm>
          <a:prstGeom prst="rect">
            <a:avLst/>
          </a:prstGeom>
          <a:noFill/>
        </p:spPr>
        <p:txBody>
          <a:bodyPr wrap="square" rtlCol="0">
            <a:spAutoFit/>
          </a:bodyPr>
          <a:lstStyle/>
          <a:p>
            <a:r>
              <a:rPr lang="en-CA" sz="2400" dirty="0"/>
              <a:t>Your name</a:t>
            </a:r>
          </a:p>
          <a:p>
            <a:r>
              <a:rPr lang="en-CA" sz="2400" dirty="0"/>
              <a:t>What Travel Information Centre you work at?</a:t>
            </a:r>
          </a:p>
          <a:p>
            <a:r>
              <a:rPr lang="en-CA" sz="2400" dirty="0"/>
              <a:t>How long have your worked with the TIC?</a:t>
            </a:r>
          </a:p>
          <a:p>
            <a:endParaRPr lang="en-CA" dirty="0"/>
          </a:p>
        </p:txBody>
      </p:sp>
      <p:pic>
        <p:nvPicPr>
          <p:cNvPr id="7" name="Graphic 6" descr="Web cam">
            <a:extLst>
              <a:ext uri="{FF2B5EF4-FFF2-40B4-BE49-F238E27FC236}">
                <a16:creationId xmlns:a16="http://schemas.microsoft.com/office/drawing/2014/main" id="{DF3188F0-9DF2-4A72-A580-B48872CB4D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1263" y="4443834"/>
            <a:ext cx="1347366" cy="1347366"/>
          </a:xfrm>
          <a:prstGeom prst="rect">
            <a:avLst/>
          </a:prstGeom>
        </p:spPr>
      </p:pic>
      <p:pic>
        <p:nvPicPr>
          <p:cNvPr id="9" name="Graphic 8" descr="Radio microphone">
            <a:extLst>
              <a:ext uri="{FF2B5EF4-FFF2-40B4-BE49-F238E27FC236}">
                <a16:creationId xmlns:a16="http://schemas.microsoft.com/office/drawing/2014/main" id="{55BF92D9-775D-4A69-9B19-A8D459EC4B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6820" y="4443834"/>
            <a:ext cx="1347366" cy="1347366"/>
          </a:xfrm>
          <a:prstGeom prst="rect">
            <a:avLst/>
          </a:prstGeom>
        </p:spPr>
      </p:pic>
    </p:spTree>
    <p:custDataLst>
      <p:tags r:id="rId1"/>
    </p:custDataLst>
    <p:extLst>
      <p:ext uri="{BB962C8B-B14F-4D97-AF65-F5344CB8AC3E}">
        <p14:creationId xmlns:p14="http://schemas.microsoft.com/office/powerpoint/2010/main" val="816399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73">
            <a:extLst>
              <a:ext uri="{FF2B5EF4-FFF2-40B4-BE49-F238E27FC236}">
                <a16:creationId xmlns:a16="http://schemas.microsoft.com/office/drawing/2014/main" id="{6C9F64E8-8F1D-4A06-B1A4-685E72C0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3" name="Rectangle 75">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838200" y="978408"/>
            <a:ext cx="3721608" cy="11064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b="1"/>
            </a:pPr>
            <a:r>
              <a:rPr lang="en-US" sz="2800" kern="1200">
                <a:solidFill>
                  <a:schemeClr val="tx1"/>
                </a:solidFill>
                <a:latin typeface="+mj-lt"/>
                <a:ea typeface="+mj-ea"/>
                <a:cs typeface="+mj-cs"/>
              </a:rPr>
              <a:t>Sudbury</a:t>
            </a:r>
          </a:p>
        </p:txBody>
      </p:sp>
      <p:sp>
        <p:nvSpPr>
          <p:cNvPr id="84" name="Rectangle 77">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79">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693" y="2185416"/>
            <a:ext cx="366674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838200" y="2368296"/>
            <a:ext cx="3721608" cy="350215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sz="2100" b="1"/>
            </a:pPr>
            <a:r>
              <a:rPr lang="en-US" sz="1600" dirty="0"/>
              <a:t>Largest city in Northeastern Ontario</a:t>
            </a:r>
          </a:p>
          <a:p>
            <a:pPr indent="-228600">
              <a:lnSpc>
                <a:spcPct val="90000"/>
              </a:lnSpc>
              <a:spcAft>
                <a:spcPts val="600"/>
              </a:spcAft>
              <a:buFont typeface="Arial" panose="020B0604020202020204" pitchFamily="34" charset="0"/>
              <a:buChar char="•"/>
              <a:defRPr sz="2100"/>
            </a:pPr>
            <a:endParaRPr lang="en-US" sz="1600" dirty="0"/>
          </a:p>
          <a:p>
            <a:pPr marL="240631" indent="-228600">
              <a:lnSpc>
                <a:spcPct val="90000"/>
              </a:lnSpc>
              <a:spcAft>
                <a:spcPts val="600"/>
              </a:spcAft>
              <a:buSzPct val="100000"/>
              <a:buFont typeface="Arial" panose="020B0604020202020204" pitchFamily="34" charset="0"/>
              <a:buChar char="•"/>
              <a:defRPr sz="2100"/>
            </a:pPr>
            <a:r>
              <a:rPr lang="en-US" sz="1600" dirty="0"/>
              <a:t>Many restaurants</a:t>
            </a:r>
          </a:p>
          <a:p>
            <a:pPr marL="240631" indent="-228600">
              <a:lnSpc>
                <a:spcPct val="90000"/>
              </a:lnSpc>
              <a:spcAft>
                <a:spcPts val="600"/>
              </a:spcAft>
              <a:buSzPct val="100000"/>
              <a:buFont typeface="Arial" panose="020B0604020202020204" pitchFamily="34" charset="0"/>
              <a:buChar char="•"/>
              <a:defRPr sz="2100"/>
            </a:pPr>
            <a:r>
              <a:rPr lang="en-US" sz="1600" dirty="0"/>
              <a:t>Theatre</a:t>
            </a:r>
          </a:p>
          <a:p>
            <a:pPr marL="240631" indent="-228600">
              <a:lnSpc>
                <a:spcPct val="90000"/>
              </a:lnSpc>
              <a:spcAft>
                <a:spcPts val="600"/>
              </a:spcAft>
              <a:buSzPct val="100000"/>
              <a:buFont typeface="Arial" panose="020B0604020202020204" pitchFamily="34" charset="0"/>
              <a:buChar char="•"/>
              <a:defRPr sz="2100"/>
            </a:pPr>
            <a:r>
              <a:rPr lang="en-US" sz="1600" dirty="0"/>
              <a:t>Attractions; Dynamic Earth, Science North (call to visit their website for condensed hours and bookings)</a:t>
            </a:r>
          </a:p>
          <a:p>
            <a:pPr indent="-228600">
              <a:lnSpc>
                <a:spcPct val="90000"/>
              </a:lnSpc>
              <a:spcAft>
                <a:spcPts val="600"/>
              </a:spcAft>
              <a:buFont typeface="Arial" panose="020B0604020202020204" pitchFamily="34" charset="0"/>
              <a:buChar char="•"/>
              <a:defRPr sz="2100"/>
            </a:pPr>
            <a:endParaRPr lang="en-US" sz="1600" dirty="0"/>
          </a:p>
          <a:p>
            <a:pPr indent="-228600">
              <a:lnSpc>
                <a:spcPct val="90000"/>
              </a:lnSpc>
              <a:spcAft>
                <a:spcPts val="600"/>
              </a:spcAft>
              <a:buFont typeface="Arial" panose="020B0604020202020204" pitchFamily="34" charset="0"/>
              <a:buChar char="•"/>
              <a:defRPr sz="2100"/>
            </a:pPr>
            <a:r>
              <a:rPr lang="en-US" sz="1600" dirty="0"/>
              <a:t>Check the cities website for update to date </a:t>
            </a:r>
            <a:r>
              <a:rPr lang="en-US" sz="1600" u="sng" dirty="0">
                <a:uFill>
                  <a:solidFill>
                    <a:srgbClr val="0000FF"/>
                  </a:solidFill>
                </a:uFill>
                <a:hlinkClick r:id="rId3"/>
              </a:rPr>
              <a:t>information-www.greatersudbury.ca/covid</a:t>
            </a:r>
          </a:p>
          <a:p>
            <a:pPr marL="210552" indent="-228600">
              <a:lnSpc>
                <a:spcPct val="90000"/>
              </a:lnSpc>
              <a:spcAft>
                <a:spcPts val="600"/>
              </a:spcAft>
              <a:buSzPct val="100000"/>
              <a:buFont typeface="Arial" panose="020B0604020202020204" pitchFamily="34" charset="0"/>
              <a:buChar char="•"/>
              <a:defRPr sz="2100"/>
            </a:pPr>
            <a:endParaRPr lang="en-US" sz="1600" dirty="0"/>
          </a:p>
        </p:txBody>
      </p:sp>
      <p:pic>
        <p:nvPicPr>
          <p:cNvPr id="9" name="Picture 8" descr="A picture containing rock, outdoor, mountain, nature&#10;&#10;Description automatically generated">
            <a:extLst>
              <a:ext uri="{FF2B5EF4-FFF2-40B4-BE49-F238E27FC236}">
                <a16:creationId xmlns:a16="http://schemas.microsoft.com/office/drawing/2014/main" id="{F7369DCD-C0A4-6E48-AF70-C377BDF27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171033" y="633618"/>
            <a:ext cx="2651760" cy="2679192"/>
          </a:xfrm>
          <a:prstGeom prst="rect">
            <a:avLst/>
          </a:prstGeom>
        </p:spPr>
      </p:pic>
      <p:pic>
        <p:nvPicPr>
          <p:cNvPr id="12" name="Picture 11" descr="A picture containing water, boat, outdoor, watercraft&#10;&#10;Description automatically generated">
            <a:extLst>
              <a:ext uri="{FF2B5EF4-FFF2-40B4-BE49-F238E27FC236}">
                <a16:creationId xmlns:a16="http://schemas.microsoft.com/office/drawing/2014/main" id="{F7BCBD27-E2C9-4D40-9F1B-76C992C8B8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5171033" y="3450349"/>
            <a:ext cx="2651760" cy="2679192"/>
          </a:xfrm>
          <a:prstGeom prst="rect">
            <a:avLst/>
          </a:prstGeom>
        </p:spPr>
      </p:pic>
      <p:pic>
        <p:nvPicPr>
          <p:cNvPr id="3" name="Picture 2" descr="A picture containing sky, outdoor&#10;&#10;Description automatically generated">
            <a:extLst>
              <a:ext uri="{FF2B5EF4-FFF2-40B4-BE49-F238E27FC236}">
                <a16:creationId xmlns:a16="http://schemas.microsoft.com/office/drawing/2014/main" id="{0929A9E7-B02E-134F-9797-FAE7037142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01000" y="633616"/>
            <a:ext cx="3781427" cy="5495925"/>
          </a:xfrm>
          <a:prstGeom prst="rect">
            <a:avLst/>
          </a:prstGeom>
        </p:spPr>
      </p:pic>
    </p:spTree>
    <p:extLst>
      <p:ext uri="{BB962C8B-B14F-4D97-AF65-F5344CB8AC3E}">
        <p14:creationId xmlns:p14="http://schemas.microsoft.com/office/powerpoint/2010/main" val="181082433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BC8B909-FBA8-2648-A4CB-A28379913649}"/>
              </a:ext>
            </a:extLst>
          </p:cNvPr>
          <p:cNvSpPr txBox="1">
            <a:spLocks/>
          </p:cNvSpPr>
          <p:nvPr/>
        </p:nvSpPr>
        <p:spPr>
          <a:xfrm>
            <a:off x="612648" y="1078992"/>
            <a:ext cx="6272784" cy="1545336"/>
          </a:xfr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err="1">
                <a:latin typeface="+mj-lt"/>
                <a:ea typeface="+mj-ea"/>
                <a:cs typeface="+mj-cs"/>
              </a:rPr>
              <a:t>Wiikwemkoong</a:t>
            </a:r>
            <a:endParaRPr lang="en-US" sz="4800" b="1" kern="1200" dirty="0">
              <a:latin typeface="+mj-lt"/>
              <a:ea typeface="+mj-ea"/>
              <a:cs typeface="+mj-cs"/>
            </a:endParaRPr>
          </a:p>
          <a:p>
            <a:pPr>
              <a:spcAft>
                <a:spcPts val="600"/>
              </a:spcAft>
            </a:pPr>
            <a:r>
              <a:rPr lang="en-US" sz="4800" b="1" kern="1200" dirty="0">
                <a:latin typeface="+mj-lt"/>
                <a:ea typeface="+mj-ea"/>
                <a:cs typeface="+mj-cs"/>
              </a:rPr>
              <a:t>Unceded Territory</a:t>
            </a:r>
          </a:p>
        </p:txBody>
      </p:sp>
      <p:sp>
        <p:nvSpPr>
          <p:cNvPr id="46" name="Rectangle 45">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outdoor, nature, light&#10;&#10;Description automatically generated">
            <a:extLst>
              <a:ext uri="{FF2B5EF4-FFF2-40B4-BE49-F238E27FC236}">
                <a16:creationId xmlns:a16="http://schemas.microsoft.com/office/drawing/2014/main" id="{889065EA-F2DA-DC40-A591-A3C94CB2B0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008" y="1"/>
            <a:ext cx="4507992" cy="2240280"/>
          </a:xfrm>
          <a:prstGeom prst="rect">
            <a:avLst/>
          </a:prstGeom>
        </p:spPr>
      </p:pic>
      <p:sp>
        <p:nvSpPr>
          <p:cNvPr id="48" name="Rectangle 47">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chrane…">
            <a:extLst>
              <a:ext uri="{FF2B5EF4-FFF2-40B4-BE49-F238E27FC236}">
                <a16:creationId xmlns:a16="http://schemas.microsoft.com/office/drawing/2014/main" id="{56BA07F7-68B2-4D4B-80AF-5F037C2D2DBE}"/>
              </a:ext>
            </a:extLst>
          </p:cNvPr>
          <p:cNvSpPr txBox="1"/>
          <p:nvPr/>
        </p:nvSpPr>
        <p:spPr>
          <a:xfrm>
            <a:off x="612648" y="3355848"/>
            <a:ext cx="6272784" cy="28254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ormAutofit/>
          </a:bodyPr>
          <a:lstStyle/>
          <a:p>
            <a:pPr indent="-228600">
              <a:lnSpc>
                <a:spcPct val="90000"/>
              </a:lnSpc>
              <a:buFont typeface="Arial" panose="020B0604020202020204" pitchFamily="34" charset="0"/>
              <a:buChar char="•"/>
              <a:defRPr sz="2200" b="1">
                <a:solidFill>
                  <a:srgbClr val="0433FF"/>
                </a:solidFill>
              </a:defRPr>
            </a:pPr>
            <a:r>
              <a:rPr lang="en-US" sz="1000"/>
              <a:t>Manitoulin Island- The </a:t>
            </a:r>
            <a:r>
              <a:rPr lang="en-US" sz="1000" b="1"/>
              <a:t>World’s Largest Freshwater island in the World!!</a:t>
            </a:r>
          </a:p>
          <a:p>
            <a:pPr indent="-228600">
              <a:lnSpc>
                <a:spcPct val="90000"/>
              </a:lnSpc>
              <a:buFont typeface="Arial" panose="020B0604020202020204" pitchFamily="34" charset="0"/>
              <a:buChar char="•"/>
              <a:defRPr sz="2200" b="1">
                <a:solidFill>
                  <a:srgbClr val="0433FF"/>
                </a:solidFill>
              </a:defRPr>
            </a:pPr>
            <a:endParaRPr lang="en-US" sz="1000" b="1"/>
          </a:p>
          <a:p>
            <a:pPr indent="-228600">
              <a:lnSpc>
                <a:spcPct val="90000"/>
              </a:lnSpc>
              <a:buFont typeface="Arial" panose="020B0604020202020204" pitchFamily="34" charset="0"/>
              <a:buChar char="•"/>
              <a:defRPr sz="1500"/>
            </a:pPr>
            <a:r>
              <a:rPr lang="en-US" sz="1000"/>
              <a:t>Take the iconic Chi-Cheemaun Ferry from Tobermory to South Baymouth or drive cross the swing bridge to Little Current. Explore the many sites- Bridal Veil falls, The Cup &amp; saucer Trail, the Beaches of Providence Bay, galleries, cultural experiences, restaurants, The Pow Wow’s, and more.</a:t>
            </a:r>
          </a:p>
          <a:p>
            <a:pPr indent="-228600">
              <a:lnSpc>
                <a:spcPct val="90000"/>
              </a:lnSpc>
              <a:buFont typeface="Arial" panose="020B0604020202020204" pitchFamily="34" charset="0"/>
              <a:buChar char="•"/>
              <a:defRPr sz="1500"/>
            </a:pPr>
            <a:endParaRPr lang="en-US" sz="1000"/>
          </a:p>
          <a:p>
            <a:pPr indent="-228600">
              <a:lnSpc>
                <a:spcPct val="90000"/>
              </a:lnSpc>
              <a:buFont typeface="Arial" panose="020B0604020202020204" pitchFamily="34" charset="0"/>
              <a:buChar char="•"/>
              <a:defRPr sz="1500" i="1"/>
            </a:pPr>
            <a:r>
              <a:rPr lang="en-US" sz="1000"/>
              <a:t>*In 2021, the ferry service began on June 8</a:t>
            </a:r>
            <a:r>
              <a:rPr lang="en-US" sz="1000" baseline="30000"/>
              <a:t>th </a:t>
            </a:r>
            <a:r>
              <a:rPr lang="en-US" sz="1000"/>
              <a:t>with Covid-19 measures still in place</a:t>
            </a:r>
          </a:p>
          <a:p>
            <a:pPr indent="-228600">
              <a:lnSpc>
                <a:spcPct val="90000"/>
              </a:lnSpc>
              <a:buFont typeface="Arial" panose="020B0604020202020204" pitchFamily="34" charset="0"/>
              <a:buChar char="•"/>
              <a:defRPr sz="2100" b="1"/>
            </a:pPr>
            <a:r>
              <a:rPr lang="en-US" sz="1000"/>
              <a:t>Destination Manitoulin Island</a:t>
            </a:r>
          </a:p>
          <a:p>
            <a:pPr indent="-228600">
              <a:lnSpc>
                <a:spcPct val="90000"/>
              </a:lnSpc>
              <a:buFont typeface="Arial" panose="020B0604020202020204" pitchFamily="34" charset="0"/>
              <a:buChar char="•"/>
            </a:pPr>
            <a:r>
              <a:rPr lang="en-US" sz="1000"/>
              <a:t>(formerly known as Manitoulin Tourism Association)</a:t>
            </a:r>
          </a:p>
          <a:p>
            <a:pPr indent="-228600">
              <a:lnSpc>
                <a:spcPct val="90000"/>
              </a:lnSpc>
              <a:buFont typeface="Arial" panose="020B0604020202020204" pitchFamily="34" charset="0"/>
              <a:buChar char="•"/>
            </a:pPr>
            <a:endParaRPr lang="en-US" sz="1000"/>
          </a:p>
          <a:p>
            <a:pPr marL="150394" indent="-228600">
              <a:lnSpc>
                <a:spcPct val="90000"/>
              </a:lnSpc>
              <a:buSzPct val="100000"/>
              <a:buFont typeface="Arial" panose="020B0604020202020204" pitchFamily="34" charset="0"/>
              <a:buChar char="•"/>
            </a:pPr>
            <a:r>
              <a:rPr lang="en-US" sz="1000"/>
              <a:t>The office located in the South Baymouth marina – 65 Water St</a:t>
            </a:r>
          </a:p>
          <a:p>
            <a:pPr marL="150394" indent="-228600">
              <a:lnSpc>
                <a:spcPct val="90000"/>
              </a:lnSpc>
              <a:buSzPct val="100000"/>
              <a:buFont typeface="Arial" panose="020B0604020202020204" pitchFamily="34" charset="0"/>
              <a:buChar char="•"/>
            </a:pPr>
            <a:r>
              <a:rPr lang="en-US" sz="1000"/>
              <a:t>Currently unable to allow visitors inside the building, those wishing for a Traveller’s Guide or other resources will be allowed to received with them proper protocols and sanitation in place</a:t>
            </a:r>
          </a:p>
          <a:p>
            <a:pPr marL="150394" indent="-228600">
              <a:lnSpc>
                <a:spcPct val="90000"/>
              </a:lnSpc>
              <a:buSzPct val="100000"/>
              <a:buFont typeface="Arial" panose="020B0604020202020204" pitchFamily="34" charset="0"/>
              <a:buChar char="•"/>
            </a:pPr>
            <a:r>
              <a:rPr lang="en-US" sz="1000"/>
              <a:t>New website launched in October 2020</a:t>
            </a:r>
          </a:p>
          <a:p>
            <a:pPr marL="150394" indent="-228600">
              <a:lnSpc>
                <a:spcPct val="90000"/>
              </a:lnSpc>
              <a:buSzPct val="100000"/>
              <a:buFont typeface="Arial" panose="020B0604020202020204" pitchFamily="34" charset="0"/>
              <a:buChar char="•"/>
            </a:pPr>
            <a:r>
              <a:rPr lang="en-US" sz="1000"/>
              <a:t>Contact them directly for more information -705-368-3021 / dmitourism@gmail.com</a:t>
            </a:r>
          </a:p>
          <a:p>
            <a:pPr indent="-228600">
              <a:lnSpc>
                <a:spcPct val="90000"/>
              </a:lnSpc>
              <a:buFont typeface="Arial" panose="020B0604020202020204" pitchFamily="34" charset="0"/>
              <a:buChar char="•"/>
            </a:pPr>
            <a:endParaRPr lang="en-US" sz="1000"/>
          </a:p>
          <a:p>
            <a:pPr indent="-228600">
              <a:lnSpc>
                <a:spcPct val="90000"/>
              </a:lnSpc>
              <a:buFont typeface="Arial" panose="020B0604020202020204" pitchFamily="34" charset="0"/>
              <a:buChar char="•"/>
              <a:defRPr sz="2100" b="1"/>
            </a:pPr>
            <a:r>
              <a:rPr lang="en-US" sz="1000"/>
              <a:t>Wikwemikong Tourism</a:t>
            </a:r>
          </a:p>
          <a:p>
            <a:pPr indent="-228600">
              <a:lnSpc>
                <a:spcPct val="90000"/>
              </a:lnSpc>
              <a:buFont typeface="Arial" panose="020B0604020202020204" pitchFamily="34" charset="0"/>
              <a:buChar char="•"/>
            </a:pPr>
            <a:r>
              <a:rPr lang="en-US" sz="1000" u="sng">
                <a:uFill>
                  <a:solidFill>
                    <a:srgbClr val="0000FF"/>
                  </a:solidFill>
                </a:uFill>
                <a:hlinkClick r:id="rId3"/>
              </a:rPr>
              <a:t>www.wiikwemkoong.ca/tourism/</a:t>
            </a:r>
            <a:endParaRPr lang="en-US" sz="1000"/>
          </a:p>
          <a:p>
            <a:pPr indent="-228600">
              <a:lnSpc>
                <a:spcPct val="90000"/>
              </a:lnSpc>
              <a:spcAft>
                <a:spcPts val="600"/>
              </a:spcAft>
              <a:buFont typeface="Arial" panose="020B0604020202020204" pitchFamily="34" charset="0"/>
              <a:buChar char="•"/>
              <a:defRPr b="1"/>
            </a:pPr>
            <a:endParaRPr lang="en-US" sz="1000"/>
          </a:p>
        </p:txBody>
      </p:sp>
      <p:pic>
        <p:nvPicPr>
          <p:cNvPr id="6" name="Picture 5">
            <a:extLst>
              <a:ext uri="{FF2B5EF4-FFF2-40B4-BE49-F238E27FC236}">
                <a16:creationId xmlns:a16="http://schemas.microsoft.com/office/drawing/2014/main" id="{60C96797-2D0E-9A49-A701-023361B3F1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4008" y="2308860"/>
            <a:ext cx="4507992" cy="2240280"/>
          </a:xfrm>
          <a:prstGeom prst="rect">
            <a:avLst/>
          </a:prstGeom>
        </p:spPr>
      </p:pic>
      <p:pic>
        <p:nvPicPr>
          <p:cNvPr id="5" name="Picture 4">
            <a:extLst>
              <a:ext uri="{FF2B5EF4-FFF2-40B4-BE49-F238E27FC236}">
                <a16:creationId xmlns:a16="http://schemas.microsoft.com/office/drawing/2014/main" id="{7ACA894C-70E3-6A4C-922E-139254025B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84008" y="4617720"/>
            <a:ext cx="4507992" cy="2240280"/>
          </a:xfrm>
          <a:prstGeom prst="rect">
            <a:avLst/>
          </a:prstGeom>
        </p:spPr>
      </p:pic>
    </p:spTree>
    <p:extLst>
      <p:ext uri="{BB962C8B-B14F-4D97-AF65-F5344CB8AC3E}">
        <p14:creationId xmlns:p14="http://schemas.microsoft.com/office/powerpoint/2010/main" val="175898853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0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0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16" name="Straight Connector 11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A5D71"/>
            </a:solidFill>
          </a:ln>
        </p:spPr>
        <p:style>
          <a:lnRef idx="1">
            <a:schemeClr val="accent1"/>
          </a:lnRef>
          <a:fillRef idx="0">
            <a:schemeClr val="accent1"/>
          </a:fillRef>
          <a:effectRef idx="0">
            <a:schemeClr val="accent1"/>
          </a:effectRef>
          <a:fontRef idx="minor">
            <a:schemeClr val="tx1"/>
          </a:fontRef>
        </p:style>
      </p:cxnSp>
      <p:sp>
        <p:nvSpPr>
          <p:cNvPr id="103" name="Northeastern Ontario has it all!…"/>
          <p:cNvSpPr txBox="1"/>
          <p:nvPr/>
        </p:nvSpPr>
        <p:spPr>
          <a:xfrm>
            <a:off x="1109980" y="4277356"/>
            <a:ext cx="9966960" cy="15603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p>
            <a:pPr algn="ctr">
              <a:lnSpc>
                <a:spcPct val="90000"/>
              </a:lnSpc>
              <a:spcBef>
                <a:spcPct val="0"/>
              </a:spcBef>
              <a:spcAft>
                <a:spcPts val="600"/>
              </a:spcAft>
              <a:defRPr sz="2600"/>
            </a:pPr>
            <a:r>
              <a:rPr lang="en-US" sz="2800" dirty="0">
                <a:solidFill>
                  <a:srgbClr val="4A5D71"/>
                </a:solidFill>
                <a:latin typeface="+mj-lt"/>
                <a:ea typeface="+mj-ea"/>
                <a:cs typeface="+mj-cs"/>
              </a:rPr>
              <a:t>Northeastern Ontario has it all!</a:t>
            </a:r>
          </a:p>
          <a:p>
            <a:pPr algn="ctr">
              <a:lnSpc>
                <a:spcPct val="90000"/>
              </a:lnSpc>
              <a:spcBef>
                <a:spcPct val="0"/>
              </a:spcBef>
              <a:spcAft>
                <a:spcPts val="600"/>
              </a:spcAft>
              <a:defRPr sz="2600"/>
            </a:pPr>
            <a:r>
              <a:rPr lang="en-US" sz="2800" dirty="0">
                <a:solidFill>
                  <a:srgbClr val="4A5D71"/>
                </a:solidFill>
                <a:latin typeface="+mj-lt"/>
                <a:ea typeface="+mj-ea"/>
                <a:cs typeface="+mj-cs"/>
              </a:rPr>
              <a:t>Encourage visitors to travel and try everything.</a:t>
            </a:r>
          </a:p>
          <a:p>
            <a:pPr algn="ctr">
              <a:lnSpc>
                <a:spcPct val="90000"/>
              </a:lnSpc>
              <a:spcBef>
                <a:spcPct val="0"/>
              </a:spcBef>
              <a:spcAft>
                <a:spcPts val="600"/>
              </a:spcAft>
              <a:defRPr sz="2600"/>
            </a:pPr>
            <a:r>
              <a:rPr lang="en-US" sz="2800" dirty="0">
                <a:solidFill>
                  <a:srgbClr val="4A5D71"/>
                </a:solidFill>
                <a:latin typeface="+mj-lt"/>
                <a:ea typeface="+mj-ea"/>
                <a:cs typeface="+mj-cs"/>
              </a:rPr>
              <a:t>Thank you</a:t>
            </a:r>
          </a:p>
        </p:txBody>
      </p:sp>
      <p:pic>
        <p:nvPicPr>
          <p:cNvPr id="102" name="NeONT PPT-photo7.jpg" descr="NeONT PPT-photo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840" y="256540"/>
            <a:ext cx="11704320" cy="3764276"/>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3757249" y="3690346"/>
            <a:ext cx="5410688" cy="2901986"/>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dirty="0"/>
              <a:t>What is the most requested information?</a:t>
            </a:r>
          </a:p>
          <a:p>
            <a:pPr algn="l"/>
            <a:r>
              <a:rPr lang="en-CA" dirty="0"/>
              <a:t>1. Accommodations</a:t>
            </a:r>
          </a:p>
          <a:p>
            <a:pPr algn="l"/>
            <a:r>
              <a:rPr lang="en-CA" dirty="0"/>
              <a:t>2. Attractions</a:t>
            </a:r>
          </a:p>
          <a:p>
            <a:pPr algn="l"/>
            <a:r>
              <a:rPr lang="en-CA" dirty="0"/>
              <a:t>3. Food</a:t>
            </a:r>
          </a:p>
          <a:p>
            <a:pPr algn="l"/>
            <a:r>
              <a:rPr lang="en-CA" dirty="0"/>
              <a:t>4. Maps</a:t>
            </a:r>
          </a:p>
        </p:txBody>
      </p:sp>
      <p:pic>
        <p:nvPicPr>
          <p:cNvPr id="8" name="Graphic 7" descr="Circle with right arrow">
            <a:extLst>
              <a:ext uri="{FF2B5EF4-FFF2-40B4-BE49-F238E27FC236}">
                <a16:creationId xmlns:a16="http://schemas.microsoft.com/office/drawing/2014/main" id="{3571FE91-991B-4A80-9914-FE75392C5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255456" y="747055"/>
            <a:ext cx="1363277" cy="1363277"/>
          </a:xfrm>
          <a:prstGeom prst="rect">
            <a:avLst/>
          </a:prstGeom>
        </p:spPr>
      </p:pic>
      <p:sp>
        <p:nvSpPr>
          <p:cNvPr id="9" name="Title 1">
            <a:extLst>
              <a:ext uri="{FF2B5EF4-FFF2-40B4-BE49-F238E27FC236}">
                <a16:creationId xmlns:a16="http://schemas.microsoft.com/office/drawing/2014/main" id="{F8BDC964-4D02-498B-A62E-F475452DE84F}"/>
              </a:ext>
            </a:extLst>
          </p:cNvPr>
          <p:cNvSpPr txBox="1">
            <a:spLocks/>
          </p:cNvSpPr>
          <p:nvPr/>
        </p:nvSpPr>
        <p:spPr>
          <a:xfrm>
            <a:off x="3933146" y="2220529"/>
            <a:ext cx="4576609" cy="52479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Call to action</a:t>
            </a:r>
          </a:p>
        </p:txBody>
      </p:sp>
      <p:sp>
        <p:nvSpPr>
          <p:cNvPr id="11" name="TextBox 10">
            <a:extLst>
              <a:ext uri="{FF2B5EF4-FFF2-40B4-BE49-F238E27FC236}">
                <a16:creationId xmlns:a16="http://schemas.microsoft.com/office/drawing/2014/main" id="{A900A3F1-C1E3-47DB-9009-ADFDB14A4F5B}"/>
              </a:ext>
            </a:extLst>
          </p:cNvPr>
          <p:cNvSpPr txBox="1">
            <a:spLocks noChangeAspect="1"/>
          </p:cNvSpPr>
          <p:nvPr/>
        </p:nvSpPr>
        <p:spPr>
          <a:xfrm>
            <a:off x="4570222"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6" name="TextBox 5">
            <a:extLst>
              <a:ext uri="{FF2B5EF4-FFF2-40B4-BE49-F238E27FC236}">
                <a16:creationId xmlns:a16="http://schemas.microsoft.com/office/drawing/2014/main" id="{960C45F3-3152-4034-A640-22B7B800D134}"/>
              </a:ext>
            </a:extLst>
          </p:cNvPr>
          <p:cNvSpPr txBox="1"/>
          <p:nvPr/>
        </p:nvSpPr>
        <p:spPr>
          <a:xfrm>
            <a:off x="2667530" y="2786196"/>
            <a:ext cx="8484295" cy="666786"/>
          </a:xfrm>
          <a:prstGeom prst="rect">
            <a:avLst/>
          </a:prstGeom>
          <a:noFill/>
        </p:spPr>
        <p:txBody>
          <a:bodyPr wrap="square" rtlCol="0">
            <a:spAutoFit/>
          </a:bodyPr>
          <a:lstStyle/>
          <a:p>
            <a:r>
              <a:rPr lang="en-CA" sz="3733" dirty="0">
                <a:solidFill>
                  <a:schemeClr val="accent2">
                    <a:lumMod val="50000"/>
                  </a:schemeClr>
                </a:solidFill>
              </a:rPr>
              <a:t>Participant Poll: Requested Information</a:t>
            </a:r>
          </a:p>
        </p:txBody>
      </p:sp>
    </p:spTree>
    <p:extLst>
      <p:ext uri="{BB962C8B-B14F-4D97-AF65-F5344CB8AC3E}">
        <p14:creationId xmlns:p14="http://schemas.microsoft.com/office/powerpoint/2010/main" val="1318050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1524000" y="3583808"/>
            <a:ext cx="9060873" cy="3050744"/>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dirty="0"/>
              <a:t>Do you want the printed versions of the Northeastern Ontario Tourism travel guide and map, or the electronic version this year?</a:t>
            </a:r>
          </a:p>
          <a:p>
            <a:pPr algn="l"/>
            <a:endParaRPr lang="en-CA" dirty="0"/>
          </a:p>
          <a:p>
            <a:pPr marL="457200" indent="-457200" algn="l">
              <a:buFont typeface="+mj-lt"/>
              <a:buAutoNum type="arabicPeriod"/>
            </a:pPr>
            <a:r>
              <a:rPr lang="en-CA" dirty="0"/>
              <a:t>Printed</a:t>
            </a:r>
          </a:p>
          <a:p>
            <a:pPr marL="457200" indent="-457200" algn="l">
              <a:buFont typeface="+mj-lt"/>
              <a:buAutoNum type="arabicPeriod"/>
            </a:pPr>
            <a:r>
              <a:rPr lang="en-CA" dirty="0"/>
              <a:t>Electronic</a:t>
            </a:r>
          </a:p>
        </p:txBody>
      </p:sp>
      <p:pic>
        <p:nvPicPr>
          <p:cNvPr id="8" name="Graphic 7" descr="Circle with right arrow">
            <a:extLst>
              <a:ext uri="{FF2B5EF4-FFF2-40B4-BE49-F238E27FC236}">
                <a16:creationId xmlns:a16="http://schemas.microsoft.com/office/drawing/2014/main" id="{3571FE91-991B-4A80-9914-FE75392C5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255456" y="640057"/>
            <a:ext cx="1363277" cy="1363277"/>
          </a:xfrm>
          <a:prstGeom prst="rect">
            <a:avLst/>
          </a:prstGeom>
        </p:spPr>
      </p:pic>
      <p:sp>
        <p:nvSpPr>
          <p:cNvPr id="9" name="Title 1">
            <a:extLst>
              <a:ext uri="{FF2B5EF4-FFF2-40B4-BE49-F238E27FC236}">
                <a16:creationId xmlns:a16="http://schemas.microsoft.com/office/drawing/2014/main" id="{F8BDC964-4D02-498B-A62E-F475452DE84F}"/>
              </a:ext>
            </a:extLst>
          </p:cNvPr>
          <p:cNvSpPr txBox="1">
            <a:spLocks/>
          </p:cNvSpPr>
          <p:nvPr/>
        </p:nvSpPr>
        <p:spPr>
          <a:xfrm>
            <a:off x="3933146" y="1958131"/>
            <a:ext cx="4576609" cy="524795"/>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sz="4500" dirty="0"/>
              <a:t>Call to action</a:t>
            </a:r>
          </a:p>
        </p:txBody>
      </p:sp>
      <p:sp>
        <p:nvSpPr>
          <p:cNvPr id="11" name="TextBox 10">
            <a:extLst>
              <a:ext uri="{FF2B5EF4-FFF2-40B4-BE49-F238E27FC236}">
                <a16:creationId xmlns:a16="http://schemas.microsoft.com/office/drawing/2014/main" id="{A900A3F1-C1E3-47DB-9009-ADFDB14A4F5B}"/>
              </a:ext>
            </a:extLst>
          </p:cNvPr>
          <p:cNvSpPr txBox="1">
            <a:spLocks noChangeAspect="1"/>
          </p:cNvSpPr>
          <p:nvPr/>
        </p:nvSpPr>
        <p:spPr>
          <a:xfrm>
            <a:off x="4729128" y="-46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sp>
        <p:nvSpPr>
          <p:cNvPr id="6" name="TextBox 5">
            <a:extLst>
              <a:ext uri="{FF2B5EF4-FFF2-40B4-BE49-F238E27FC236}">
                <a16:creationId xmlns:a16="http://schemas.microsoft.com/office/drawing/2014/main" id="{3F8B27E4-778D-4477-8FF3-543F597380D7}"/>
              </a:ext>
            </a:extLst>
          </p:cNvPr>
          <p:cNvSpPr txBox="1"/>
          <p:nvPr/>
        </p:nvSpPr>
        <p:spPr>
          <a:xfrm>
            <a:off x="2376585" y="2723613"/>
            <a:ext cx="8484295" cy="666786"/>
          </a:xfrm>
          <a:prstGeom prst="rect">
            <a:avLst/>
          </a:prstGeom>
          <a:noFill/>
        </p:spPr>
        <p:txBody>
          <a:bodyPr wrap="square" rtlCol="0">
            <a:spAutoFit/>
          </a:bodyPr>
          <a:lstStyle/>
          <a:p>
            <a:r>
              <a:rPr lang="en-CA" sz="3733" dirty="0">
                <a:solidFill>
                  <a:schemeClr val="accent2">
                    <a:lumMod val="50000"/>
                  </a:schemeClr>
                </a:solidFill>
              </a:rPr>
              <a:t>Participant Poll: Print or Digital?</a:t>
            </a:r>
          </a:p>
        </p:txBody>
      </p:sp>
    </p:spTree>
    <p:extLst>
      <p:ext uri="{BB962C8B-B14F-4D97-AF65-F5344CB8AC3E}">
        <p14:creationId xmlns:p14="http://schemas.microsoft.com/office/powerpoint/2010/main" val="1322555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633276" y="1174887"/>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dirty="0">
                <a:solidFill>
                  <a:schemeClr val="tx1"/>
                </a:solidFill>
                <a:latin typeface="+mj-lt"/>
                <a:ea typeface="+mj-ea"/>
                <a:cs typeface="+mj-cs"/>
              </a:rPr>
              <a:t>Getting Information </a:t>
            </a:r>
            <a:endParaRPr lang="en-US" sz="4400" b="1" kern="1200" spc="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278173"/>
            <a:ext cx="6467867" cy="3450613"/>
          </a:xfrm>
          <a:prstGeom prst="rect">
            <a:avLst/>
          </a:prstGeom>
        </p:spPr>
        <p:txBody>
          <a:bodyPr vert="horz" lIns="91440" tIns="45720" rIns="91440" bIns="45720" rtlCol="0" anchor="ctr">
            <a:normAutofit/>
          </a:bodyPr>
          <a:lstStyle/>
          <a:p>
            <a:pPr indent="-228600">
              <a:lnSpc>
                <a:spcPct val="130000"/>
              </a:lnSpc>
              <a:spcAft>
                <a:spcPts val="600"/>
              </a:spcAft>
              <a:buFont typeface="Arial" panose="020B0604020202020204" pitchFamily="34" charset="0"/>
              <a:buChar char="•"/>
            </a:pPr>
            <a:r>
              <a:rPr lang="en-US" altLang="en-US" sz="2400" dirty="0"/>
              <a:t>Community Connections </a:t>
            </a:r>
          </a:p>
          <a:p>
            <a:pPr indent="-228600">
              <a:lnSpc>
                <a:spcPct val="130000"/>
              </a:lnSpc>
              <a:spcAft>
                <a:spcPts val="600"/>
              </a:spcAft>
              <a:buFont typeface="Arial" panose="020B0604020202020204" pitchFamily="34" charset="0"/>
              <a:buChar char="•"/>
            </a:pPr>
            <a:r>
              <a:rPr lang="en-US" altLang="en-US" sz="2400" dirty="0"/>
              <a:t>Northeastern Ontario Tourism</a:t>
            </a:r>
          </a:p>
          <a:p>
            <a:pPr indent="-228600">
              <a:lnSpc>
                <a:spcPct val="130000"/>
              </a:lnSpc>
              <a:spcAft>
                <a:spcPts val="600"/>
              </a:spcAft>
              <a:buFont typeface="Arial" panose="020B0604020202020204" pitchFamily="34" charset="0"/>
              <a:buChar char="•"/>
            </a:pPr>
            <a:r>
              <a:rPr lang="en-US" altLang="en-US" sz="2400" dirty="0"/>
              <a:t>Relationship with other TICS</a:t>
            </a:r>
          </a:p>
          <a:p>
            <a:pPr indent="-228600">
              <a:lnSpc>
                <a:spcPct val="130000"/>
              </a:lnSpc>
              <a:spcAft>
                <a:spcPts val="600"/>
              </a:spcAft>
              <a:buFont typeface="Arial" panose="020B0604020202020204" pitchFamily="34" charset="0"/>
              <a:buChar char="•"/>
            </a:pPr>
            <a:r>
              <a:rPr lang="en-US" altLang="en-US" sz="2400" dirty="0"/>
              <a:t>TIC Hub </a:t>
            </a:r>
          </a:p>
          <a:p>
            <a:pPr indent="-228600">
              <a:lnSpc>
                <a:spcPct val="90000"/>
              </a:lnSpc>
              <a:spcAft>
                <a:spcPts val="600"/>
              </a:spcAft>
              <a:buFont typeface="Arial" panose="020B0604020202020204" pitchFamily="34" charset="0"/>
              <a:buChar char="•"/>
            </a:pPr>
            <a:endParaRPr lang="en-US" altLang="en-US" sz="2400" dirty="0"/>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2E2680-F81C-4DC1-9869-D531005B8978}"/>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5" name="Graphic 4" descr="Signpost">
            <a:extLst>
              <a:ext uri="{FF2B5EF4-FFF2-40B4-BE49-F238E27FC236}">
                <a16:creationId xmlns:a16="http://schemas.microsoft.com/office/drawing/2014/main" id="{897AD2DE-D256-4DA0-B449-A3D99F617C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8286" y="2971800"/>
            <a:ext cx="914400" cy="914400"/>
          </a:xfrm>
          <a:prstGeom prst="rect">
            <a:avLst/>
          </a:prstGeom>
        </p:spPr>
      </p:pic>
    </p:spTree>
    <p:extLst>
      <p:ext uri="{BB962C8B-B14F-4D97-AF65-F5344CB8AC3E}">
        <p14:creationId xmlns:p14="http://schemas.microsoft.com/office/powerpoint/2010/main" val="865673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F7692CE4-FE48-4C07-94DF-3D14AAD0C3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10752062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024129" y="585216"/>
            <a:ext cx="5062511" cy="1499616"/>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sz="4400" b="1" kern="1200" spc="0" dirty="0">
                <a:solidFill>
                  <a:srgbClr val="FFFFFF"/>
                </a:solidFill>
                <a:latin typeface="+mj-lt"/>
                <a:ea typeface="+mj-ea"/>
                <a:cs typeface="+mj-cs"/>
              </a:rPr>
              <a:t>Working with the Hub</a:t>
            </a:r>
          </a:p>
        </p:txBody>
      </p:sp>
      <p:cxnSp>
        <p:nvCxnSpPr>
          <p:cNvPr id="21" name="Straight Connector 20">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A8A5AF4F-A460-4534-8DD7-7F353AD2386E}"/>
              </a:ext>
            </a:extLst>
          </p:cNvPr>
          <p:cNvSpPr txBox="1">
            <a:spLocks noChangeAspect="1"/>
          </p:cNvSpPr>
          <p:nvPr/>
        </p:nvSpPr>
        <p:spPr>
          <a:xfrm>
            <a:off x="1024129" y="2286000"/>
            <a:ext cx="5081232" cy="3931920"/>
          </a:xfrm>
          <a:prstGeom prst="rect">
            <a:avLst/>
          </a:prstGeom>
        </p:spPr>
        <p:txBody>
          <a:bodyPr vert="horz" lIns="91440" tIns="45720" rIns="91440" bIns="45720" rtlCol="0"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228600" algn="l">
              <a:buFont typeface="Arial" panose="020B0604020202020204" pitchFamily="34" charset="0"/>
              <a:buChar char="•"/>
            </a:pPr>
            <a:r>
              <a:rPr lang="en-US" sz="2800" dirty="0">
                <a:solidFill>
                  <a:srgbClr val="FFFFFF"/>
                </a:solidFill>
                <a:latin typeface="Calibri" panose="020F0502020204030204" pitchFamily="34" charset="0"/>
                <a:cs typeface="Calibri" panose="020F0502020204030204" pitchFamily="34" charset="0"/>
              </a:rPr>
              <a:t>Update your TIC info and community info</a:t>
            </a:r>
          </a:p>
          <a:p>
            <a:pPr marL="342900" indent="-228600" algn="l">
              <a:buFont typeface="Arial" panose="020B0604020202020204" pitchFamily="34" charset="0"/>
              <a:buChar char="•"/>
            </a:pPr>
            <a:r>
              <a:rPr lang="en-US" sz="2800" dirty="0">
                <a:solidFill>
                  <a:srgbClr val="FFFFFF"/>
                </a:solidFill>
                <a:latin typeface="Calibri" panose="020F0502020204030204" pitchFamily="34" charset="0"/>
                <a:cs typeface="Calibri" panose="020F0502020204030204" pitchFamily="34" charset="0"/>
              </a:rPr>
              <a:t>Source information on other TICs and destination </a:t>
            </a:r>
          </a:p>
          <a:p>
            <a:pPr marL="342900" indent="-228600" algn="l">
              <a:buFont typeface="Arial" panose="020B0604020202020204" pitchFamily="34" charset="0"/>
              <a:buChar char="•"/>
            </a:pPr>
            <a:r>
              <a:rPr lang="en-US" sz="2800" dirty="0">
                <a:solidFill>
                  <a:srgbClr val="FFFFFF"/>
                </a:solidFill>
                <a:latin typeface="Calibri" panose="020F0502020204030204" pitchFamily="34" charset="0"/>
                <a:cs typeface="Calibri" panose="020F0502020204030204" pitchFamily="34" charset="0"/>
              </a:rPr>
              <a:t>Access resources </a:t>
            </a:r>
          </a:p>
          <a:p>
            <a:pPr marL="342900" indent="-228600" algn="l">
              <a:buFont typeface="Arial" panose="020B0604020202020204" pitchFamily="34" charset="0"/>
              <a:buChar char="•"/>
            </a:pPr>
            <a:r>
              <a:rPr lang="en-US" sz="2800" dirty="0">
                <a:solidFill>
                  <a:srgbClr val="FFFFFF"/>
                </a:solidFill>
                <a:latin typeface="Calibri" panose="020F0502020204030204" pitchFamily="34" charset="0"/>
                <a:cs typeface="Calibri" panose="020F0502020204030204" pitchFamily="34" charset="0"/>
              </a:rPr>
              <a:t>Share information</a:t>
            </a:r>
            <a:endParaRPr lang="en-US" sz="1800" dirty="0">
              <a:solidFill>
                <a:srgbClr val="FFFFFF"/>
              </a:solidFill>
              <a:latin typeface="Calibri" panose="020F0502020204030204" pitchFamily="34" charset="0"/>
              <a:cs typeface="Calibri" panose="020F0502020204030204" pitchFamily="34" charset="0"/>
            </a:endParaRPr>
          </a:p>
          <a:p>
            <a:pPr indent="-228600" algn="l">
              <a:buFont typeface="Arial" panose="020B0604020202020204" pitchFamily="34" charset="0"/>
              <a:buChar char="•"/>
            </a:pPr>
            <a:endParaRPr lang="en-US" sz="1800" spc="10" dirty="0">
              <a:solidFill>
                <a:srgbClr val="FFFFFF"/>
              </a:solidFill>
              <a:latin typeface="+mn-lt"/>
              <a:cs typeface="+mn-cs"/>
            </a:endParaRPr>
          </a:p>
        </p:txBody>
      </p:sp>
      <p:pic>
        <p:nvPicPr>
          <p:cNvPr id="3" name="Graphic 2" descr="Transfer">
            <a:extLst>
              <a:ext uri="{FF2B5EF4-FFF2-40B4-BE49-F238E27FC236}">
                <a16:creationId xmlns:a16="http://schemas.microsoft.com/office/drawing/2014/main" id="{05C41740-A6A7-44C5-8F6F-2EC96313F8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3330" y="2103426"/>
            <a:ext cx="2172394" cy="2172394"/>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7447325"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3388273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250874" y="342612"/>
            <a:ext cx="6580908" cy="2250196"/>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100000"/>
              </a:lnSpc>
            </a:pPr>
            <a:r>
              <a:rPr lang="en-US" sz="5500" dirty="0">
                <a:solidFill>
                  <a:schemeClr val="tx1"/>
                </a:solidFill>
              </a:rPr>
              <a:t>SECTION THREE</a:t>
            </a:r>
          </a:p>
          <a:p>
            <a:pPr>
              <a:lnSpc>
                <a:spcPct val="100000"/>
              </a:lnSpc>
            </a:pPr>
            <a:endParaRPr lang="en-US" sz="5500" dirty="0">
              <a:solidFill>
                <a:schemeClr val="tx1"/>
              </a:solidFill>
            </a:endParaRPr>
          </a:p>
          <a:p>
            <a:pPr>
              <a:lnSpc>
                <a:spcPct val="100000"/>
              </a:lnSpc>
            </a:pPr>
            <a:r>
              <a:rPr lang="en-US" sz="5500" dirty="0">
                <a:solidFill>
                  <a:schemeClr val="tx1"/>
                </a:solidFill>
              </a:rPr>
              <a:t>Dealing with Challenges &amp;  Difficult Situations</a:t>
            </a:r>
            <a:endParaRPr lang="en-US" sz="6000" dirty="0">
              <a:solidFill>
                <a:schemeClr val="tx1"/>
              </a:solidFill>
            </a:endParaRPr>
          </a:p>
        </p:txBody>
      </p:sp>
      <p:sp>
        <p:nvSpPr>
          <p:cNvPr id="18" name="TextBox 17">
            <a:extLst>
              <a:ext uri="{FF2B5EF4-FFF2-40B4-BE49-F238E27FC236}">
                <a16:creationId xmlns:a16="http://schemas.microsoft.com/office/drawing/2014/main" id="{AC828A9C-1610-994D-A8A0-8C46F39E2E32}"/>
              </a:ext>
            </a:extLst>
          </p:cNvPr>
          <p:cNvSpPr txBox="1">
            <a:spLocks noChangeAspect="1"/>
          </p:cNvSpPr>
          <p:nvPr/>
        </p:nvSpPr>
        <p:spPr>
          <a:xfrm>
            <a:off x="1226634"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03</a:t>
            </a: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4" name="Graphic 3" descr="Lost">
            <a:extLst>
              <a:ext uri="{FF2B5EF4-FFF2-40B4-BE49-F238E27FC236}">
                <a16:creationId xmlns:a16="http://schemas.microsoft.com/office/drawing/2014/main" id="{7C7089E0-5B00-433D-92D5-4B5225531B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2436" y="2551244"/>
            <a:ext cx="2119746" cy="2119746"/>
          </a:xfrm>
          <a:prstGeom prst="rect">
            <a:avLst/>
          </a:prstGeom>
        </p:spPr>
      </p:pic>
    </p:spTree>
    <p:extLst>
      <p:ext uri="{BB962C8B-B14F-4D97-AF65-F5344CB8AC3E}">
        <p14:creationId xmlns:p14="http://schemas.microsoft.com/office/powerpoint/2010/main" val="2086952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186" y="271998"/>
            <a:ext cx="7429022" cy="646331"/>
          </a:xfrm>
          <a:prstGeom prst="rect">
            <a:avLst/>
          </a:prstGeom>
          <a:noFill/>
        </p:spPr>
        <p:txBody>
          <a:bodyPr wrap="square" rtlCol="0">
            <a:spAutoFit/>
          </a:bodyPr>
          <a:lstStyle/>
          <a:p>
            <a:pPr>
              <a:spcBef>
                <a:spcPct val="0"/>
              </a:spcBef>
            </a:pPr>
            <a:r>
              <a:rPr lang="en-US" sz="3600" dirty="0">
                <a:solidFill>
                  <a:schemeClr val="tx2">
                    <a:lumMod val="40000"/>
                    <a:lumOff val="60000"/>
                  </a:schemeClr>
                </a:solidFill>
              </a:rPr>
              <a:t>Change</a:t>
            </a:r>
          </a:p>
        </p:txBody>
      </p:sp>
      <p:pic>
        <p:nvPicPr>
          <p:cNvPr id="10"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8180168" y="2694709"/>
            <a:ext cx="2556933" cy="2438653"/>
          </a:xfrm>
          <a:prstGeom prst="rect">
            <a:avLst/>
          </a:prstGeom>
          <a:noFill/>
          <a:ln w="9525">
            <a:noFill/>
            <a:miter lim="800000"/>
            <a:headEnd/>
            <a:tailEnd/>
          </a:ln>
          <a:effectLst/>
        </p:spPr>
      </p:pic>
      <p:sp>
        <p:nvSpPr>
          <p:cNvPr id="15" name="Rectangle 14"/>
          <p:cNvSpPr/>
          <p:nvPr/>
        </p:nvSpPr>
        <p:spPr>
          <a:xfrm>
            <a:off x="1733550" y="2516694"/>
            <a:ext cx="4223905" cy="3077766"/>
          </a:xfrm>
          <a:prstGeom prst="rect">
            <a:avLst/>
          </a:prstGeom>
        </p:spPr>
        <p:txBody>
          <a:bodyPr wrap="square">
            <a:spAutoFit/>
          </a:bodyPr>
          <a:lstStyle/>
          <a:p>
            <a:pPr marL="304800" indent="-304800">
              <a:spcBef>
                <a:spcPct val="0"/>
              </a:spcBef>
              <a:buClr>
                <a:srgbClr val="FE7038"/>
              </a:buClr>
            </a:pPr>
            <a:r>
              <a:rPr lang="en-US" sz="2400" dirty="0">
                <a:solidFill>
                  <a:srgbClr val="7F7F7F"/>
                </a:solidFill>
              </a:rPr>
              <a:t>	</a:t>
            </a:r>
            <a:r>
              <a:rPr lang="en-US" sz="2800" dirty="0">
                <a:solidFill>
                  <a:srgbClr val="7F7F7F"/>
                </a:solidFill>
                <a:latin typeface="Trebuchet MS"/>
                <a:cs typeface="Trebuchet MS"/>
              </a:rPr>
              <a:t>“Its not the fittest, it’s not the strongest, it’s the one most adaptable to change who will survive”</a:t>
            </a:r>
          </a:p>
          <a:p>
            <a:pPr marL="304800" indent="-304800">
              <a:spcBef>
                <a:spcPct val="0"/>
              </a:spcBef>
              <a:buClr>
                <a:srgbClr val="FE7038"/>
              </a:buClr>
              <a:buFont typeface="Courier New"/>
              <a:buChar char="o"/>
            </a:pPr>
            <a:endParaRPr lang="en-US" dirty="0">
              <a:solidFill>
                <a:srgbClr val="7F7F7F"/>
              </a:solidFill>
            </a:endParaRPr>
          </a:p>
          <a:p>
            <a:pPr marL="304800" indent="-304800">
              <a:spcBef>
                <a:spcPct val="0"/>
              </a:spcBef>
              <a:buClr>
                <a:srgbClr val="FE7038"/>
              </a:buClr>
            </a:pPr>
            <a:r>
              <a:rPr lang="en-US" dirty="0">
                <a:solidFill>
                  <a:srgbClr val="FE7038"/>
                </a:solidFill>
              </a:rPr>
              <a:t>	</a:t>
            </a:r>
            <a:r>
              <a:rPr lang="en-US" dirty="0">
                <a:solidFill>
                  <a:srgbClr val="0F354F"/>
                </a:solidFill>
              </a:rPr>
              <a:t>‘On the origin of species’, Charles Darwin (1809 – 1882)</a:t>
            </a:r>
          </a:p>
        </p:txBody>
      </p:sp>
      <p:sp>
        <p:nvSpPr>
          <p:cNvPr id="5" name="TextBox 4">
            <a:extLst>
              <a:ext uri="{FF2B5EF4-FFF2-40B4-BE49-F238E27FC236}">
                <a16:creationId xmlns:a16="http://schemas.microsoft.com/office/drawing/2014/main" id="{1F703213-E2E6-4F02-A5D2-F52FA8023C82}"/>
              </a:ext>
            </a:extLst>
          </p:cNvPr>
          <p:cNvSpPr txBox="1">
            <a:spLocks noChangeAspect="1"/>
          </p:cNvSpPr>
          <p:nvPr/>
        </p:nvSpPr>
        <p:spPr>
          <a:xfrm>
            <a:off x="7447325"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0F65-8A71-4278-A14C-62B38C4F3F10}"/>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t>Take Aways</a:t>
            </a:r>
          </a:p>
        </p:txBody>
      </p:sp>
      <p:sp>
        <p:nvSpPr>
          <p:cNvPr id="6" name="TextBox 5">
            <a:extLst>
              <a:ext uri="{FF2B5EF4-FFF2-40B4-BE49-F238E27FC236}">
                <a16:creationId xmlns:a16="http://schemas.microsoft.com/office/drawing/2014/main" id="{3A57B0AD-2ABA-4306-84C5-EF59B7E41E09}"/>
              </a:ext>
            </a:extLst>
          </p:cNvPr>
          <p:cNvSpPr txBox="1"/>
          <p:nvPr/>
        </p:nvSpPr>
        <p:spPr>
          <a:xfrm>
            <a:off x="762000" y="2279018"/>
            <a:ext cx="5314543" cy="3375920"/>
          </a:xfrm>
          <a:prstGeom prst="rect">
            <a:avLst/>
          </a:prstGeom>
        </p:spPr>
        <p:txBody>
          <a:bodyPr vert="horz" lIns="91440" tIns="45720" rIns="91440" bIns="45720" rtlCol="0" anchor="t">
            <a:normAutofit/>
          </a:bodyPr>
          <a:lstStyle/>
          <a:p>
            <a:pPr marL="380990" indent="-228600">
              <a:lnSpc>
                <a:spcPct val="90000"/>
              </a:lnSpc>
              <a:spcAft>
                <a:spcPts val="800"/>
              </a:spcAft>
              <a:buFont typeface="Arial" panose="020B0604020202020204" pitchFamily="34" charset="0"/>
              <a:buChar char="•"/>
            </a:pPr>
            <a:r>
              <a:rPr lang="en-US" sz="2400" dirty="0"/>
              <a:t>Deck will be available after the workshop</a:t>
            </a:r>
          </a:p>
          <a:p>
            <a:pPr marL="380990" indent="-228600">
              <a:lnSpc>
                <a:spcPct val="90000"/>
              </a:lnSpc>
              <a:spcAft>
                <a:spcPts val="800"/>
              </a:spcAft>
              <a:buFont typeface="Arial" panose="020B0604020202020204" pitchFamily="34" charset="0"/>
              <a:buChar char="•"/>
            </a:pPr>
            <a:r>
              <a:rPr lang="en-US" sz="2400" dirty="0"/>
              <a:t>As we go through the webinar consider what you will need to do differently from a TIC service delivery standpoint based on the impact of COVID-19</a:t>
            </a: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close up of a piece of paper&#10;&#10;Description automatically generated">
            <a:extLst>
              <a:ext uri="{FF2B5EF4-FFF2-40B4-BE49-F238E27FC236}">
                <a16:creationId xmlns:a16="http://schemas.microsoft.com/office/drawing/2014/main" id="{52911FAF-5E6A-46EB-BEEC-1D5D01D8B4B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ustDataLst>
      <p:tags r:id="rId1"/>
    </p:custDataLst>
    <p:extLst>
      <p:ext uri="{BB962C8B-B14F-4D97-AF65-F5344CB8AC3E}">
        <p14:creationId xmlns:p14="http://schemas.microsoft.com/office/powerpoint/2010/main" val="4081360447"/>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633276" y="1174887"/>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sz="4400" b="1" spc="0" dirty="0">
                <a:latin typeface="+mj-lt"/>
                <a:ea typeface="+mj-ea"/>
                <a:cs typeface="+mj-cs"/>
              </a:rPr>
              <a:t>Dealing with Change</a:t>
            </a:r>
            <a:endParaRPr lang="en-US" sz="4400" b="1" kern="1200" spc="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278173"/>
            <a:ext cx="6467867" cy="3450613"/>
          </a:xfrm>
          <a:prstGeom prst="rect">
            <a:avLst/>
          </a:prstGeom>
        </p:spPr>
        <p:txBody>
          <a:bodyPr vert="horz" lIns="91440" tIns="45720" rIns="91440" bIns="45720" rtlCol="0" anchor="ctr">
            <a:normAutofit/>
          </a:bodyPr>
          <a:lstStyle/>
          <a:p>
            <a:pPr indent="-228600">
              <a:lnSpc>
                <a:spcPct val="130000"/>
              </a:lnSpc>
              <a:spcAft>
                <a:spcPts val="600"/>
              </a:spcAft>
              <a:buFont typeface="Arial" panose="020B0604020202020204" pitchFamily="34" charset="0"/>
              <a:buChar char="•"/>
            </a:pPr>
            <a:r>
              <a:rPr lang="en-US" altLang="en-US" sz="2400" dirty="0"/>
              <a:t>Be open</a:t>
            </a:r>
          </a:p>
          <a:p>
            <a:pPr indent="-228600">
              <a:lnSpc>
                <a:spcPct val="130000"/>
              </a:lnSpc>
              <a:spcAft>
                <a:spcPts val="600"/>
              </a:spcAft>
              <a:buFont typeface="Arial" panose="020B0604020202020204" pitchFamily="34" charset="0"/>
              <a:buChar char="•"/>
            </a:pPr>
            <a:r>
              <a:rPr lang="en-US" altLang="en-US" sz="2400" dirty="0"/>
              <a:t>Realize it is happening more than ever</a:t>
            </a:r>
          </a:p>
          <a:p>
            <a:pPr indent="-228600">
              <a:lnSpc>
                <a:spcPct val="130000"/>
              </a:lnSpc>
              <a:spcAft>
                <a:spcPts val="600"/>
              </a:spcAft>
              <a:buFont typeface="Arial" panose="020B0604020202020204" pitchFamily="34" charset="0"/>
              <a:buChar char="•"/>
            </a:pPr>
            <a:r>
              <a:rPr lang="en-US" altLang="en-US" sz="2400" dirty="0"/>
              <a:t>Everyone reacts to change differently</a:t>
            </a:r>
          </a:p>
          <a:p>
            <a:pPr indent="-228600">
              <a:lnSpc>
                <a:spcPct val="130000"/>
              </a:lnSpc>
              <a:spcAft>
                <a:spcPts val="600"/>
              </a:spcAft>
              <a:buFont typeface="Arial" panose="020B0604020202020204" pitchFamily="34" charset="0"/>
              <a:buChar char="•"/>
            </a:pPr>
            <a:r>
              <a:rPr lang="en-US" altLang="en-US" sz="2400" dirty="0"/>
              <a:t>Help the visitor navigate the changes </a:t>
            </a:r>
          </a:p>
          <a:p>
            <a:pPr indent="-228600">
              <a:lnSpc>
                <a:spcPct val="130000"/>
              </a:lnSpc>
              <a:spcAft>
                <a:spcPts val="600"/>
              </a:spcAft>
              <a:buFont typeface="Arial" panose="020B0604020202020204" pitchFamily="34" charset="0"/>
              <a:buChar char="•"/>
            </a:pPr>
            <a:r>
              <a:rPr lang="en-US" altLang="en-US" sz="2400" dirty="0"/>
              <a:t>Set yourself up for the flurry of change</a:t>
            </a:r>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2E2680-F81C-4DC1-9869-D531005B8978}"/>
              </a:ext>
            </a:extLst>
          </p:cNvPr>
          <p:cNvSpPr txBox="1">
            <a:spLocks noChangeAspect="1"/>
          </p:cNvSpPr>
          <p:nvPr/>
        </p:nvSpPr>
        <p:spPr>
          <a:xfrm>
            <a:off x="4868363" y="0"/>
            <a:ext cx="2733743" cy="640515"/>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02</a:t>
            </a:r>
          </a:p>
        </p:txBody>
      </p:sp>
      <p:pic>
        <p:nvPicPr>
          <p:cNvPr id="4" name="Graphic 3" descr="Rollercoaster Down">
            <a:extLst>
              <a:ext uri="{FF2B5EF4-FFF2-40B4-BE49-F238E27FC236}">
                <a16:creationId xmlns:a16="http://schemas.microsoft.com/office/drawing/2014/main" id="{92BA52BA-EFCF-4DC2-846A-7CCC7315B8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8286" y="2964872"/>
            <a:ext cx="914400" cy="914400"/>
          </a:xfrm>
          <a:prstGeom prst="rect">
            <a:avLst/>
          </a:prstGeom>
        </p:spPr>
      </p:pic>
    </p:spTree>
    <p:extLst>
      <p:ext uri="{BB962C8B-B14F-4D97-AF65-F5344CB8AC3E}">
        <p14:creationId xmlns:p14="http://schemas.microsoft.com/office/powerpoint/2010/main" val="472053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a:extLst>
              <a:ext uri="{FF2B5EF4-FFF2-40B4-BE49-F238E27FC236}">
                <a16:creationId xmlns:a16="http://schemas.microsoft.com/office/drawing/2014/main" id="{3C018A54-C81A-4423-ACEE-E03841079F67}"/>
              </a:ext>
            </a:extLst>
          </p:cNvPr>
          <p:cNvSpPr>
            <a:spLocks noGrp="1" noChangeArrowheads="1"/>
          </p:cNvSpPr>
          <p:nvPr>
            <p:ph type="title"/>
          </p:nvPr>
        </p:nvSpPr>
        <p:spPr/>
        <p:txBody>
          <a:bodyPr/>
          <a:lstStyle/>
          <a:p>
            <a:pPr eaLnBrk="1" hangingPunct="1"/>
            <a:br>
              <a:rPr lang="en-US" altLang="en-US" sz="3800"/>
            </a:br>
            <a:r>
              <a:rPr lang="en-US" altLang="en-US" sz="3800"/>
              <a:t>Handling Customer Concerns</a:t>
            </a:r>
            <a:br>
              <a:rPr lang="en-US" altLang="en-US" sz="3800" b="1"/>
            </a:br>
            <a:endParaRPr lang="en-US" altLang="en-US" sz="3800"/>
          </a:p>
        </p:txBody>
      </p:sp>
      <p:sp>
        <p:nvSpPr>
          <p:cNvPr id="90116" name="Rectangle 3">
            <a:extLst>
              <a:ext uri="{FF2B5EF4-FFF2-40B4-BE49-F238E27FC236}">
                <a16:creationId xmlns:a16="http://schemas.microsoft.com/office/drawing/2014/main" id="{D45C3CD0-6D1F-4238-B55E-0BE668DB1877}"/>
              </a:ext>
            </a:extLst>
          </p:cNvPr>
          <p:cNvSpPr>
            <a:spLocks noGrp="1" noChangeArrowheads="1"/>
          </p:cNvSpPr>
          <p:nvPr>
            <p:ph type="body" sz="half" idx="1"/>
          </p:nvPr>
        </p:nvSpPr>
        <p:spPr/>
        <p:txBody>
          <a:bodyPr/>
          <a:lstStyle/>
          <a:p>
            <a:pPr eaLnBrk="1" hangingPunct="1">
              <a:lnSpc>
                <a:spcPct val="90000"/>
              </a:lnSpc>
            </a:pPr>
            <a:r>
              <a:rPr lang="en-US" altLang="en-US" sz="2200" i="1" dirty="0"/>
              <a:t>Accountability </a:t>
            </a:r>
            <a:endParaRPr lang="en-US" altLang="en-US" sz="2200" dirty="0"/>
          </a:p>
          <a:p>
            <a:pPr eaLnBrk="1" hangingPunct="1">
              <a:lnSpc>
                <a:spcPct val="90000"/>
              </a:lnSpc>
            </a:pPr>
            <a:r>
              <a:rPr lang="en-US" altLang="en-US" sz="2200" i="1" dirty="0"/>
              <a:t>Listen </a:t>
            </a:r>
          </a:p>
          <a:p>
            <a:pPr eaLnBrk="1" hangingPunct="1">
              <a:lnSpc>
                <a:spcPct val="90000"/>
              </a:lnSpc>
            </a:pPr>
            <a:r>
              <a:rPr lang="en-US" altLang="en-US" sz="2200" i="1" dirty="0"/>
              <a:t>Show Empathy </a:t>
            </a:r>
            <a:endParaRPr lang="en-US" altLang="en-US" sz="2200" dirty="0"/>
          </a:p>
          <a:p>
            <a:pPr eaLnBrk="1" hangingPunct="1">
              <a:lnSpc>
                <a:spcPct val="90000"/>
              </a:lnSpc>
            </a:pPr>
            <a:r>
              <a:rPr lang="en-US" altLang="en-US" sz="2200" i="1" dirty="0"/>
              <a:t>Recap the situation </a:t>
            </a:r>
          </a:p>
          <a:p>
            <a:pPr eaLnBrk="1" hangingPunct="1">
              <a:lnSpc>
                <a:spcPct val="90000"/>
              </a:lnSpc>
            </a:pPr>
            <a:r>
              <a:rPr lang="en-US" altLang="en-US" sz="2200" i="1" dirty="0"/>
              <a:t>Agree upon a solution</a:t>
            </a:r>
          </a:p>
          <a:p>
            <a:pPr eaLnBrk="1" hangingPunct="1">
              <a:lnSpc>
                <a:spcPct val="90000"/>
              </a:lnSpc>
            </a:pPr>
            <a:r>
              <a:rPr lang="en-US" altLang="en-US" sz="2200" i="1" dirty="0"/>
              <a:t>Take Action</a:t>
            </a:r>
            <a:r>
              <a:rPr lang="en-US" altLang="en-US" sz="2200" dirty="0"/>
              <a:t> </a:t>
            </a:r>
          </a:p>
          <a:p>
            <a:pPr eaLnBrk="1" hangingPunct="1">
              <a:lnSpc>
                <a:spcPct val="90000"/>
              </a:lnSpc>
            </a:pPr>
            <a:r>
              <a:rPr lang="en-US" altLang="en-US" sz="2200" i="1" dirty="0"/>
              <a:t>Follow up</a:t>
            </a:r>
            <a:r>
              <a:rPr lang="en-US" altLang="en-US" sz="2200" dirty="0"/>
              <a:t> </a:t>
            </a:r>
          </a:p>
        </p:txBody>
      </p:sp>
      <p:pic>
        <p:nvPicPr>
          <p:cNvPr id="90117" name="Picture 13" descr="porcupine">
            <a:extLst>
              <a:ext uri="{FF2B5EF4-FFF2-40B4-BE49-F238E27FC236}">
                <a16:creationId xmlns:a16="http://schemas.microsoft.com/office/drawing/2014/main" id="{92B3DF41-26D7-444B-A758-2BF59904B943}"/>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464426" y="3068638"/>
            <a:ext cx="1431925" cy="1371600"/>
          </a:xfrm>
          <a:noFill/>
        </p:spPr>
      </p:pic>
      <p:sp>
        <p:nvSpPr>
          <p:cNvPr id="2" name="Oval 1">
            <a:extLst>
              <a:ext uri="{FF2B5EF4-FFF2-40B4-BE49-F238E27FC236}">
                <a16:creationId xmlns:a16="http://schemas.microsoft.com/office/drawing/2014/main" id="{6DC8A5FD-7A4E-4DE6-90BC-8B6CB3CEFFF4}"/>
              </a:ext>
            </a:extLst>
          </p:cNvPr>
          <p:cNvSpPr/>
          <p:nvPr/>
        </p:nvSpPr>
        <p:spPr>
          <a:xfrm>
            <a:off x="7301345" y="2216583"/>
            <a:ext cx="3463636" cy="30757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i="1"/>
              <a:t>“The stumbling block becomes the stepping stone when wisely used.”</a:t>
            </a:r>
            <a:endParaRPr lang="en-US" altLang="en-US"/>
          </a:p>
          <a:p>
            <a:pPr algn="ctr">
              <a:lnSpc>
                <a:spcPct val="90000"/>
              </a:lnSpc>
            </a:pPr>
            <a:r>
              <a:rPr lang="en-US" altLang="en-US"/>
              <a:t>- Anonymous</a:t>
            </a:r>
            <a:endParaRPr lang="en-US" altLang="en-US" i="1" dirty="0"/>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633276" y="1174887"/>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dirty="0">
                <a:solidFill>
                  <a:schemeClr val="tx1"/>
                </a:solidFill>
                <a:latin typeface="+mj-lt"/>
                <a:ea typeface="+mj-ea"/>
                <a:cs typeface="+mj-cs"/>
              </a:rPr>
              <a:t>Accountability</a:t>
            </a:r>
            <a:endParaRPr lang="en-US" sz="4400" b="1" kern="1200" spc="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278173"/>
            <a:ext cx="6467867" cy="3450613"/>
          </a:xfrm>
          <a:prstGeom prst="rect">
            <a:avLst/>
          </a:prstGeom>
        </p:spPr>
        <p:txBody>
          <a:bodyPr vert="horz" lIns="91440" tIns="45720" rIns="91440" bIns="45720" rtlCol="0" anchor="ctr">
            <a:normAutofit/>
          </a:bodyPr>
          <a:lstStyle/>
          <a:p>
            <a:pPr indent="-228600">
              <a:lnSpc>
                <a:spcPct val="130000"/>
              </a:lnSpc>
              <a:spcAft>
                <a:spcPts val="600"/>
              </a:spcAft>
              <a:buFont typeface="Arial" panose="020B0604020202020204" pitchFamily="34" charset="0"/>
              <a:buChar char="•"/>
            </a:pPr>
            <a:r>
              <a:rPr lang="en-US" altLang="en-US" sz="2400" dirty="0"/>
              <a:t>Let the customer know that you are going to help them</a:t>
            </a:r>
          </a:p>
          <a:p>
            <a:pPr indent="-228600">
              <a:lnSpc>
                <a:spcPct val="130000"/>
              </a:lnSpc>
              <a:spcAft>
                <a:spcPts val="600"/>
              </a:spcAft>
              <a:buFont typeface="Arial" panose="020B0604020202020204" pitchFamily="34" charset="0"/>
              <a:buChar char="•"/>
            </a:pPr>
            <a:r>
              <a:rPr lang="en-US" altLang="en-US" sz="2400" dirty="0"/>
              <a:t>Build trust and rapport by owning the relationship </a:t>
            </a:r>
          </a:p>
          <a:p>
            <a:pPr indent="-228600">
              <a:lnSpc>
                <a:spcPct val="90000"/>
              </a:lnSpc>
              <a:spcAft>
                <a:spcPts val="600"/>
              </a:spcAft>
              <a:buFont typeface="Arial" panose="020B0604020202020204" pitchFamily="34" charset="0"/>
              <a:buChar char="•"/>
            </a:pPr>
            <a:endParaRPr lang="en-US" altLang="en-US" sz="2400" dirty="0"/>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Questions">
            <a:extLst>
              <a:ext uri="{FF2B5EF4-FFF2-40B4-BE49-F238E27FC236}">
                <a16:creationId xmlns:a16="http://schemas.microsoft.com/office/drawing/2014/main" id="{3E32F97D-810A-4E4F-8664-A654ABA5C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4370362" y="-5388"/>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2256946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136428" y="627564"/>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a:solidFill>
                  <a:schemeClr val="tx1"/>
                </a:solidFill>
                <a:latin typeface="+mj-lt"/>
                <a:ea typeface="+mj-ea"/>
                <a:cs typeface="+mj-cs"/>
              </a:rPr>
              <a:t>Listen</a:t>
            </a:r>
            <a:endParaRPr lang="en-US" sz="4400" b="1" kern="1200" spc="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358913"/>
            <a:ext cx="6467867" cy="3450613"/>
          </a:xfrm>
          <a:prstGeom prst="rect">
            <a:avLst/>
          </a:prstGeom>
        </p:spPr>
        <p:txBody>
          <a:bodyPr vert="horz" lIns="91440" tIns="45720" rIns="91440" bIns="45720" rtlCol="0" anchor="ctr">
            <a:normAutofit/>
          </a:bodyPr>
          <a:lstStyle/>
          <a:p>
            <a:pPr marL="342900" indent="-228600">
              <a:lnSpc>
                <a:spcPct val="90000"/>
              </a:lnSpc>
              <a:spcBef>
                <a:spcPct val="0"/>
              </a:spcBef>
              <a:spcAft>
                <a:spcPts val="600"/>
              </a:spcAft>
              <a:buFont typeface="Arial" panose="020B0604020202020204" pitchFamily="34" charset="0"/>
              <a:buChar char="•"/>
            </a:pPr>
            <a:r>
              <a:rPr lang="en-US" altLang="en-US" sz="2400" dirty="0"/>
              <a:t>Focus on the customer</a:t>
            </a:r>
          </a:p>
          <a:p>
            <a:pPr marL="342900" indent="-228600">
              <a:lnSpc>
                <a:spcPct val="90000"/>
              </a:lnSpc>
              <a:spcBef>
                <a:spcPct val="0"/>
              </a:spcBef>
              <a:spcAft>
                <a:spcPts val="600"/>
              </a:spcAft>
              <a:buFont typeface="Arial" panose="020B0604020202020204" pitchFamily="34" charset="0"/>
              <a:buChar char="•"/>
            </a:pPr>
            <a:r>
              <a:rPr lang="en-US" altLang="en-US" sz="2400" dirty="0"/>
              <a:t>Listen for total meaning </a:t>
            </a:r>
          </a:p>
          <a:p>
            <a:pPr marL="342900" indent="-228600">
              <a:lnSpc>
                <a:spcPct val="90000"/>
              </a:lnSpc>
              <a:spcBef>
                <a:spcPct val="0"/>
              </a:spcBef>
              <a:spcAft>
                <a:spcPts val="600"/>
              </a:spcAft>
              <a:buFont typeface="Arial" panose="020B0604020202020204" pitchFamily="34" charset="0"/>
              <a:buChar char="•"/>
            </a:pPr>
            <a:r>
              <a:rPr lang="en-US" altLang="en-US" sz="2400" dirty="0"/>
              <a:t>Note all cues</a:t>
            </a:r>
          </a:p>
          <a:p>
            <a:pPr marL="342900" indent="-228600">
              <a:lnSpc>
                <a:spcPct val="90000"/>
              </a:lnSpc>
              <a:spcBef>
                <a:spcPct val="0"/>
              </a:spcBef>
              <a:spcAft>
                <a:spcPts val="600"/>
              </a:spcAft>
              <a:buFont typeface="Arial" panose="020B0604020202020204" pitchFamily="34" charset="0"/>
              <a:buChar char="•"/>
            </a:pPr>
            <a:r>
              <a:rPr lang="en-US" altLang="en-US" sz="2400" dirty="0"/>
              <a:t>Overt and hidden messages will surface</a:t>
            </a:r>
          </a:p>
          <a:p>
            <a:pPr marL="342900" indent="-228600">
              <a:lnSpc>
                <a:spcPct val="90000"/>
              </a:lnSpc>
              <a:spcBef>
                <a:spcPct val="0"/>
              </a:spcBef>
              <a:spcAft>
                <a:spcPts val="600"/>
              </a:spcAft>
              <a:buFont typeface="Arial" panose="020B0604020202020204" pitchFamily="34" charset="0"/>
              <a:buChar char="•"/>
            </a:pPr>
            <a:r>
              <a:rPr lang="en-US" altLang="en-US" sz="2400" dirty="0"/>
              <a:t>Ask to further understand </a:t>
            </a:r>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Ear">
            <a:extLst>
              <a:ext uri="{FF2B5EF4-FFF2-40B4-BE49-F238E27FC236}">
                <a16:creationId xmlns:a16="http://schemas.microsoft.com/office/drawing/2014/main" id="{F3CE7F08-24E5-45BA-9BEB-0ADF9017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7447325"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608556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136428" y="627564"/>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kern="1200" dirty="0">
                <a:solidFill>
                  <a:schemeClr val="tx1"/>
                </a:solidFill>
                <a:latin typeface="+mj-lt"/>
                <a:ea typeface="+mj-ea"/>
                <a:cs typeface="+mj-cs"/>
              </a:rPr>
              <a:t>Enhancing Listening Skills</a:t>
            </a:r>
            <a:endParaRPr lang="en-US" sz="4400" b="1" kern="1200" spc="0" dirty="0">
              <a:solidFill>
                <a:schemeClr val="tx1"/>
              </a:solidFill>
              <a:latin typeface="+mj-lt"/>
              <a:ea typeface="+mj-ea"/>
              <a:cs typeface="+mj-cs"/>
            </a:endParaRPr>
          </a:p>
        </p:txBody>
      </p:sp>
      <p:sp>
        <p:nvSpPr>
          <p:cNvPr id="33" name="Rectangle 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Ear">
            <a:extLst>
              <a:ext uri="{FF2B5EF4-FFF2-40B4-BE49-F238E27FC236}">
                <a16:creationId xmlns:a16="http://schemas.microsoft.com/office/drawing/2014/main" id="{F3CE7F08-24E5-45BA-9BEB-0ADF9017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7447325"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63B7B9EA-FF46-4F5E-A19E-1DDB1449922C}"/>
              </a:ext>
            </a:extLst>
          </p:cNvPr>
          <p:cNvSpPr txBox="1">
            <a:spLocks noChangeArrowheads="1"/>
          </p:cNvSpPr>
          <p:nvPr/>
        </p:nvSpPr>
        <p:spPr>
          <a:xfrm>
            <a:off x="880341" y="2817814"/>
            <a:ext cx="6330950" cy="320198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What does it take? </a:t>
            </a:r>
          </a:p>
          <a:p>
            <a:r>
              <a:rPr lang="en-US" altLang="en-US" dirty="0"/>
              <a:t>How can you improve your listening skills?</a:t>
            </a:r>
          </a:p>
        </p:txBody>
      </p:sp>
    </p:spTree>
    <p:extLst>
      <p:ext uri="{BB962C8B-B14F-4D97-AF65-F5344CB8AC3E}">
        <p14:creationId xmlns:p14="http://schemas.microsoft.com/office/powerpoint/2010/main" val="1358921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1136428" y="627564"/>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a:latin typeface="+mj-lt"/>
                <a:ea typeface="+mj-ea"/>
                <a:cs typeface="+mj-cs"/>
              </a:rPr>
              <a:t>Empathy versus Sympathy</a:t>
            </a:r>
            <a:endParaRPr lang="en-US" sz="4400" b="1" spc="0">
              <a:latin typeface="+mj-lt"/>
              <a:ea typeface="+mj-ea"/>
              <a:cs typeface="+mj-cs"/>
            </a:endParaRPr>
          </a:p>
        </p:txBody>
      </p:sp>
      <p:sp>
        <p:nvSpPr>
          <p:cNvPr id="2" name="Rectangle 1">
            <a:extLst>
              <a:ext uri="{FF2B5EF4-FFF2-40B4-BE49-F238E27FC236}">
                <a16:creationId xmlns:a16="http://schemas.microsoft.com/office/drawing/2014/main" id="{9300664B-6A6B-4ED8-B62D-51CE022C0310}"/>
              </a:ext>
            </a:extLst>
          </p:cNvPr>
          <p:cNvSpPr/>
          <p:nvPr/>
        </p:nvSpPr>
        <p:spPr>
          <a:xfrm>
            <a:off x="1136429" y="2278173"/>
            <a:ext cx="6467867" cy="345061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ltLang="en-US" sz="2400"/>
              <a:t>Sympathy – Is the state of having similar feelings to someone</a:t>
            </a:r>
          </a:p>
          <a:p>
            <a:pPr indent="-228600">
              <a:lnSpc>
                <a:spcPct val="90000"/>
              </a:lnSpc>
              <a:spcAft>
                <a:spcPts val="600"/>
              </a:spcAft>
              <a:buFont typeface="Arial" panose="020B0604020202020204" pitchFamily="34" charset="0"/>
              <a:buChar char="•"/>
            </a:pPr>
            <a:endParaRPr lang="en-US" altLang="en-US" sz="2400"/>
          </a:p>
          <a:p>
            <a:pPr indent="-228600">
              <a:lnSpc>
                <a:spcPct val="90000"/>
              </a:lnSpc>
              <a:spcAft>
                <a:spcPts val="600"/>
              </a:spcAft>
              <a:buFont typeface="Arial" panose="020B0604020202020204" pitchFamily="34" charset="0"/>
              <a:buChar char="•"/>
            </a:pPr>
            <a:r>
              <a:rPr lang="en-US" altLang="en-US" sz="2400"/>
              <a:t>Empathy – acknowledges someone’s feelings as being real and valid</a:t>
            </a: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212AA42D-8D10-4FA7-868F-A7EE93AD94C3}"/>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r="-8" b="-8"/>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7447325" y="-3200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1970389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817431" y="1290345"/>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b="1" dirty="0">
                <a:latin typeface="Calibri" panose="020F0502020204030204" pitchFamily="34" charset="0"/>
                <a:cs typeface="Calibri" panose="020F0502020204030204" pitchFamily="34" charset="0"/>
              </a:rPr>
              <a:t>Recap the situation</a:t>
            </a:r>
            <a:r>
              <a:rPr lang="en-US" altLang="en-US" sz="4400" b="1" dirty="0"/>
              <a:t>:</a:t>
            </a:r>
            <a:br>
              <a:rPr lang="en-US" altLang="en-US" sz="4400" i="1" dirty="0"/>
            </a:br>
            <a:endParaRPr lang="en-US" sz="4400" b="1" spc="0" dirty="0">
              <a:latin typeface="+mj-lt"/>
              <a:ea typeface="+mj-ea"/>
              <a:cs typeface="+mj-cs"/>
            </a:endParaRP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858998" y="8203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7741F2AD-3DF9-4EF8-8C9A-780D343BC978}"/>
              </a:ext>
            </a:extLst>
          </p:cNvPr>
          <p:cNvSpPr txBox="1">
            <a:spLocks noChangeArrowheads="1"/>
          </p:cNvSpPr>
          <p:nvPr/>
        </p:nvSpPr>
        <p:spPr>
          <a:xfrm>
            <a:off x="1158655" y="2987894"/>
            <a:ext cx="7132948" cy="302238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altLang="en-US" i="1" dirty="0"/>
              <a:t>Paraphrase </a:t>
            </a:r>
          </a:p>
          <a:p>
            <a:pPr marL="571500" indent="-571500"/>
            <a:r>
              <a:rPr lang="en-US" altLang="en-US" i="1" dirty="0"/>
              <a:t>Clarify – ask questions</a:t>
            </a:r>
          </a:p>
          <a:p>
            <a:pPr marL="571500" indent="-571500"/>
            <a:r>
              <a:rPr lang="en-US" altLang="en-US" i="1" dirty="0"/>
              <a:t>Repeat the understanding of the situation </a:t>
            </a:r>
          </a:p>
        </p:txBody>
      </p:sp>
      <p:pic>
        <p:nvPicPr>
          <p:cNvPr id="4" name="Graphic 3" descr="Clipboard">
            <a:extLst>
              <a:ext uri="{FF2B5EF4-FFF2-40B4-BE49-F238E27FC236}">
                <a16:creationId xmlns:a16="http://schemas.microsoft.com/office/drawing/2014/main" id="{77C820A2-83D1-4E47-B690-3B63A1E28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8286" y="2987894"/>
            <a:ext cx="914400" cy="914400"/>
          </a:xfrm>
          <a:prstGeom prst="rect">
            <a:avLst/>
          </a:prstGeom>
        </p:spPr>
      </p:pic>
    </p:spTree>
    <p:extLst>
      <p:ext uri="{BB962C8B-B14F-4D97-AF65-F5344CB8AC3E}">
        <p14:creationId xmlns:p14="http://schemas.microsoft.com/office/powerpoint/2010/main" val="3693698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817431" y="1290345"/>
            <a:ext cx="7474172" cy="1325563"/>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b="1" dirty="0">
                <a:latin typeface="Calibri" panose="020F0502020204030204" pitchFamily="34" charset="0"/>
                <a:cs typeface="Calibri" panose="020F0502020204030204" pitchFamily="34" charset="0"/>
              </a:rPr>
              <a:t>Agree upon a solution</a:t>
            </a:r>
            <a:r>
              <a:rPr lang="en-US" altLang="en-US" sz="4400" b="1" dirty="0"/>
              <a:t>:</a:t>
            </a:r>
            <a:br>
              <a:rPr lang="en-US" altLang="en-US" sz="4400" i="1" dirty="0"/>
            </a:br>
            <a:endParaRPr lang="en-US" sz="4400" b="1" spc="0" dirty="0">
              <a:latin typeface="+mj-lt"/>
              <a:ea typeface="+mj-ea"/>
              <a:cs typeface="+mj-cs"/>
            </a:endParaRP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858998" y="8203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dirty="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7741F2AD-3DF9-4EF8-8C9A-780D343BC978}"/>
              </a:ext>
            </a:extLst>
          </p:cNvPr>
          <p:cNvSpPr txBox="1">
            <a:spLocks noChangeArrowheads="1"/>
          </p:cNvSpPr>
          <p:nvPr/>
        </p:nvSpPr>
        <p:spPr>
          <a:xfrm>
            <a:off x="1158655" y="2987894"/>
            <a:ext cx="7132948" cy="302238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altLang="en-US" i="1" dirty="0"/>
              <a:t>Discuss options  </a:t>
            </a:r>
          </a:p>
          <a:p>
            <a:pPr marL="571500" indent="-571500"/>
            <a:r>
              <a:rPr lang="en-US" altLang="en-US" i="1" dirty="0"/>
              <a:t>Involve the customer in the idea phase </a:t>
            </a:r>
          </a:p>
          <a:p>
            <a:pPr marL="571500" indent="-571500"/>
            <a:r>
              <a:rPr lang="en-US" altLang="en-US" i="1" dirty="0"/>
              <a:t>Agree upon what would work best</a:t>
            </a:r>
          </a:p>
        </p:txBody>
      </p:sp>
      <p:pic>
        <p:nvPicPr>
          <p:cNvPr id="3" name="Graphic 2" descr="Comment Like">
            <a:extLst>
              <a:ext uri="{FF2B5EF4-FFF2-40B4-BE49-F238E27FC236}">
                <a16:creationId xmlns:a16="http://schemas.microsoft.com/office/drawing/2014/main" id="{29CABF1C-0EAC-4097-A427-763871D9F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3273" y="2656786"/>
            <a:ext cx="1458013" cy="1458013"/>
          </a:xfrm>
          <a:prstGeom prst="rect">
            <a:avLst/>
          </a:prstGeom>
        </p:spPr>
      </p:pic>
    </p:spTree>
    <p:extLst>
      <p:ext uri="{BB962C8B-B14F-4D97-AF65-F5344CB8AC3E}">
        <p14:creationId xmlns:p14="http://schemas.microsoft.com/office/powerpoint/2010/main" val="4081604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1582FE5-0C4E-5F49-88A1-D615C53A3649}"/>
              </a:ext>
            </a:extLst>
          </p:cNvPr>
          <p:cNvSpPr txBox="1">
            <a:spLocks noChangeAspect="1"/>
          </p:cNvSpPr>
          <p:nvPr/>
        </p:nvSpPr>
        <p:spPr>
          <a:xfrm>
            <a:off x="817431" y="1290345"/>
            <a:ext cx="7474172" cy="1325563"/>
          </a:xfrm>
          <a:prstGeom prst="rect">
            <a:avLst/>
          </a:prstGeom>
        </p:spPr>
        <p:txBody>
          <a:bodyPr vert="horz" lIns="91440" tIns="45720" rIns="91440" bIns="45720" rtlCol="0" anchor="ctr" anchorCtr="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defRPr/>
            </a:pPr>
            <a:r>
              <a:rPr lang="en-US" altLang="en-US" sz="4400" b="1" dirty="0">
                <a:latin typeface="Calibri" panose="020F0502020204030204" pitchFamily="34" charset="0"/>
                <a:cs typeface="Calibri" panose="020F0502020204030204" pitchFamily="34" charset="0"/>
              </a:rPr>
              <a:t>Take Action and Follow Up</a:t>
            </a:r>
            <a:r>
              <a:rPr lang="en-US" altLang="en-US" sz="4400" b="1" dirty="0"/>
              <a:t>:</a:t>
            </a:r>
            <a:br>
              <a:rPr lang="en-US" altLang="en-US" sz="4400" i="1" dirty="0"/>
            </a:br>
            <a:endParaRPr lang="en-US" sz="4400" b="1" spc="0" dirty="0">
              <a:latin typeface="+mj-lt"/>
              <a:ea typeface="+mj-ea"/>
              <a:cs typeface="+mj-cs"/>
            </a:endParaRPr>
          </a:p>
        </p:txBody>
      </p:sp>
      <p:sp>
        <p:nvSpPr>
          <p:cNvPr id="26"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5353C-1E10-49D2-974E-FE5A0ED9001F}"/>
              </a:ext>
            </a:extLst>
          </p:cNvPr>
          <p:cNvSpPr txBox="1">
            <a:spLocks noChangeAspect="1"/>
          </p:cNvSpPr>
          <p:nvPr/>
        </p:nvSpPr>
        <p:spPr>
          <a:xfrm>
            <a:off x="3858998" y="8203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dirty="0">
                <a:ln>
                  <a:noFill/>
                </a:ln>
                <a:solidFill>
                  <a:schemeClr val="bg1"/>
                </a:solidFill>
                <a:latin typeface="Arial" panose="020B0604020202020204" pitchFamily="34" charset="0"/>
                <a:cs typeface="Arial" panose="020B0604020202020204" pitchFamily="34" charset="0"/>
              </a:rPr>
              <a:t>SECTION 03</a:t>
            </a:r>
          </a:p>
        </p:txBody>
      </p:sp>
      <p:sp>
        <p:nvSpPr>
          <p:cNvPr id="8" name="Rectangle 3">
            <a:extLst>
              <a:ext uri="{FF2B5EF4-FFF2-40B4-BE49-F238E27FC236}">
                <a16:creationId xmlns:a16="http://schemas.microsoft.com/office/drawing/2014/main" id="{7741F2AD-3DF9-4EF8-8C9A-780D343BC978}"/>
              </a:ext>
            </a:extLst>
          </p:cNvPr>
          <p:cNvSpPr txBox="1">
            <a:spLocks noChangeArrowheads="1"/>
          </p:cNvSpPr>
          <p:nvPr/>
        </p:nvSpPr>
        <p:spPr>
          <a:xfrm>
            <a:off x="1158655" y="2987894"/>
            <a:ext cx="7132948" cy="302238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altLang="en-US" i="1" dirty="0"/>
              <a:t>Based on agreed upon solution take the next steps </a:t>
            </a:r>
          </a:p>
          <a:p>
            <a:pPr marL="571500" indent="-571500"/>
            <a:r>
              <a:rPr lang="en-US" altLang="en-US" i="1" dirty="0"/>
              <a:t>Provide updates and any adjustments </a:t>
            </a:r>
          </a:p>
          <a:p>
            <a:pPr marL="571500" indent="-571500"/>
            <a:r>
              <a:rPr lang="en-US" altLang="en-US" i="1" dirty="0"/>
              <a:t>Follow-up to close the loop</a:t>
            </a:r>
          </a:p>
        </p:txBody>
      </p:sp>
      <p:pic>
        <p:nvPicPr>
          <p:cNvPr id="4" name="Graphic 3" descr="Clapper board">
            <a:extLst>
              <a:ext uri="{FF2B5EF4-FFF2-40B4-BE49-F238E27FC236}">
                <a16:creationId xmlns:a16="http://schemas.microsoft.com/office/drawing/2014/main" id="{8DEC651D-FFC0-4787-99FA-6FFB9DD334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05399" y="2846920"/>
            <a:ext cx="1360174" cy="1360174"/>
          </a:xfrm>
          <a:prstGeom prst="rect">
            <a:avLst/>
          </a:prstGeom>
        </p:spPr>
      </p:pic>
    </p:spTree>
    <p:extLst>
      <p:ext uri="{BB962C8B-B14F-4D97-AF65-F5344CB8AC3E}">
        <p14:creationId xmlns:p14="http://schemas.microsoft.com/office/powerpoint/2010/main" val="41929274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506688" y="1665344"/>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Recap</a:t>
            </a:r>
            <a:br>
              <a:rPr lang="en-US" sz="3000" kern="1200" dirty="0">
                <a:solidFill>
                  <a:schemeClr val="bg1"/>
                </a:solidFill>
                <a:latin typeface="+mj-lt"/>
                <a:ea typeface="+mj-ea"/>
                <a:cs typeface="+mj-cs"/>
              </a:rPr>
            </a:br>
            <a:br>
              <a:rPr lang="en-US" sz="3000" kern="1200" dirty="0">
                <a:solidFill>
                  <a:schemeClr val="bg1"/>
                </a:solidFill>
                <a:latin typeface="+mj-lt"/>
                <a:ea typeface="+mj-ea"/>
                <a:cs typeface="+mj-cs"/>
              </a:rPr>
            </a:br>
            <a:r>
              <a:rPr lang="en-US" sz="3000" b="1" kern="1200" dirty="0">
                <a:solidFill>
                  <a:schemeClr val="bg1"/>
                </a:solidFill>
                <a:latin typeface="+mj-lt"/>
                <a:ea typeface="+mj-ea"/>
                <a:cs typeface="+mj-cs"/>
              </a:rPr>
              <a:t>Change and Difficult Situations</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sp>
        <p:nvSpPr>
          <p:cNvPr id="729091" name="Rectangle 3"/>
          <p:cNvSpPr>
            <a:spLocks noGrp="1" noChangeArrowheads="1"/>
          </p:cNvSpPr>
          <p:nvPr>
            <p:ph type="body" sz="half" idx="4294967295"/>
          </p:nvPr>
        </p:nvSpPr>
        <p:spPr>
          <a:xfrm>
            <a:off x="5120428" y="1625288"/>
            <a:ext cx="7289799" cy="5533496"/>
          </a:xfrm>
        </p:spPr>
        <p:txBody>
          <a:bodyPr vert="horz" lIns="91440" tIns="45720" rIns="91440" bIns="45720" rtlCol="0" anchor="ctr">
            <a:normAutofit/>
          </a:bodyPr>
          <a:lstStyle/>
          <a:p>
            <a:pPr marL="0"/>
            <a:r>
              <a:rPr lang="en-US" dirty="0"/>
              <a:t>Change is ongoing </a:t>
            </a:r>
          </a:p>
          <a:p>
            <a:pPr marL="0"/>
            <a:r>
              <a:rPr lang="en-US" dirty="0"/>
              <a:t>Customers may have challenges navigating the current situation </a:t>
            </a:r>
          </a:p>
          <a:p>
            <a:pPr marL="0"/>
            <a:r>
              <a:rPr lang="en-US" dirty="0"/>
              <a:t>Deal with customer concerns </a:t>
            </a:r>
          </a:p>
          <a:p>
            <a:pPr lvl="1"/>
            <a:r>
              <a:rPr lang="en-US" altLang="en-US" i="1" dirty="0"/>
              <a:t>Accountability </a:t>
            </a:r>
            <a:endParaRPr lang="en-US" altLang="en-US" dirty="0"/>
          </a:p>
          <a:p>
            <a:pPr lvl="1"/>
            <a:r>
              <a:rPr lang="en-US" altLang="en-US" i="1" dirty="0"/>
              <a:t>Listen </a:t>
            </a:r>
          </a:p>
          <a:p>
            <a:pPr lvl="1"/>
            <a:r>
              <a:rPr lang="en-US" altLang="en-US" i="1" dirty="0"/>
              <a:t>Show Empathy </a:t>
            </a:r>
            <a:endParaRPr lang="en-US" altLang="en-US" dirty="0"/>
          </a:p>
          <a:p>
            <a:pPr lvl="1"/>
            <a:r>
              <a:rPr lang="en-US" altLang="en-US" i="1" dirty="0"/>
              <a:t>Recap the situation </a:t>
            </a:r>
          </a:p>
          <a:p>
            <a:pPr lvl="1"/>
            <a:r>
              <a:rPr lang="en-US" altLang="en-US" i="1" dirty="0"/>
              <a:t>Agree upon a solution</a:t>
            </a:r>
          </a:p>
          <a:p>
            <a:pPr lvl="1"/>
            <a:r>
              <a:rPr lang="en-US" altLang="en-US" i="1" dirty="0"/>
              <a:t>Take Action</a:t>
            </a:r>
            <a:r>
              <a:rPr lang="en-US" altLang="en-US" dirty="0"/>
              <a:t> </a:t>
            </a:r>
          </a:p>
          <a:p>
            <a:pPr lvl="1"/>
            <a:r>
              <a:rPr lang="en-US" altLang="en-US" i="1" dirty="0"/>
              <a:t>Follow up</a:t>
            </a:r>
            <a:r>
              <a:rPr lang="en-US" altLang="en-US" dirty="0"/>
              <a:t> </a:t>
            </a:r>
          </a:p>
          <a:p>
            <a:pPr marL="0"/>
            <a:endParaRPr lang="en-US" dirty="0"/>
          </a:p>
        </p:txBody>
      </p:sp>
      <p:sp>
        <p:nvSpPr>
          <p:cNvPr id="9" name="TextBox 8">
            <a:extLst>
              <a:ext uri="{FF2B5EF4-FFF2-40B4-BE49-F238E27FC236}">
                <a16:creationId xmlns:a16="http://schemas.microsoft.com/office/drawing/2014/main" id="{F3386551-763A-4CE2-B7BE-D6FBB3358E77}"/>
              </a:ext>
            </a:extLst>
          </p:cNvPr>
          <p:cNvSpPr txBox="1">
            <a:spLocks noChangeAspect="1"/>
          </p:cNvSpPr>
          <p:nvPr/>
        </p:nvSpPr>
        <p:spPr>
          <a:xfrm>
            <a:off x="4729128" y="82036"/>
            <a:ext cx="2733743" cy="640515"/>
          </a:xfrm>
          <a:prstGeom prst="rect">
            <a:avLst/>
          </a:prstGeom>
          <a:solidFill>
            <a:schemeClr val="accent4">
              <a:lumMod val="60000"/>
              <a:lumOff val="40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dirty="0">
                <a:ln>
                  <a:noFill/>
                </a:ln>
                <a:solidFill>
                  <a:schemeClr val="bg1"/>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826009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909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90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90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909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909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90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90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903018" y="2016156"/>
            <a:ext cx="5397909" cy="1448648"/>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70000"/>
              </a:lnSpc>
            </a:pPr>
            <a:r>
              <a:rPr lang="en-US" sz="5500" dirty="0">
                <a:solidFill>
                  <a:schemeClr val="tx1"/>
                </a:solidFill>
              </a:rPr>
              <a:t>SECTION ONE</a:t>
            </a:r>
          </a:p>
          <a:p>
            <a:pPr>
              <a:lnSpc>
                <a:spcPct val="70000"/>
              </a:lnSpc>
            </a:pPr>
            <a:endParaRPr lang="en-US" sz="5500" dirty="0">
              <a:solidFill>
                <a:schemeClr val="tx1"/>
              </a:solidFill>
            </a:endParaRPr>
          </a:p>
          <a:p>
            <a:pPr>
              <a:lnSpc>
                <a:spcPct val="70000"/>
              </a:lnSpc>
            </a:pPr>
            <a:r>
              <a:rPr lang="en-US" sz="5500" dirty="0">
                <a:solidFill>
                  <a:schemeClr val="tx1"/>
                </a:solidFill>
              </a:rPr>
              <a:t>Working Differently</a:t>
            </a:r>
            <a:endParaRPr lang="en-US" sz="6000" dirty="0">
              <a:solidFill>
                <a:schemeClr val="tx1"/>
              </a:solidFill>
            </a:endParaRP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4" name="Graphic 3" descr="Selfie Stick">
            <a:extLst>
              <a:ext uri="{FF2B5EF4-FFF2-40B4-BE49-F238E27FC236}">
                <a16:creationId xmlns:a16="http://schemas.microsoft.com/office/drawing/2014/main" id="{88DB722D-20AC-41A4-8B15-BC594423A6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0755" y="2658292"/>
            <a:ext cx="1741714" cy="1741714"/>
          </a:xfrm>
          <a:prstGeom prst="rect">
            <a:avLst/>
          </a:prstGeom>
        </p:spPr>
      </p:pic>
      <p:sp>
        <p:nvSpPr>
          <p:cNvPr id="6" name="TextBox 5">
            <a:extLst>
              <a:ext uri="{FF2B5EF4-FFF2-40B4-BE49-F238E27FC236}">
                <a16:creationId xmlns:a16="http://schemas.microsoft.com/office/drawing/2014/main" id="{78676C6F-F283-4ED6-86FD-EA3D2307D1CB}"/>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Tree>
    <p:custDataLst>
      <p:tags r:id="rId1"/>
    </p:custDataLst>
    <p:extLst>
      <p:ext uri="{BB962C8B-B14F-4D97-AF65-F5344CB8AC3E}">
        <p14:creationId xmlns:p14="http://schemas.microsoft.com/office/powerpoint/2010/main" val="3355310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6F8148-BEF2-8B4B-ADF3-32EAEB35435D}"/>
              </a:ext>
            </a:extLst>
          </p:cNvPr>
          <p:cNvSpPr txBox="1">
            <a:spLocks/>
          </p:cNvSpPr>
          <p:nvPr/>
        </p:nvSpPr>
        <p:spPr>
          <a:xfrm>
            <a:off x="5250874" y="342612"/>
            <a:ext cx="6580908" cy="2250196"/>
          </a:xfrm>
          <a:prstGeom prst="rect">
            <a:avLst/>
          </a:prstGeom>
        </p:spPr>
        <p:txBody>
          <a:bodyPr anchor="t" anchorCtr="0">
            <a:noAutofit/>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pPr>
              <a:lnSpc>
                <a:spcPct val="100000"/>
              </a:lnSpc>
            </a:pPr>
            <a:r>
              <a:rPr lang="en-US" sz="5500" dirty="0">
                <a:solidFill>
                  <a:schemeClr val="tx1"/>
                </a:solidFill>
              </a:rPr>
              <a:t>SECTION FOUR</a:t>
            </a:r>
          </a:p>
          <a:p>
            <a:pPr>
              <a:lnSpc>
                <a:spcPct val="100000"/>
              </a:lnSpc>
            </a:pPr>
            <a:endParaRPr lang="en-US" sz="5500" dirty="0">
              <a:solidFill>
                <a:schemeClr val="tx1"/>
              </a:solidFill>
            </a:endParaRPr>
          </a:p>
          <a:p>
            <a:pPr>
              <a:lnSpc>
                <a:spcPct val="100000"/>
              </a:lnSpc>
            </a:pPr>
            <a:r>
              <a:rPr lang="en-US" sz="5500" dirty="0">
                <a:solidFill>
                  <a:schemeClr val="tx1"/>
                </a:solidFill>
              </a:rPr>
              <a:t>Managing Personal </a:t>
            </a:r>
          </a:p>
          <a:p>
            <a:pPr>
              <a:lnSpc>
                <a:spcPct val="100000"/>
              </a:lnSpc>
            </a:pPr>
            <a:r>
              <a:rPr lang="en-US" sz="5500" dirty="0">
                <a:solidFill>
                  <a:schemeClr val="tx1"/>
                </a:solidFill>
              </a:rPr>
              <a:t>Stress </a:t>
            </a:r>
            <a:endParaRPr lang="en-US" sz="6000" dirty="0">
              <a:solidFill>
                <a:schemeClr val="tx1"/>
              </a:solidFill>
            </a:endParaRPr>
          </a:p>
        </p:txBody>
      </p:sp>
      <p:sp>
        <p:nvSpPr>
          <p:cNvPr id="18" name="TextBox 17">
            <a:extLst>
              <a:ext uri="{FF2B5EF4-FFF2-40B4-BE49-F238E27FC236}">
                <a16:creationId xmlns:a16="http://schemas.microsoft.com/office/drawing/2014/main" id="{AC828A9C-1610-994D-A8A0-8C46F39E2E32}"/>
              </a:ext>
            </a:extLst>
          </p:cNvPr>
          <p:cNvSpPr txBox="1">
            <a:spLocks noChangeAspect="1"/>
          </p:cNvSpPr>
          <p:nvPr/>
        </p:nvSpPr>
        <p:spPr>
          <a:xfrm>
            <a:off x="1226634"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2" name="Rectangle 1">
            <a:extLst>
              <a:ext uri="{FF2B5EF4-FFF2-40B4-BE49-F238E27FC236}">
                <a16:creationId xmlns:a16="http://schemas.microsoft.com/office/drawing/2014/main" id="{C6DC03BE-B9D8-49FD-B810-FDEA3396BA9C}"/>
              </a:ext>
            </a:extLst>
          </p:cNvPr>
          <p:cNvSpPr/>
          <p:nvPr/>
        </p:nvSpPr>
        <p:spPr>
          <a:xfrm>
            <a:off x="373618" y="5064042"/>
            <a:ext cx="3834398" cy="369332"/>
          </a:xfrm>
          <a:prstGeom prst="rect">
            <a:avLst/>
          </a:prstGeom>
        </p:spPr>
        <p:txBody>
          <a:bodyPr wrap="square">
            <a:spAutoFit/>
          </a:bodyPr>
          <a:lstStyle/>
          <a:p>
            <a:pPr lvl="0"/>
            <a:r>
              <a:rPr lang="en-CA" dirty="0">
                <a:solidFill>
                  <a:schemeClr val="bg1"/>
                </a:solidFill>
              </a:rPr>
              <a:t>Anticipated business levels</a:t>
            </a:r>
          </a:p>
        </p:txBody>
      </p:sp>
      <p:pic>
        <p:nvPicPr>
          <p:cNvPr id="4" name="Graphic 3" descr="Lost">
            <a:extLst>
              <a:ext uri="{FF2B5EF4-FFF2-40B4-BE49-F238E27FC236}">
                <a16:creationId xmlns:a16="http://schemas.microsoft.com/office/drawing/2014/main" id="{7C7089E0-5B00-433D-92D5-4B5225531B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2436" y="2551244"/>
            <a:ext cx="2119746" cy="2119746"/>
          </a:xfrm>
          <a:prstGeom prst="rect">
            <a:avLst/>
          </a:prstGeom>
        </p:spPr>
      </p:pic>
    </p:spTree>
    <p:extLst>
      <p:ext uri="{BB962C8B-B14F-4D97-AF65-F5344CB8AC3E}">
        <p14:creationId xmlns:p14="http://schemas.microsoft.com/office/powerpoint/2010/main" val="2840327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312724" y="3433763"/>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Stress Causes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135" name="Graphic 134" descr="Onboarding">
            <a:extLst>
              <a:ext uri="{FF2B5EF4-FFF2-40B4-BE49-F238E27FC236}">
                <a16:creationId xmlns:a16="http://schemas.microsoft.com/office/drawing/2014/main" id="{84CCB845-342E-4BA8-975E-F1D063FFDC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662562" y="1970551"/>
            <a:ext cx="6830290" cy="3816429"/>
          </a:xfrm>
          <a:prstGeom prst="rect">
            <a:avLst/>
          </a:prstGeom>
          <a:solidFill>
            <a:srgbClr val="ECF0E9"/>
          </a:solidFill>
        </p:spPr>
        <p:txBody>
          <a:bodyPr wrap="square" rtlCol="0">
            <a:spAutoFit/>
          </a:bodyPr>
          <a:lstStyle/>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Lack of information</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Poor communication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Lack of structure, process</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Volume of work</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Feeling rushed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Feeling unacknowledged &amp; appreciated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Other? </a:t>
            </a:r>
          </a:p>
          <a:p>
            <a:endParaRPr lang="en-CA" dirty="0"/>
          </a:p>
        </p:txBody>
      </p:sp>
    </p:spTree>
    <p:extLst>
      <p:ext uri="{BB962C8B-B14F-4D97-AF65-F5344CB8AC3E}">
        <p14:creationId xmlns:p14="http://schemas.microsoft.com/office/powerpoint/2010/main" val="990419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312724" y="3433763"/>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Stress Signals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135" name="Graphic 134" descr="Onboarding">
            <a:extLst>
              <a:ext uri="{FF2B5EF4-FFF2-40B4-BE49-F238E27FC236}">
                <a16:creationId xmlns:a16="http://schemas.microsoft.com/office/drawing/2014/main" id="{84CCB845-342E-4BA8-975E-F1D063FFDC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655128" y="1970551"/>
            <a:ext cx="6830290" cy="3539430"/>
          </a:xfrm>
          <a:prstGeom prst="rect">
            <a:avLst/>
          </a:prstGeom>
          <a:solidFill>
            <a:srgbClr val="ECF0E9"/>
          </a:solidFill>
        </p:spPr>
        <p:txBody>
          <a:bodyPr wrap="square" rtlCol="0">
            <a:spAutoFit/>
          </a:bodyPr>
          <a:lstStyle/>
          <a:p>
            <a:pPr marL="457200" indent="-457200">
              <a:buClr>
                <a:srgbClr val="000000"/>
              </a:buClr>
              <a:buFont typeface="Arial" panose="020B0604020202020204" pitchFamily="34" charset="0"/>
              <a:buChar char="•"/>
            </a:pPr>
            <a:endParaRPr lang="en-US" altLang="en-US" sz="2800" dirty="0">
              <a:latin typeface="Arial" panose="020B0604020202020204" pitchFamily="34" charset="0"/>
              <a:cs typeface="Times New Roman" panose="02020603050405020304" pitchFamily="18" charset="0"/>
            </a:endParaRP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Feeling agitated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Complaining</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Withdrawn</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Aloof</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Frustrated </a:t>
            </a:r>
          </a:p>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Angry</a:t>
            </a: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Resentful</a:t>
            </a:r>
            <a:endParaRPr lang="en-CA" dirty="0"/>
          </a:p>
        </p:txBody>
      </p:sp>
    </p:spTree>
    <p:extLst>
      <p:ext uri="{BB962C8B-B14F-4D97-AF65-F5344CB8AC3E}">
        <p14:creationId xmlns:p14="http://schemas.microsoft.com/office/powerpoint/2010/main" val="253838376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312724" y="3433763"/>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Managing and Overcoming Stress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135" name="Graphic 134" descr="Onboarding">
            <a:extLst>
              <a:ext uri="{FF2B5EF4-FFF2-40B4-BE49-F238E27FC236}">
                <a16:creationId xmlns:a16="http://schemas.microsoft.com/office/drawing/2014/main" id="{84CCB845-342E-4BA8-975E-F1D063FFDC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655128" y="1970551"/>
            <a:ext cx="6830290" cy="3108543"/>
          </a:xfrm>
          <a:prstGeom prst="rect">
            <a:avLst/>
          </a:prstGeom>
          <a:solidFill>
            <a:srgbClr val="ECF0E9"/>
          </a:solidFill>
        </p:spPr>
        <p:txBody>
          <a:bodyPr wrap="square" rtlCol="0">
            <a:spAutoFit/>
          </a:bodyPr>
          <a:lstStyle/>
          <a:p>
            <a:pPr marL="457200" indent="-457200">
              <a:buClr>
                <a:srgbClr val="000000"/>
              </a:buClr>
              <a:buFont typeface="Arial" panose="020B0604020202020204" pitchFamily="34" charset="0"/>
              <a:buChar char="•"/>
            </a:pPr>
            <a:r>
              <a:rPr lang="en-US" altLang="en-US" sz="2800" dirty="0">
                <a:latin typeface="Arial" panose="020B0604020202020204" pitchFamily="34" charset="0"/>
                <a:cs typeface="Times New Roman" panose="02020603050405020304" pitchFamily="18" charset="0"/>
              </a:rPr>
              <a:t>Have a conversation</a:t>
            </a: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Consider what is the real issue </a:t>
            </a:r>
          </a:p>
          <a:p>
            <a:pPr marL="457200" indent="-457200">
              <a:buClr>
                <a:srgbClr val="000000"/>
              </a:buClr>
              <a:buFont typeface="Arial" panose="020B0604020202020204" pitchFamily="34" charset="0"/>
              <a:buChar char="•"/>
            </a:pPr>
            <a:r>
              <a:rPr lang="en-CA" sz="2800" dirty="0">
                <a:latin typeface="Arial" panose="020B0604020202020204" pitchFamily="34" charset="0"/>
                <a:cs typeface="Times New Roman" panose="02020603050405020304" pitchFamily="18" charset="0"/>
              </a:rPr>
              <a:t>Stand back and assess </a:t>
            </a:r>
            <a:endParaRPr lang="en-US" sz="2800" dirty="0">
              <a:latin typeface="Arial" panose="020B0604020202020204" pitchFamily="34" charset="0"/>
              <a:cs typeface="Times New Roman" panose="02020603050405020304" pitchFamily="18" charset="0"/>
            </a:endParaRP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Put the situation into perspective</a:t>
            </a: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Explore ideas to help overcome </a:t>
            </a: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Take a break </a:t>
            </a:r>
          </a:p>
          <a:p>
            <a:pPr marL="457200" indent="-457200">
              <a:buClr>
                <a:srgbClr val="000000"/>
              </a:buClr>
              <a:buFont typeface="Arial" panose="020B0604020202020204" pitchFamily="34" charset="0"/>
              <a:buChar char="•"/>
            </a:pPr>
            <a:r>
              <a:rPr lang="en-US" sz="2800" dirty="0">
                <a:latin typeface="Arial" panose="020B0604020202020204" pitchFamily="34" charset="0"/>
                <a:cs typeface="Times New Roman" panose="02020603050405020304" pitchFamily="18" charset="0"/>
              </a:rPr>
              <a:t>Take care of yourself </a:t>
            </a:r>
            <a:endParaRPr lang="en-CA" sz="28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0356862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260964" y="2492488"/>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Staying Positive</a:t>
            </a:r>
          </a:p>
        </p:txBody>
      </p:sp>
      <p:sp>
        <p:nvSpPr>
          <p:cNvPr id="7" name="TextBox 6">
            <a:extLst>
              <a:ext uri="{FF2B5EF4-FFF2-40B4-BE49-F238E27FC236}">
                <a16:creationId xmlns:a16="http://schemas.microsoft.com/office/drawing/2014/main" id="{B7C331D8-3B85-4DBD-A9D4-F7CD77EDB042}"/>
              </a:ext>
            </a:extLst>
          </p:cNvPr>
          <p:cNvSpPr txBox="1">
            <a:spLocks noChangeAspect="1"/>
          </p:cNvSpPr>
          <p:nvPr/>
        </p:nvSpPr>
        <p:spPr>
          <a:xfrm>
            <a:off x="6657616"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
        <p:nvSpPr>
          <p:cNvPr id="3" name="TextBox 2">
            <a:extLst>
              <a:ext uri="{FF2B5EF4-FFF2-40B4-BE49-F238E27FC236}">
                <a16:creationId xmlns:a16="http://schemas.microsoft.com/office/drawing/2014/main" id="{A30D2044-64C7-49A8-95C9-294CC704BB0B}"/>
              </a:ext>
            </a:extLst>
          </p:cNvPr>
          <p:cNvSpPr txBox="1"/>
          <p:nvPr/>
        </p:nvSpPr>
        <p:spPr>
          <a:xfrm>
            <a:off x="4655128" y="1970551"/>
            <a:ext cx="6830290" cy="2677656"/>
          </a:xfrm>
          <a:prstGeom prst="rect">
            <a:avLst/>
          </a:prstGeom>
          <a:solidFill>
            <a:srgbClr val="ECF0E9"/>
          </a:solidFill>
        </p:spPr>
        <p:txBody>
          <a:bodyPr wrap="square" rtlCol="0">
            <a:spAutoFit/>
          </a:bodyPr>
          <a:lstStyle/>
          <a:p>
            <a:pPr marL="457200" indent="-457200">
              <a:buClr>
                <a:srgbClr val="000000"/>
              </a:buClr>
              <a:buFont typeface="Arial" panose="020B0604020202020204" pitchFamily="34" charset="0"/>
              <a:buChar char="•"/>
            </a:pPr>
            <a:r>
              <a:rPr lang="en-CA" sz="2800" dirty="0">
                <a:latin typeface="Arial" panose="020B0604020202020204" pitchFamily="34" charset="0"/>
                <a:cs typeface="Times New Roman" panose="02020603050405020304" pitchFamily="18" charset="0"/>
              </a:rPr>
              <a:t>Stress with arise </a:t>
            </a:r>
          </a:p>
          <a:p>
            <a:pPr marL="457200" indent="-457200">
              <a:buClr>
                <a:srgbClr val="000000"/>
              </a:buClr>
              <a:buFont typeface="Arial" panose="020B0604020202020204" pitchFamily="34" charset="0"/>
              <a:buChar char="•"/>
            </a:pPr>
            <a:r>
              <a:rPr lang="en-CA" sz="2800" dirty="0">
                <a:latin typeface="Arial" panose="020B0604020202020204" pitchFamily="34" charset="0"/>
                <a:cs typeface="Times New Roman" panose="02020603050405020304" pitchFamily="18" charset="0"/>
              </a:rPr>
              <a:t>Negative energy will appear </a:t>
            </a:r>
          </a:p>
          <a:p>
            <a:pPr marL="457200" indent="-457200">
              <a:buClr>
                <a:srgbClr val="000000"/>
              </a:buClr>
              <a:buFont typeface="Arial" panose="020B0604020202020204" pitchFamily="34" charset="0"/>
              <a:buChar char="•"/>
            </a:pPr>
            <a:r>
              <a:rPr lang="en-CA" sz="2800" dirty="0">
                <a:latin typeface="Arial" panose="020B0604020202020204" pitchFamily="34" charset="0"/>
                <a:cs typeface="Times New Roman" panose="02020603050405020304" pitchFamily="18" charset="0"/>
              </a:rPr>
              <a:t>Situations can become overwhelming</a:t>
            </a:r>
          </a:p>
          <a:p>
            <a:pPr marL="457200" indent="-457200">
              <a:buClr>
                <a:srgbClr val="000000"/>
              </a:buClr>
              <a:buFont typeface="Arial" panose="020B0604020202020204" pitchFamily="34" charset="0"/>
              <a:buChar char="•"/>
            </a:pPr>
            <a:r>
              <a:rPr lang="en-CA" sz="2800" dirty="0">
                <a:latin typeface="Arial" panose="020B0604020202020204" pitchFamily="34" charset="0"/>
                <a:cs typeface="Times New Roman" panose="02020603050405020304" pitchFamily="18" charset="0"/>
              </a:rPr>
              <a:t>Other people could impact your positivity</a:t>
            </a:r>
          </a:p>
          <a:p>
            <a:pPr marL="457200" indent="-457200">
              <a:buClr>
                <a:srgbClr val="000000"/>
              </a:buClr>
              <a:buFont typeface="Arial" panose="020B0604020202020204" pitchFamily="34" charset="0"/>
              <a:buChar char="•"/>
            </a:pPr>
            <a:endParaRPr lang="en-CA" sz="2800" dirty="0">
              <a:latin typeface="Arial" panose="020B0604020202020204" pitchFamily="34" charset="0"/>
              <a:cs typeface="Times New Roman" panose="02020603050405020304" pitchFamily="18" charset="0"/>
            </a:endParaRPr>
          </a:p>
        </p:txBody>
      </p:sp>
      <p:pic>
        <p:nvPicPr>
          <p:cNvPr id="4" name="Graphic 3" descr="Smiling with hearts face outline">
            <a:extLst>
              <a:ext uri="{FF2B5EF4-FFF2-40B4-BE49-F238E27FC236}">
                <a16:creationId xmlns:a16="http://schemas.microsoft.com/office/drawing/2014/main" id="{B557063D-9484-4DDD-9C38-54467426D0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2270" y="3857161"/>
            <a:ext cx="914400" cy="914400"/>
          </a:xfrm>
          <a:prstGeom prst="rect">
            <a:avLst/>
          </a:prstGeom>
        </p:spPr>
      </p:pic>
    </p:spTree>
    <p:extLst>
      <p:ext uri="{BB962C8B-B14F-4D97-AF65-F5344CB8AC3E}">
        <p14:creationId xmlns:p14="http://schemas.microsoft.com/office/powerpoint/2010/main" val="37029084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608161"/>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Choice Time </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456907" y="1030603"/>
            <a:ext cx="5410688" cy="4948700"/>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400" b="1" spc="10" dirty="0">
                <a:latin typeface="Calibri" panose="020F0502020204030204" pitchFamily="34" charset="0"/>
                <a:cs typeface="Calibri" panose="020F0502020204030204" pitchFamily="34" charset="0"/>
              </a:rPr>
              <a:t>OPTIONS</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Take on the negativity and let it bring us down </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Fuel the negativity </a:t>
            </a:r>
          </a:p>
          <a:p>
            <a:pPr marL="342900" indent="-342900" algn="l">
              <a:buFont typeface="Arial" panose="020B0604020202020204" pitchFamily="34" charset="0"/>
              <a:buChar char="•"/>
            </a:pPr>
            <a:endParaRPr lang="en-US" altLang="en-US" sz="2400" spc="10" dirty="0">
              <a:latin typeface="Calibri" panose="020F0502020204030204" pitchFamily="34" charset="0"/>
              <a:cs typeface="Calibri" panose="020F0502020204030204" pitchFamily="34" charset="0"/>
            </a:endParaRPr>
          </a:p>
          <a:p>
            <a:r>
              <a:rPr lang="en-US" altLang="en-US" sz="2400" spc="10" dirty="0">
                <a:latin typeface="Calibri" panose="020F0502020204030204" pitchFamily="34" charset="0"/>
                <a:cs typeface="Calibri" panose="020F0502020204030204" pitchFamily="34" charset="0"/>
              </a:rPr>
              <a:t>OR</a:t>
            </a:r>
          </a:p>
          <a:p>
            <a:pPr marL="342900" indent="-342900" algn="l">
              <a:buFont typeface="Arial" panose="020B0604020202020204" pitchFamily="34" charset="0"/>
              <a:buChar char="•"/>
            </a:pPr>
            <a:endParaRPr lang="en-US" altLang="en-US" sz="2400" spc="1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Choose to remain positive</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Acknowledge the negativity and turn it aro</a:t>
            </a:r>
            <a:r>
              <a:rPr lang="en-US" altLang="en-US" sz="2400" dirty="0"/>
              <a:t>und </a:t>
            </a:r>
          </a:p>
        </p:txBody>
      </p:sp>
      <p:sp>
        <p:nvSpPr>
          <p:cNvPr id="6" name="TextBox 5">
            <a:extLst>
              <a:ext uri="{FF2B5EF4-FFF2-40B4-BE49-F238E27FC236}">
                <a16:creationId xmlns:a16="http://schemas.microsoft.com/office/drawing/2014/main" id="{10F2E26B-90CF-474E-A89C-8FE7751D6179}"/>
              </a:ext>
            </a:extLst>
          </p:cNvPr>
          <p:cNvSpPr txBox="1">
            <a:spLocks noChangeAspect="1"/>
          </p:cNvSpPr>
          <p:nvPr/>
        </p:nvSpPr>
        <p:spPr>
          <a:xfrm>
            <a:off x="4646689"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pic>
        <p:nvPicPr>
          <p:cNvPr id="4" name="Graphic 3" descr="Volcano">
            <a:extLst>
              <a:ext uri="{FF2B5EF4-FFF2-40B4-BE49-F238E27FC236}">
                <a16:creationId xmlns:a16="http://schemas.microsoft.com/office/drawing/2014/main" id="{B017C6A8-F55B-4D1E-9EC8-B8376C020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236" y="4335439"/>
            <a:ext cx="1289506" cy="1289506"/>
          </a:xfrm>
          <a:prstGeom prst="rect">
            <a:avLst/>
          </a:prstGeom>
        </p:spPr>
      </p:pic>
      <p:pic>
        <p:nvPicPr>
          <p:cNvPr id="9" name="Graphic 8" descr="Sunflower">
            <a:extLst>
              <a:ext uri="{FF2B5EF4-FFF2-40B4-BE49-F238E27FC236}">
                <a16:creationId xmlns:a16="http://schemas.microsoft.com/office/drawing/2014/main" id="{3BE0AE0E-012A-4759-8567-4286A5E4AB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723" y="4412191"/>
            <a:ext cx="1180966" cy="1180966"/>
          </a:xfrm>
          <a:prstGeom prst="rect">
            <a:avLst/>
          </a:prstGeom>
        </p:spPr>
      </p:pic>
      <p:sp>
        <p:nvSpPr>
          <p:cNvPr id="10" name="Rectangle 3">
            <a:extLst>
              <a:ext uri="{FF2B5EF4-FFF2-40B4-BE49-F238E27FC236}">
                <a16:creationId xmlns:a16="http://schemas.microsoft.com/office/drawing/2014/main" id="{5526A78B-47EF-4683-A1CF-9388839B3AD1}"/>
              </a:ext>
            </a:extLst>
          </p:cNvPr>
          <p:cNvSpPr txBox="1">
            <a:spLocks noChangeArrowheads="1"/>
          </p:cNvSpPr>
          <p:nvPr/>
        </p:nvSpPr>
        <p:spPr>
          <a:xfrm>
            <a:off x="-1521680" y="2609850"/>
            <a:ext cx="6383337" cy="424815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n-US" altLang="en-US" sz="2400" dirty="0"/>
          </a:p>
          <a:p>
            <a:pPr>
              <a:lnSpc>
                <a:spcPct val="80000"/>
              </a:lnSpc>
              <a:buFont typeface="Wingdings" panose="05000000000000000000" pitchFamily="2" charset="2"/>
              <a:buNone/>
            </a:pPr>
            <a:r>
              <a:rPr lang="en-US" altLang="en-US" sz="1100" dirty="0"/>
              <a:t> </a:t>
            </a:r>
          </a:p>
          <a:p>
            <a:pPr>
              <a:lnSpc>
                <a:spcPct val="80000"/>
              </a:lnSpc>
              <a:buFont typeface="Wingdings" panose="05000000000000000000" pitchFamily="2" charset="2"/>
              <a:buNone/>
            </a:pPr>
            <a:endParaRPr lang="en-US" altLang="en-US" sz="1100" i="1" dirty="0"/>
          </a:p>
        </p:txBody>
      </p:sp>
    </p:spTree>
    <p:extLst>
      <p:ext uri="{BB962C8B-B14F-4D97-AF65-F5344CB8AC3E}">
        <p14:creationId xmlns:p14="http://schemas.microsoft.com/office/powerpoint/2010/main" val="3674176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7" y="1358340"/>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a:p>
            <a:r>
              <a:rPr lang="en-US" sz="5400" dirty="0"/>
              <a:t>We get to Choose</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235235" y="1734086"/>
            <a:ext cx="5410688" cy="3846860"/>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20000"/>
              </a:spcBef>
            </a:pPr>
            <a:r>
              <a:rPr lang="en-US" altLang="en-US" sz="2400" i="1" dirty="0">
                <a:solidFill>
                  <a:schemeClr val="tx1">
                    <a:lumMod val="75000"/>
                  </a:schemeClr>
                </a:solidFill>
                <a:latin typeface="Calibri" panose="020F0502020204030204" pitchFamily="34" charset="0"/>
                <a:cs typeface="Calibri" panose="020F0502020204030204" pitchFamily="34" charset="0"/>
              </a:rPr>
              <a:t>By acknowledging our choices we acknowledge we have options and can choose to remain positive and be a positive influence even when faced with negativity or adversity.</a:t>
            </a:r>
          </a:p>
          <a:p>
            <a:r>
              <a:rPr lang="en-US" altLang="en-US" sz="2400" dirty="0"/>
              <a:t> </a:t>
            </a:r>
          </a:p>
        </p:txBody>
      </p:sp>
      <p:sp>
        <p:nvSpPr>
          <p:cNvPr id="6" name="TextBox 5">
            <a:extLst>
              <a:ext uri="{FF2B5EF4-FFF2-40B4-BE49-F238E27FC236}">
                <a16:creationId xmlns:a16="http://schemas.microsoft.com/office/drawing/2014/main" id="{10F2E26B-90CF-474E-A89C-8FE7751D6179}"/>
              </a:ext>
            </a:extLst>
          </p:cNvPr>
          <p:cNvSpPr txBox="1">
            <a:spLocks noChangeAspect="1"/>
          </p:cNvSpPr>
          <p:nvPr/>
        </p:nvSpPr>
        <p:spPr>
          <a:xfrm>
            <a:off x="4646689"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spTree>
    <p:extLst>
      <p:ext uri="{BB962C8B-B14F-4D97-AF65-F5344CB8AC3E}">
        <p14:creationId xmlns:p14="http://schemas.microsoft.com/office/powerpoint/2010/main" val="1397137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BC63E-AE84-43E2-B6C2-01CADF6E4D1B}"/>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Building Personal Confidence</a:t>
            </a:r>
          </a:p>
        </p:txBody>
      </p:sp>
      <p:pic>
        <p:nvPicPr>
          <p:cNvPr id="5" name="Picture 4" descr="A couple of street signs on a metal pole&#10;&#10;Description automatically generated">
            <a:extLst>
              <a:ext uri="{FF2B5EF4-FFF2-40B4-BE49-F238E27FC236}">
                <a16:creationId xmlns:a16="http://schemas.microsoft.com/office/drawing/2014/main" id="{244732B6-1ADF-4BB5-ABB5-46BD575AE2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838200" y="1825625"/>
            <a:ext cx="6151651" cy="4303465"/>
          </a:xfrm>
          <a:prstGeom prst="rect">
            <a:avLst/>
          </a:prstGeom>
        </p:spPr>
      </p:pic>
      <p:sp>
        <p:nvSpPr>
          <p:cNvPr id="3" name="TextBox 2">
            <a:extLst>
              <a:ext uri="{FF2B5EF4-FFF2-40B4-BE49-F238E27FC236}">
                <a16:creationId xmlns:a16="http://schemas.microsoft.com/office/drawing/2014/main" id="{B44D92FA-FA4C-47EB-B549-185A2AE6B48E}"/>
              </a:ext>
            </a:extLst>
          </p:cNvPr>
          <p:cNvSpPr txBox="1"/>
          <p:nvPr/>
        </p:nvSpPr>
        <p:spPr>
          <a:xfrm>
            <a:off x="7552944" y="1825625"/>
            <a:ext cx="3800856" cy="4303464"/>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altLang="en-US" sz="1900"/>
              <a:t>Knowing who you are - your beliefs, your values, your goals </a:t>
            </a:r>
          </a:p>
          <a:p>
            <a:pPr marL="457200" indent="-228600">
              <a:lnSpc>
                <a:spcPct val="90000"/>
              </a:lnSpc>
              <a:spcAft>
                <a:spcPts val="600"/>
              </a:spcAft>
              <a:buFont typeface="Arial" panose="020B0604020202020204" pitchFamily="34" charset="0"/>
              <a:buChar char="•"/>
            </a:pPr>
            <a:r>
              <a:rPr lang="en-US" altLang="en-US" sz="1900"/>
              <a:t>Having the self esteem not to let someone else exploit your strengths or your weaknesses </a:t>
            </a:r>
          </a:p>
          <a:p>
            <a:pPr marL="457200" indent="-228600">
              <a:lnSpc>
                <a:spcPct val="90000"/>
              </a:lnSpc>
              <a:spcAft>
                <a:spcPts val="600"/>
              </a:spcAft>
              <a:buFont typeface="Arial" panose="020B0604020202020204" pitchFamily="34" charset="0"/>
              <a:buChar char="•"/>
            </a:pPr>
            <a:r>
              <a:rPr lang="en-US" altLang="en-US" sz="1900"/>
              <a:t>Being very in-tune with your strengths and weaknesses </a:t>
            </a:r>
          </a:p>
          <a:p>
            <a:pPr marL="457200" indent="-228600">
              <a:lnSpc>
                <a:spcPct val="90000"/>
              </a:lnSpc>
              <a:spcAft>
                <a:spcPts val="600"/>
              </a:spcAft>
              <a:buFont typeface="Arial" panose="020B0604020202020204" pitchFamily="34" charset="0"/>
              <a:buChar char="•"/>
            </a:pPr>
            <a:r>
              <a:rPr lang="en-US" altLang="en-US" sz="1900"/>
              <a:t>Knowledge</a:t>
            </a:r>
          </a:p>
          <a:p>
            <a:pPr marL="457200" indent="-228600">
              <a:lnSpc>
                <a:spcPct val="90000"/>
              </a:lnSpc>
              <a:spcAft>
                <a:spcPts val="600"/>
              </a:spcAft>
              <a:buFont typeface="Arial" panose="020B0604020202020204" pitchFamily="34" charset="0"/>
              <a:buChar char="•"/>
            </a:pPr>
            <a:r>
              <a:rPr lang="en-US" altLang="en-US" sz="1900"/>
              <a:t>Experience </a:t>
            </a:r>
          </a:p>
          <a:p>
            <a:pPr marL="457200" indent="-228600">
              <a:lnSpc>
                <a:spcPct val="90000"/>
              </a:lnSpc>
              <a:spcAft>
                <a:spcPts val="600"/>
              </a:spcAft>
              <a:buFont typeface="Arial" panose="020B0604020202020204" pitchFamily="34" charset="0"/>
              <a:buChar char="•"/>
            </a:pPr>
            <a:r>
              <a:rPr lang="en-US" altLang="en-US" sz="1900"/>
              <a:t>Successes</a:t>
            </a:r>
          </a:p>
          <a:p>
            <a:pPr marL="457200" indent="-228600">
              <a:lnSpc>
                <a:spcPct val="90000"/>
              </a:lnSpc>
              <a:spcAft>
                <a:spcPts val="600"/>
              </a:spcAft>
              <a:buFont typeface="Arial" panose="020B0604020202020204" pitchFamily="34" charset="0"/>
              <a:buChar char="•"/>
            </a:pPr>
            <a:r>
              <a:rPr lang="en-US" altLang="en-US" sz="1900"/>
              <a:t>Building confidence in others</a:t>
            </a:r>
          </a:p>
          <a:p>
            <a:pPr indent="-228600">
              <a:lnSpc>
                <a:spcPct val="90000"/>
              </a:lnSpc>
              <a:spcAft>
                <a:spcPts val="600"/>
              </a:spcAft>
              <a:buFont typeface="Arial" panose="020B0604020202020204" pitchFamily="34" charset="0"/>
              <a:buChar char="•"/>
            </a:pPr>
            <a:endParaRPr lang="en-US" sz="1900"/>
          </a:p>
        </p:txBody>
      </p:sp>
      <p:sp>
        <p:nvSpPr>
          <p:cNvPr id="6" name="TextBox 5">
            <a:extLst>
              <a:ext uri="{FF2B5EF4-FFF2-40B4-BE49-F238E27FC236}">
                <a16:creationId xmlns:a16="http://schemas.microsoft.com/office/drawing/2014/main" id="{97145460-7A3B-4A89-A89F-9BF0ABD55C4B}"/>
              </a:ext>
            </a:extLst>
          </p:cNvPr>
          <p:cNvSpPr txBox="1">
            <a:spLocks noChangeAspect="1"/>
          </p:cNvSpPr>
          <p:nvPr/>
        </p:nvSpPr>
        <p:spPr>
          <a:xfrm>
            <a:off x="4646689" y="-32006"/>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spcAft>
                <a:spcPts val="600"/>
              </a:spcAft>
            </a:pPr>
            <a:r>
              <a:rPr lang="en-US" b="0" spc="600">
                <a:ln>
                  <a:noFill/>
                </a:ln>
                <a:solidFill>
                  <a:schemeClr val="bg1"/>
                </a:solidFill>
                <a:latin typeface="Arial" panose="020B0604020202020204" pitchFamily="34" charset="0"/>
                <a:cs typeface="Arial" panose="020B0604020202020204" pitchFamily="34" charset="0"/>
              </a:rPr>
              <a:t>SECTION 04</a:t>
            </a:r>
          </a:p>
        </p:txBody>
      </p:sp>
    </p:spTree>
    <p:extLst>
      <p:ext uri="{BB962C8B-B14F-4D97-AF65-F5344CB8AC3E}">
        <p14:creationId xmlns:p14="http://schemas.microsoft.com/office/powerpoint/2010/main" val="2085082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Rectangle 2"/>
          <p:cNvSpPr>
            <a:spLocks noGrp="1" noChangeArrowheads="1"/>
          </p:cNvSpPr>
          <p:nvPr>
            <p:ph type="title" idx="4294967295"/>
          </p:nvPr>
        </p:nvSpPr>
        <p:spPr>
          <a:xfrm>
            <a:off x="506688" y="1665344"/>
            <a:ext cx="3197013" cy="2743200"/>
          </a:xfrm>
        </p:spPr>
        <p:txBody>
          <a:bodyPr vert="horz" lIns="91440" tIns="45720" rIns="91440" bIns="45720" rtlCol="0" anchor="t">
            <a:normAutofit/>
          </a:bodyPr>
          <a:lstStyle/>
          <a:p>
            <a:pPr algn="ctr"/>
            <a:r>
              <a:rPr lang="en-US" sz="3000" kern="1200" dirty="0">
                <a:solidFill>
                  <a:schemeClr val="bg1"/>
                </a:solidFill>
                <a:latin typeface="+mj-lt"/>
                <a:ea typeface="+mj-ea"/>
                <a:cs typeface="+mj-cs"/>
              </a:rPr>
              <a:t>Recap</a:t>
            </a:r>
            <a:br>
              <a:rPr lang="en-US" sz="3000" kern="1200" dirty="0">
                <a:solidFill>
                  <a:schemeClr val="bg1"/>
                </a:solidFill>
                <a:latin typeface="+mj-lt"/>
                <a:ea typeface="+mj-ea"/>
                <a:cs typeface="+mj-cs"/>
              </a:rPr>
            </a:br>
            <a:br>
              <a:rPr lang="en-US" sz="3000" kern="1200" dirty="0">
                <a:solidFill>
                  <a:schemeClr val="bg1"/>
                </a:solidFill>
                <a:latin typeface="+mj-lt"/>
                <a:ea typeface="+mj-ea"/>
                <a:cs typeface="+mj-cs"/>
              </a:rPr>
            </a:br>
            <a:r>
              <a:rPr lang="en-US" sz="3000" b="1" kern="1200" dirty="0">
                <a:solidFill>
                  <a:schemeClr val="bg1"/>
                </a:solidFill>
                <a:latin typeface="+mj-lt"/>
                <a:ea typeface="+mj-ea"/>
                <a:cs typeface="+mj-cs"/>
              </a:rPr>
              <a:t>Managing Personal Stress </a:t>
            </a:r>
            <a:br>
              <a:rPr lang="en-US" sz="3000" b="1"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sp>
        <p:nvSpPr>
          <p:cNvPr id="729091" name="Rectangle 3"/>
          <p:cNvSpPr>
            <a:spLocks noGrp="1" noChangeArrowheads="1"/>
          </p:cNvSpPr>
          <p:nvPr>
            <p:ph type="body" sz="half" idx="4294967295"/>
          </p:nvPr>
        </p:nvSpPr>
        <p:spPr>
          <a:xfrm>
            <a:off x="5120428" y="1625288"/>
            <a:ext cx="7289799" cy="5533496"/>
          </a:xfrm>
        </p:spPr>
        <p:txBody>
          <a:bodyPr vert="horz" lIns="91440" tIns="45720" rIns="91440" bIns="45720" rtlCol="0" anchor="ctr">
            <a:normAutofit/>
          </a:bodyPr>
          <a:lstStyle/>
          <a:p>
            <a:pPr marL="0"/>
            <a:r>
              <a:rPr lang="en-US" dirty="0"/>
              <a:t>Understand stress causes and signals</a:t>
            </a:r>
          </a:p>
          <a:p>
            <a:pPr marL="0"/>
            <a:r>
              <a:rPr lang="en-US" dirty="0"/>
              <a:t>Develop a plan to manage stress </a:t>
            </a:r>
          </a:p>
          <a:p>
            <a:pPr marL="0"/>
            <a:r>
              <a:rPr lang="en-US" dirty="0"/>
              <a:t>Recognize you have a choice in relation to negative energy </a:t>
            </a:r>
          </a:p>
          <a:p>
            <a:pPr marL="0"/>
            <a:r>
              <a:rPr lang="en-US" dirty="0"/>
              <a:t>Build personal confidence by recognizing your strengths and personal attributes</a:t>
            </a:r>
          </a:p>
          <a:p>
            <a:pPr marL="0"/>
            <a:endParaRPr lang="en-US" dirty="0"/>
          </a:p>
        </p:txBody>
      </p:sp>
      <p:sp>
        <p:nvSpPr>
          <p:cNvPr id="6" name="TextBox 5">
            <a:extLst>
              <a:ext uri="{FF2B5EF4-FFF2-40B4-BE49-F238E27FC236}">
                <a16:creationId xmlns:a16="http://schemas.microsoft.com/office/drawing/2014/main" id="{39AF8F99-0CAF-4BF1-A49F-F51F64C30ADB}"/>
              </a:ext>
            </a:extLst>
          </p:cNvPr>
          <p:cNvSpPr txBox="1">
            <a:spLocks noChangeAspect="1"/>
          </p:cNvSpPr>
          <p:nvPr/>
        </p:nvSpPr>
        <p:spPr>
          <a:xfrm>
            <a:off x="6544761" y="26618"/>
            <a:ext cx="2733743" cy="640515"/>
          </a:xfrm>
          <a:prstGeom prst="rect">
            <a:avLst/>
          </a:prstGeom>
          <a:solidFill>
            <a:schemeClr val="accent4">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04</a:t>
            </a:r>
          </a:p>
        </p:txBody>
      </p:sp>
      <p:pic>
        <p:nvPicPr>
          <p:cNvPr id="7" name="Graphic 6" descr="Onboarding">
            <a:extLst>
              <a:ext uri="{FF2B5EF4-FFF2-40B4-BE49-F238E27FC236}">
                <a16:creationId xmlns:a16="http://schemas.microsoft.com/office/drawing/2014/main" id="{DEA4DDEA-0876-42A4-8A20-02AD2830979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12968" y="1415962"/>
            <a:ext cx="914400" cy="914400"/>
          </a:xfrm>
          <a:prstGeom prst="rect">
            <a:avLst/>
          </a:prstGeom>
        </p:spPr>
      </p:pic>
    </p:spTree>
    <p:extLst>
      <p:ext uri="{BB962C8B-B14F-4D97-AF65-F5344CB8AC3E}">
        <p14:creationId xmlns:p14="http://schemas.microsoft.com/office/powerpoint/2010/main" val="4149127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7" name="Freeform: Shape 26">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hape 200"/>
          <p:cNvSpPr txBox="1">
            <a:spLocks/>
          </p:cNvSpPr>
          <p:nvPr/>
        </p:nvSpPr>
        <p:spPr>
          <a:xfrm>
            <a:off x="438912" y="1524659"/>
            <a:ext cx="5019074" cy="2774088"/>
          </a:xfrm>
          <a:prstGeom prst="rect">
            <a:avLst/>
          </a:prstGeom>
        </p:spPr>
        <p:txBody>
          <a:bodyPr vert="horz" lIns="91440" tIns="45720" rIns="91440" bIns="45720" rtlCol="0" anchor="b">
            <a:normAutofit/>
          </a:bodyPr>
          <a:lstStyle>
            <a:lvl1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9pPr>
          </a:lstStyle>
          <a:p>
            <a:pPr>
              <a:lnSpc>
                <a:spcPct val="90000"/>
              </a:lnSpc>
              <a:spcBef>
                <a:spcPct val="0"/>
              </a:spcBef>
              <a:spcAft>
                <a:spcPts val="600"/>
              </a:spcAft>
              <a:defRPr sz="5200"/>
            </a:pPr>
            <a:r>
              <a:rPr lang="en-US" sz="5400" kern="1200" spc="-150" dirty="0">
                <a:solidFill>
                  <a:schemeClr val="tx1"/>
                </a:solidFill>
                <a:latin typeface="+mj-lt"/>
                <a:ea typeface="+mj-ea"/>
                <a:cs typeface="+mj-cs"/>
              </a:rPr>
              <a:t>Share Your Experience</a:t>
            </a:r>
          </a:p>
          <a:p>
            <a:pPr>
              <a:lnSpc>
                <a:spcPct val="90000"/>
              </a:lnSpc>
              <a:spcBef>
                <a:spcPct val="0"/>
              </a:spcBef>
              <a:spcAft>
                <a:spcPts val="600"/>
              </a:spcAft>
              <a:defRPr sz="5200"/>
            </a:pPr>
            <a:r>
              <a:rPr lang="en-US" sz="5400" spc="-150" dirty="0">
                <a:solidFill>
                  <a:schemeClr val="tx1"/>
                </a:solidFill>
              </a:rPr>
              <a:t>Getting Input</a:t>
            </a:r>
            <a:endParaRPr lang="en-US" sz="5400" kern="1200" spc="-150" dirty="0">
              <a:solidFill>
                <a:schemeClr val="tx1"/>
              </a:solidFill>
              <a:latin typeface="+mj-lt"/>
              <a:ea typeface="+mj-ea"/>
              <a:cs typeface="+mj-cs"/>
            </a:endParaRPr>
          </a:p>
        </p:txBody>
      </p:sp>
      <p:sp>
        <p:nvSpPr>
          <p:cNvPr id="31" name="Rectangle 30">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3" name="Rectangle 32">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5749FE9-1FAC-43AF-BD29-AB3845FCE5F4}"/>
              </a:ext>
            </a:extLst>
          </p:cNvPr>
          <p:cNvSpPr txBox="1">
            <a:spLocks noChangeAspect="1"/>
          </p:cNvSpPr>
          <p:nvPr/>
        </p:nvSpPr>
        <p:spPr>
          <a:xfrm>
            <a:off x="1507441" y="12764"/>
            <a:ext cx="2733743" cy="640515"/>
          </a:xfrm>
          <a:prstGeom prst="rect">
            <a:avLst/>
          </a:prstGeom>
          <a:solidFill>
            <a:schemeClr val="bg2">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05</a:t>
            </a:r>
          </a:p>
        </p:txBody>
      </p:sp>
    </p:spTree>
    <p:extLst>
      <p:ext uri="{BB962C8B-B14F-4D97-AF65-F5344CB8AC3E}">
        <p14:creationId xmlns:p14="http://schemas.microsoft.com/office/powerpoint/2010/main" val="148784494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4758" y="1837425"/>
            <a:ext cx="5551241" cy="2408004"/>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dirty="0"/>
              <a:t>Customer Interactions &amp; COVID-19</a:t>
            </a:r>
            <a:endParaRPr lang="en-US"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095999" y="945315"/>
            <a:ext cx="5871934" cy="5485257"/>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Consider the needs of the guest during COVID-19</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Fill product gaps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Help the guest plan their route and reconfirm availability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Relieve their concerns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Customize the experience to meet the guest’s needs during the pandemic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Enhance the guest experience by taking a personalized approach to help them</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Create great memories </a:t>
            </a:r>
          </a:p>
        </p:txBody>
      </p:sp>
    </p:spTree>
    <p:custDataLst>
      <p:tags r:id="rId1"/>
    </p:custDataLst>
    <p:extLst>
      <p:ext uri="{BB962C8B-B14F-4D97-AF65-F5344CB8AC3E}">
        <p14:creationId xmlns:p14="http://schemas.microsoft.com/office/powerpoint/2010/main" val="3611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barn(inVertical)">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546076" y="2365444"/>
            <a:ext cx="5467484" cy="2127112"/>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endParaRPr lang="en-CA" sz="5400" dirty="0"/>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235235" y="1734086"/>
            <a:ext cx="5410688" cy="4155662"/>
          </a:xfrm>
          <a:prstGeom prst="rect">
            <a:avLst/>
          </a:prstGeom>
          <a:solidFill>
            <a:srgbClr val="ECF0E9"/>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spc="10" dirty="0">
                <a:latin typeface="Calibri" panose="020F0502020204030204" pitchFamily="34" charset="0"/>
                <a:cs typeface="Calibri" panose="020F0502020204030204" pitchFamily="34" charset="0"/>
              </a:rPr>
              <a:t>Build Rapport &amp; Trust </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People will want to help you if you helped them</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Make it simple</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Make it easy </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Give them options and choices </a:t>
            </a:r>
          </a:p>
          <a:p>
            <a:pPr marL="342900" indent="-342900" algn="l">
              <a:buFont typeface="Arial" panose="020B0604020202020204" pitchFamily="34" charset="0"/>
              <a:buChar char="•"/>
            </a:pPr>
            <a:r>
              <a:rPr lang="en-US" altLang="en-US" sz="2400" spc="10" dirty="0">
                <a:latin typeface="Calibri" panose="020F0502020204030204" pitchFamily="34" charset="0"/>
                <a:cs typeface="Calibri" panose="020F0502020204030204" pitchFamily="34" charset="0"/>
              </a:rPr>
              <a:t>Provide clear timelines </a:t>
            </a:r>
          </a:p>
          <a:p>
            <a:r>
              <a:rPr lang="en-US" altLang="en-US" sz="2400" dirty="0"/>
              <a:t> </a:t>
            </a:r>
          </a:p>
        </p:txBody>
      </p:sp>
      <p:sp>
        <p:nvSpPr>
          <p:cNvPr id="6" name="TextBox 5">
            <a:extLst>
              <a:ext uri="{FF2B5EF4-FFF2-40B4-BE49-F238E27FC236}">
                <a16:creationId xmlns:a16="http://schemas.microsoft.com/office/drawing/2014/main" id="{10F2E26B-90CF-474E-A89C-8FE7751D6179}"/>
              </a:ext>
            </a:extLst>
          </p:cNvPr>
          <p:cNvSpPr txBox="1">
            <a:spLocks noChangeAspect="1"/>
          </p:cNvSpPr>
          <p:nvPr/>
        </p:nvSpPr>
        <p:spPr>
          <a:xfrm>
            <a:off x="4646689" y="-32006"/>
            <a:ext cx="2733743" cy="640515"/>
          </a:xfrm>
          <a:prstGeom prst="rect">
            <a:avLst/>
          </a:prstGeom>
          <a:solidFill>
            <a:schemeClr val="bg2">
              <a:lumMod val="75000"/>
            </a:schemeClr>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05</a:t>
            </a:r>
          </a:p>
        </p:txBody>
      </p:sp>
      <p:sp>
        <p:nvSpPr>
          <p:cNvPr id="4" name="Rectangle 3">
            <a:extLst>
              <a:ext uri="{FF2B5EF4-FFF2-40B4-BE49-F238E27FC236}">
                <a16:creationId xmlns:a16="http://schemas.microsoft.com/office/drawing/2014/main" id="{B29E686A-10A3-44A0-8BDA-C8EB9F93BB04}"/>
              </a:ext>
            </a:extLst>
          </p:cNvPr>
          <p:cNvSpPr/>
          <p:nvPr/>
        </p:nvSpPr>
        <p:spPr>
          <a:xfrm>
            <a:off x="706581" y="2264065"/>
            <a:ext cx="4475019" cy="2252924"/>
          </a:xfrm>
          <a:prstGeom prst="rect">
            <a:avLst/>
          </a:prstGeom>
        </p:spPr>
        <p:txBody>
          <a:bodyPr wrap="square">
            <a:spAutoFit/>
          </a:bodyPr>
          <a:lstStyle/>
          <a:p>
            <a:pPr>
              <a:lnSpc>
                <a:spcPct val="90000"/>
              </a:lnSpc>
              <a:spcBef>
                <a:spcPct val="0"/>
              </a:spcBef>
              <a:spcAft>
                <a:spcPts val="600"/>
              </a:spcAft>
              <a:defRPr sz="5200"/>
            </a:pPr>
            <a:r>
              <a:rPr lang="en-US" b="1" spc="-150" dirty="0"/>
              <a:t>Survey and Questionnaire input</a:t>
            </a:r>
          </a:p>
        </p:txBody>
      </p:sp>
    </p:spTree>
    <p:extLst>
      <p:ext uri="{BB962C8B-B14F-4D97-AF65-F5344CB8AC3E}">
        <p14:creationId xmlns:p14="http://schemas.microsoft.com/office/powerpoint/2010/main" val="4784098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41"/>
          <p:cNvSpPr txBox="1">
            <a:spLocks/>
          </p:cNvSpPr>
          <p:nvPr/>
        </p:nvSpPr>
        <p:spPr>
          <a:xfrm>
            <a:off x="838200" y="557188"/>
            <a:ext cx="10515600" cy="1133499"/>
          </a:xfrm>
          <a:prstGeom prst="rect">
            <a:avLst/>
          </a:prstGeom>
        </p:spPr>
        <p:txBody>
          <a:bodyPr vert="horz" lIns="91440" tIns="45720" rIns="91440" bIns="45720" rtlCol="0" anchor="ctr">
            <a:normAutofit/>
          </a:bodyPr>
          <a:lstStyle>
            <a:lvl1pPr marL="0" marR="0" indent="0" algn="l" defTabSz="914400" rtl="0" latinLnBrk="0">
              <a:lnSpc>
                <a:spcPct val="100000"/>
              </a:lnSpc>
              <a:spcBef>
                <a:spcPts val="0"/>
              </a:spcBef>
              <a:spcAft>
                <a:spcPts val="0"/>
              </a:spcAft>
              <a:buClrTx/>
              <a:buSzTx/>
              <a:buFontTx/>
              <a:buNone/>
              <a:tabLst/>
              <a:defRPr sz="4200" b="1" i="0" u="none" strike="noStrike" cap="none" spc="0" baseline="0">
                <a:ln>
                  <a:noFill/>
                </a:ln>
                <a:solidFill>
                  <a:srgbClr val="73984A"/>
                </a:solidFill>
                <a:uFillTx/>
                <a:latin typeface="+mj-lt"/>
                <a:ea typeface="+mj-ea"/>
                <a:cs typeface="+mj-cs"/>
                <a:sym typeface="Helvetica"/>
              </a:defRPr>
            </a:lvl1pPr>
            <a:lvl2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2pPr>
            <a:lvl3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3pPr>
            <a:lvl4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4pPr>
            <a:lvl5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5pPr>
            <a:lvl6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6pPr>
            <a:lvl7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7pPr>
            <a:lvl8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8pPr>
            <a:lvl9pPr marL="0" marR="0" indent="0" algn="l" defTabSz="914400" rtl="0" latinLnBrk="0">
              <a:lnSpc>
                <a:spcPct val="100000"/>
              </a:lnSpc>
              <a:spcBef>
                <a:spcPts val="0"/>
              </a:spcBef>
              <a:spcAft>
                <a:spcPts val="0"/>
              </a:spcAft>
              <a:buClrTx/>
              <a:buSzTx/>
              <a:buFontTx/>
              <a:buNone/>
              <a:tabLst/>
              <a:defRPr sz="3100" b="1" i="0" u="none" strike="noStrike" cap="none" spc="0" baseline="0">
                <a:ln>
                  <a:noFill/>
                </a:ln>
                <a:solidFill>
                  <a:srgbClr val="73984A"/>
                </a:solidFill>
                <a:uFillTx/>
                <a:latin typeface="+mj-lt"/>
                <a:ea typeface="+mj-ea"/>
                <a:cs typeface="+mj-cs"/>
                <a:sym typeface="Helvetica"/>
              </a:defRPr>
            </a:lvl9pPr>
          </a:lstStyle>
          <a:p>
            <a:pPr algn="ctr">
              <a:lnSpc>
                <a:spcPct val="90000"/>
              </a:lnSpc>
              <a:spcBef>
                <a:spcPct val="0"/>
              </a:spcBef>
              <a:spcAft>
                <a:spcPts val="600"/>
              </a:spcAft>
            </a:pPr>
            <a:r>
              <a:rPr lang="en-US" sz="3300" kern="1200" dirty="0">
                <a:solidFill>
                  <a:schemeClr val="tx1"/>
                </a:solidFill>
                <a:latin typeface="+mj-lt"/>
                <a:ea typeface="+mj-ea"/>
                <a:cs typeface="+mj-cs"/>
              </a:rPr>
              <a:t>Summer 2020 </a:t>
            </a:r>
          </a:p>
          <a:p>
            <a:pPr algn="ctr">
              <a:lnSpc>
                <a:spcPct val="90000"/>
              </a:lnSpc>
              <a:spcBef>
                <a:spcPct val="0"/>
              </a:spcBef>
              <a:spcAft>
                <a:spcPts val="600"/>
              </a:spcAft>
            </a:pPr>
            <a:r>
              <a:rPr lang="en-US" sz="3300" kern="1200" dirty="0">
                <a:solidFill>
                  <a:schemeClr val="tx1"/>
                </a:solidFill>
                <a:latin typeface="+mj-lt"/>
                <a:ea typeface="+mj-ea"/>
                <a:cs typeface="+mj-cs"/>
              </a:rPr>
              <a:t>Recap</a:t>
            </a:r>
          </a:p>
        </p:txBody>
      </p:sp>
      <p:graphicFrame>
        <p:nvGraphicFramePr>
          <p:cNvPr id="8" name="Diagram 7"/>
          <p:cNvGraphicFramePr/>
          <p:nvPr>
            <p:extLst>
              <p:ext uri="{D42A27DB-BD31-4B8C-83A1-F6EECF244321}">
                <p14:modId xmlns:p14="http://schemas.microsoft.com/office/powerpoint/2010/main" val="90113006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4592009"/>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A409A0-E46B-034E-A75D-01FFF145858F}"/>
              </a:ext>
            </a:extLst>
          </p:cNvPr>
          <p:cNvSpPr txBox="1">
            <a:spLocks/>
          </p:cNvSpPr>
          <p:nvPr/>
        </p:nvSpPr>
        <p:spPr>
          <a:xfrm>
            <a:off x="3044926" y="3429000"/>
            <a:ext cx="6102146" cy="699727"/>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US" dirty="0"/>
              <a:t>Call to action.</a:t>
            </a:r>
          </a:p>
        </p:txBody>
      </p:sp>
      <p:pic>
        <p:nvPicPr>
          <p:cNvPr id="10" name="Graphic 9" descr="Circle with right arrow">
            <a:extLst>
              <a:ext uri="{FF2B5EF4-FFF2-40B4-BE49-F238E27FC236}">
                <a16:creationId xmlns:a16="http://schemas.microsoft.com/office/drawing/2014/main" id="{9E7AEAFB-32A9-7A41-B91B-018B2B22E5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87148" y="1349608"/>
            <a:ext cx="1817703" cy="1817703"/>
          </a:xfrm>
          <a:prstGeom prst="rect">
            <a:avLst/>
          </a:prstGeom>
        </p:spPr>
      </p:pic>
      <p:sp>
        <p:nvSpPr>
          <p:cNvPr id="3" name="TextBox 2">
            <a:extLst>
              <a:ext uri="{FF2B5EF4-FFF2-40B4-BE49-F238E27FC236}">
                <a16:creationId xmlns:a16="http://schemas.microsoft.com/office/drawing/2014/main" id="{DC0C6E4C-B3FE-4947-84F9-1DDA1425A9CC}"/>
              </a:ext>
            </a:extLst>
          </p:cNvPr>
          <p:cNvSpPr txBox="1"/>
          <p:nvPr/>
        </p:nvSpPr>
        <p:spPr>
          <a:xfrm>
            <a:off x="3137558" y="4556670"/>
            <a:ext cx="7734585" cy="584775"/>
          </a:xfrm>
          <a:prstGeom prst="rect">
            <a:avLst/>
          </a:prstGeom>
          <a:noFill/>
        </p:spPr>
        <p:txBody>
          <a:bodyPr wrap="square" rtlCol="0">
            <a:spAutoFit/>
          </a:bodyPr>
          <a:lstStyle/>
          <a:p>
            <a:r>
              <a:rPr lang="en-US" sz="1600" spc="300" dirty="0"/>
              <a:t>What will you work on right away? </a:t>
            </a:r>
          </a:p>
          <a:p>
            <a:r>
              <a:rPr lang="en-US" sz="1600" spc="300" dirty="0"/>
              <a:t>Answer in the chat box. </a:t>
            </a:r>
          </a:p>
        </p:txBody>
      </p:sp>
    </p:spTree>
    <p:extLst>
      <p:ext uri="{BB962C8B-B14F-4D97-AF65-F5344CB8AC3E}">
        <p14:creationId xmlns:p14="http://schemas.microsoft.com/office/powerpoint/2010/main" val="39814372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BC35EF-D181-F24A-B2B8-F785FF0695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6B70638A-7A21-DF4A-B0A7-22EFEE69E25A}"/>
              </a:ext>
            </a:extLst>
          </p:cNvPr>
          <p:cNvSpPr txBox="1">
            <a:spLocks noChangeAspect="1"/>
          </p:cNvSpPr>
          <p:nvPr/>
        </p:nvSpPr>
        <p:spPr>
          <a:xfrm>
            <a:off x="2583004" y="1909229"/>
            <a:ext cx="7025992" cy="1742694"/>
          </a:xfrm>
          <a:prstGeom prst="rect">
            <a:avLst/>
          </a:prstGeom>
          <a:noFill/>
          <a:ln w="22225">
            <a:solidFill>
              <a:schemeClr val="bg1"/>
            </a:solidFill>
          </a:ln>
          <a:effectLst/>
        </p:spPr>
        <p:txBody>
          <a:bodyPr vert="horz" wrap="square" lIns="360000" tIns="360000" rIns="360000" bIns="360000" rtlCol="0" anchor="ctr" anchorCtr="0">
            <a:spAutoFit/>
          </a:bodyPr>
          <a:lstStyle/>
          <a:p>
            <a:pPr algn="ctr"/>
            <a:r>
              <a:rPr lang="en-US" sz="6600" b="0" spc="-150" dirty="0">
                <a:ln>
                  <a:noFill/>
                </a:ln>
                <a:solidFill>
                  <a:schemeClr val="bg1"/>
                </a:solidFill>
                <a:latin typeface="+mj-lt"/>
                <a:cs typeface="Arial" panose="020B0604020202020204" pitchFamily="34" charset="0"/>
              </a:rPr>
              <a:t>QUESTIONS?</a:t>
            </a:r>
          </a:p>
        </p:txBody>
      </p:sp>
      <p:sp>
        <p:nvSpPr>
          <p:cNvPr id="22" name="TextBox 21">
            <a:extLst>
              <a:ext uri="{FF2B5EF4-FFF2-40B4-BE49-F238E27FC236}">
                <a16:creationId xmlns:a16="http://schemas.microsoft.com/office/drawing/2014/main" id="{EB9F43AF-FC76-BA4A-866B-B02AD6A66878}"/>
              </a:ext>
            </a:extLst>
          </p:cNvPr>
          <p:cNvSpPr txBox="1">
            <a:spLocks noChangeAspect="1"/>
          </p:cNvSpPr>
          <p:nvPr/>
        </p:nvSpPr>
        <p:spPr>
          <a:xfrm>
            <a:off x="4712734" y="4254366"/>
            <a:ext cx="2433672" cy="613901"/>
          </a:xfrm>
          <a:prstGeom prst="rect">
            <a:avLst/>
          </a:prstGeom>
          <a:solidFill>
            <a:schemeClr val="accent1"/>
          </a:solidFill>
          <a:ln w="12700">
            <a:noFill/>
          </a:ln>
          <a:effectLst/>
        </p:spPr>
        <p:txBody>
          <a:bodyPr vert="horz" wrap="square" lIns="180000" tIns="180000" rIns="180000" bIns="180000" rtlCol="0" anchor="ctr" anchorCtr="0">
            <a:spAutoFit/>
          </a:bodyPr>
          <a:lstStyle/>
          <a:p>
            <a:pPr algn="ctr"/>
            <a:r>
              <a:rPr lang="en-US" sz="1600" spc="600" dirty="0">
                <a:solidFill>
                  <a:schemeClr val="bg1"/>
                </a:solidFill>
                <a:latin typeface="Arial" panose="020B0604020202020204" pitchFamily="34" charset="0"/>
                <a:cs typeface="Arial" panose="020B0604020202020204" pitchFamily="34" charset="0"/>
              </a:rPr>
              <a:t>THANK YOU</a:t>
            </a:r>
            <a:endParaRPr lang="en-US" sz="1600" b="0" spc="600" dirty="0">
              <a:ln>
                <a:noFill/>
              </a:ln>
              <a:solidFill>
                <a:schemeClr val="bg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DE0A0773-F6C7-2F4B-B9F0-ACCD83E6CD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12836" y="5693633"/>
            <a:ext cx="871687" cy="63950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13254B99-155D-954A-83D8-F82500198B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3839" y="5826115"/>
            <a:ext cx="1554480" cy="621792"/>
          </a:xfrm>
          <a:prstGeom prst="rect">
            <a:avLst/>
          </a:prstGeom>
        </p:spPr>
      </p:pic>
      <p:pic>
        <p:nvPicPr>
          <p:cNvPr id="26" name="Picture 25">
            <a:extLst>
              <a:ext uri="{FF2B5EF4-FFF2-40B4-BE49-F238E27FC236}">
                <a16:creationId xmlns:a16="http://schemas.microsoft.com/office/drawing/2014/main" id="{3E944602-A896-D04F-9793-3AEB1483F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3727" y="5709243"/>
            <a:ext cx="871686" cy="613901"/>
          </a:xfrm>
          <a:prstGeom prst="rect">
            <a:avLst/>
          </a:prstGeom>
        </p:spPr>
      </p:pic>
    </p:spTree>
    <p:extLst>
      <p:ext uri="{BB962C8B-B14F-4D97-AF65-F5344CB8AC3E}">
        <p14:creationId xmlns:p14="http://schemas.microsoft.com/office/powerpoint/2010/main" val="1601406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C09-58E8-5A45-A9AD-D9326A40F688}"/>
              </a:ext>
            </a:extLst>
          </p:cNvPr>
          <p:cNvSpPr txBox="1">
            <a:spLocks/>
          </p:cNvSpPr>
          <p:nvPr/>
        </p:nvSpPr>
        <p:spPr>
          <a:xfrm>
            <a:off x="414130" y="1014465"/>
            <a:ext cx="4984955" cy="2311709"/>
          </a:xfrm>
          <a:prstGeom prst="rect">
            <a:avLst/>
          </a:prstGeom>
        </p:spPr>
        <p:txBody>
          <a:bodyPr anchor="t" anchorCtr="0"/>
          <a:lstStyle>
            <a:lvl1pPr algn="l" defTabSz="914400" rtl="0" eaLnBrk="1" latinLnBrk="0" hangingPunct="1">
              <a:lnSpc>
                <a:spcPct val="80000"/>
              </a:lnSpc>
              <a:spcBef>
                <a:spcPct val="0"/>
              </a:spcBef>
              <a:buNone/>
              <a:defRPr sz="6000" kern="1200">
                <a:solidFill>
                  <a:schemeClr val="tx1"/>
                </a:solidFill>
                <a:latin typeface="+mj-lt"/>
                <a:ea typeface="+mj-ea"/>
                <a:cs typeface="+mj-cs"/>
              </a:defRPr>
            </a:lvl1pPr>
          </a:lstStyle>
          <a:p>
            <a:r>
              <a:rPr lang="en-CA" dirty="0"/>
              <a:t>Current Situation for Ontario Residents  </a:t>
            </a:r>
            <a:endParaRPr lang="en-US" dirty="0"/>
          </a:p>
        </p:txBody>
      </p:sp>
      <p:sp>
        <p:nvSpPr>
          <p:cNvPr id="10" name="TextBox 9">
            <a:extLst>
              <a:ext uri="{FF2B5EF4-FFF2-40B4-BE49-F238E27FC236}">
                <a16:creationId xmlns:a16="http://schemas.microsoft.com/office/drawing/2014/main" id="{00BA7A6A-0FA7-0745-BCEB-246362AA30F7}"/>
              </a:ext>
            </a:extLst>
          </p:cNvPr>
          <p:cNvSpPr txBox="1">
            <a:spLocks noChangeAspect="1"/>
          </p:cNvSpPr>
          <p:nvPr/>
        </p:nvSpPr>
        <p:spPr>
          <a:xfrm>
            <a:off x="4729128" y="0"/>
            <a:ext cx="2733743" cy="640515"/>
          </a:xfrm>
          <a:prstGeom prst="rect">
            <a:avLst/>
          </a:prstGeom>
          <a:solidFill>
            <a:schemeClr val="tx1"/>
          </a:solidFill>
          <a:ln w="12700">
            <a:noFill/>
          </a:ln>
          <a:effectLst/>
        </p:spPr>
        <p:txBody>
          <a:bodyPr vert="horz" wrap="square" lIns="180000" tIns="180000" rIns="180000" bIns="180000" rtlCol="0" anchor="ctr" anchorCtr="0">
            <a:spAutoFit/>
          </a:bodyPr>
          <a:lstStyle/>
          <a:p>
            <a:pPr algn="ctr"/>
            <a:r>
              <a:rPr lang="en-US" sz="1800" b="0" spc="600" dirty="0">
                <a:ln>
                  <a:noFill/>
                </a:ln>
                <a:solidFill>
                  <a:schemeClr val="bg1"/>
                </a:solidFill>
                <a:latin typeface="Arial" panose="020B0604020202020204" pitchFamily="34" charset="0"/>
                <a:cs typeface="Arial" panose="020B0604020202020204" pitchFamily="34" charset="0"/>
              </a:rPr>
              <a:t>SECTION 01</a:t>
            </a:r>
          </a:p>
        </p:txBody>
      </p:sp>
      <p:sp>
        <p:nvSpPr>
          <p:cNvPr id="5" name="Subtitle 2">
            <a:extLst>
              <a:ext uri="{FF2B5EF4-FFF2-40B4-BE49-F238E27FC236}">
                <a16:creationId xmlns:a16="http://schemas.microsoft.com/office/drawing/2014/main" id="{1F007978-31DA-4C9B-A16C-A56EA62F43A0}"/>
              </a:ext>
            </a:extLst>
          </p:cNvPr>
          <p:cNvSpPr txBox="1">
            <a:spLocks noChangeAspect="1"/>
          </p:cNvSpPr>
          <p:nvPr/>
        </p:nvSpPr>
        <p:spPr>
          <a:xfrm>
            <a:off x="6050249" y="783864"/>
            <a:ext cx="6141751" cy="6074136"/>
          </a:xfrm>
          <a:prstGeom prst="rect">
            <a:avLst/>
          </a:prstGeom>
          <a:solidFill>
            <a:schemeClr val="accent2">
              <a:lumMod val="20000"/>
              <a:lumOff val="80000"/>
            </a:schemeClr>
          </a:solidFill>
          <a:ln w="12700">
            <a:noFill/>
          </a:ln>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spc="6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State of Emergency extended until July 15 (proposed)</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Self-isolating for 14 days after all international and US travel</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US border closed</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Focus on local, provincial travel</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Heightened cleaning and hygiene practices and guidelines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Increased protection for seniors </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Group size restrictions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Physical distancing – 2 meters</a:t>
            </a:r>
          </a:p>
          <a:p>
            <a:pPr marL="342900" indent="-342900" algn="l">
              <a:buFont typeface="Arial" panose="020B0604020202020204" pitchFamily="34" charset="0"/>
              <a:buChar char="•"/>
            </a:pPr>
            <a:r>
              <a:rPr lang="en-CA" sz="2400" spc="10" dirty="0">
                <a:latin typeface="Calibri" panose="020F0502020204030204" pitchFamily="34" charset="0"/>
                <a:cs typeface="Calibri" panose="020F0502020204030204" pitchFamily="34" charset="0"/>
              </a:rPr>
              <a:t>Mask rules changing quickly (municipal guidelines)</a:t>
            </a:r>
          </a:p>
        </p:txBody>
      </p:sp>
      <p:pic>
        <p:nvPicPr>
          <p:cNvPr id="4" name="Graphic 3" descr="Daily calendar">
            <a:extLst>
              <a:ext uri="{FF2B5EF4-FFF2-40B4-BE49-F238E27FC236}">
                <a16:creationId xmlns:a16="http://schemas.microsoft.com/office/drawing/2014/main" id="{91238F5F-5CE5-4AA0-A397-B5CA2FAD8D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3080" y="3985209"/>
            <a:ext cx="2072640" cy="2072640"/>
          </a:xfrm>
          <a:prstGeom prst="rect">
            <a:avLst/>
          </a:prstGeom>
        </p:spPr>
      </p:pic>
    </p:spTree>
    <p:custDataLst>
      <p:tags r:id="rId1"/>
    </p:custDataLst>
    <p:extLst>
      <p:ext uri="{BB962C8B-B14F-4D97-AF65-F5344CB8AC3E}">
        <p14:creationId xmlns:p14="http://schemas.microsoft.com/office/powerpoint/2010/main" val="205705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Vertic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anim calcmode="lin" valueType="num">
                                      <p:cBhvr>
                                        <p:cTn id="2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anim calcmode="lin" valueType="num">
                                      <p:cBhvr>
                                        <p:cTn id="3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arn(inVertic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barn(inVertical)">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barn(inVertical)">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Light Green">
      <a:dk1>
        <a:srgbClr val="545759"/>
      </a:dk1>
      <a:lt1>
        <a:srgbClr val="FFFFFF"/>
      </a:lt1>
      <a:dk2>
        <a:srgbClr val="767776"/>
      </a:dk2>
      <a:lt2>
        <a:srgbClr val="BFC0BE"/>
      </a:lt2>
      <a:accent1>
        <a:srgbClr val="47783C"/>
      </a:accent1>
      <a:accent2>
        <a:srgbClr val="9FB591"/>
      </a:accent2>
      <a:accent3>
        <a:srgbClr val="A5A5A5"/>
      </a:accent3>
      <a:accent4>
        <a:srgbClr val="31542A"/>
      </a:accent4>
      <a:accent5>
        <a:srgbClr val="FFFFFF"/>
      </a:accent5>
      <a:accent6>
        <a:srgbClr val="545759"/>
      </a:accent6>
      <a:hlink>
        <a:srgbClr val="47783C"/>
      </a:hlink>
      <a:folHlink>
        <a:srgbClr val="9FB59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12300</TotalTime>
  <Words>3172</Words>
  <Application>Microsoft Office PowerPoint</Application>
  <PresentationFormat>Widescreen</PresentationFormat>
  <Paragraphs>698</Paragraphs>
  <Slides>83</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Arial</vt:lpstr>
      <vt:lpstr>Arial Black</vt:lpstr>
      <vt:lpstr>Avenir Next LT Pro</vt:lpstr>
      <vt:lpstr>Calibri</vt:lpstr>
      <vt:lpstr>Courier New</vt:lpstr>
      <vt:lpstr>Roboto</vt:lpstr>
      <vt:lpstr>Times New Roman</vt:lpstr>
      <vt:lpstr>Trebuchet MS</vt:lpstr>
      <vt:lpstr>Wingdings</vt:lpstr>
      <vt:lpstr>Office Theme</vt:lpstr>
      <vt:lpstr>PowerPoint Presentation</vt:lpstr>
      <vt:lpstr>Program Outline</vt:lpstr>
      <vt:lpstr>PowerPoint Presentation</vt:lpstr>
      <vt:lpstr>PowerPoint Presentation</vt:lpstr>
      <vt:lpstr>PowerPoint Presentation</vt:lpstr>
      <vt:lpstr>Take 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PowerPoint Presentation</vt:lpstr>
      <vt:lpstr>PowerPoint Presentation</vt:lpstr>
      <vt:lpstr>PowerPoint Presentation</vt:lpstr>
      <vt:lpstr>First Impressions</vt:lpstr>
      <vt:lpstr>First Impressions – In person</vt:lpstr>
      <vt:lpstr>First Impressions – On the phone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Attitude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The Northeast: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Handling Customer Concerns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Change and Difficult Situations </vt:lpstr>
      <vt:lpstr>PowerPoint Presentation</vt:lpstr>
      <vt:lpstr>Stress Causes  </vt:lpstr>
      <vt:lpstr>Stress Signals  </vt:lpstr>
      <vt:lpstr>Managing and Overcoming Stress  </vt:lpstr>
      <vt:lpstr>Staying Positive</vt:lpstr>
      <vt:lpstr>PowerPoint Presentation</vt:lpstr>
      <vt:lpstr>PowerPoint Presentation</vt:lpstr>
      <vt:lpstr>Building Personal Confidence</vt:lpstr>
      <vt:lpstr>Recap  Managing Personal Stress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Gutsche</dc:creator>
  <cp:lastModifiedBy>Eden Cameron</cp:lastModifiedBy>
  <cp:revision>46</cp:revision>
  <dcterms:created xsi:type="dcterms:W3CDTF">2020-07-08T13:43:18Z</dcterms:created>
  <dcterms:modified xsi:type="dcterms:W3CDTF">2021-07-28T19:18:20Z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77820E8A-0865-4910-A3FD-A0D5DABB14FC</vt:lpwstr>
  </property>
  <property fmtid="{D5CDD505-2E9C-101B-9397-08002B2CF9AE}" pid="3" name="ArticulatePath">
    <vt:lpwstr>TIC Training - July 2021</vt:lpwstr>
  </property>
</Properties>
</file>