
<file path=[Content_Types].xml><?xml version="1.0" encoding="utf-8"?>
<Types xmlns="http://schemas.openxmlformats.org/package/2006/content-types">
  <Default Extension="emf" ContentType="image/x-emf"/>
  <Default Extension="jpeg" ContentType="image/jpeg"/>
  <Default Extension="jpg" ContentType="image/jpeg"/>
  <Default Extension="pdf" ContentType="application/pd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302" r:id="rId2"/>
    <p:sldId id="341" r:id="rId3"/>
    <p:sldId id="496" r:id="rId4"/>
    <p:sldId id="1669" r:id="rId5"/>
    <p:sldId id="476" r:id="rId6"/>
    <p:sldId id="479" r:id="rId7"/>
    <p:sldId id="489" r:id="rId8"/>
    <p:sldId id="630" r:id="rId9"/>
    <p:sldId id="511" r:id="rId10"/>
    <p:sldId id="632" r:id="rId11"/>
    <p:sldId id="1610" r:id="rId12"/>
    <p:sldId id="1667" r:id="rId13"/>
    <p:sldId id="1613" r:id="rId14"/>
    <p:sldId id="651" r:id="rId15"/>
    <p:sldId id="1588" r:id="rId16"/>
    <p:sldId id="1589" r:id="rId17"/>
    <p:sldId id="1591" r:id="rId18"/>
    <p:sldId id="1601" r:id="rId19"/>
    <p:sldId id="353" r:id="rId20"/>
    <p:sldId id="1638" r:id="rId21"/>
    <p:sldId id="358" r:id="rId22"/>
    <p:sldId id="507" r:id="rId23"/>
    <p:sldId id="1639" r:id="rId24"/>
    <p:sldId id="1640" r:id="rId25"/>
    <p:sldId id="1627" r:id="rId26"/>
    <p:sldId id="1674" r:id="rId27"/>
    <p:sldId id="1641" r:id="rId28"/>
    <p:sldId id="1681" r:id="rId29"/>
    <p:sldId id="1682" r:id="rId30"/>
    <p:sldId id="1663" r:id="rId31"/>
    <p:sldId id="1670" r:id="rId32"/>
    <p:sldId id="1671" r:id="rId33"/>
    <p:sldId id="1675" r:id="rId34"/>
    <p:sldId id="1661" r:id="rId35"/>
    <p:sldId id="1672" r:id="rId36"/>
    <p:sldId id="1665" r:id="rId37"/>
    <p:sldId id="1673" r:id="rId38"/>
    <p:sldId id="442" r:id="rId39"/>
    <p:sldId id="447" r:id="rId40"/>
    <p:sldId id="452" r:id="rId41"/>
    <p:sldId id="457" r:id="rId42"/>
    <p:sldId id="1648" r:id="rId43"/>
    <p:sldId id="662" r:id="rId44"/>
    <p:sldId id="1683" r:id="rId45"/>
    <p:sldId id="1666" r:id="rId46"/>
    <p:sldId id="555" r:id="rId47"/>
    <p:sldId id="1603" r:id="rId48"/>
    <p:sldId id="1597" r:id="rId49"/>
    <p:sldId id="1604" r:id="rId50"/>
    <p:sldId id="1592" r:id="rId51"/>
    <p:sldId id="1594" r:id="rId52"/>
    <p:sldId id="1602" r:id="rId53"/>
    <p:sldId id="256" r:id="rId54"/>
    <p:sldId id="1684" r:id="rId55"/>
    <p:sldId id="652" r:id="rId56"/>
    <p:sldId id="431" r:id="rId57"/>
    <p:sldId id="965" r:id="rId58"/>
    <p:sldId id="1614" r:id="rId59"/>
    <p:sldId id="1615" r:id="rId60"/>
    <p:sldId id="1616" r:id="rId61"/>
    <p:sldId id="1608" r:id="rId62"/>
    <p:sldId id="1617" r:id="rId63"/>
    <p:sldId id="1619" r:id="rId64"/>
    <p:sldId id="1620" r:id="rId65"/>
    <p:sldId id="1622" r:id="rId66"/>
    <p:sldId id="1599" r:id="rId67"/>
    <p:sldId id="1623" r:id="rId68"/>
    <p:sldId id="1624" r:id="rId69"/>
    <p:sldId id="1625" r:id="rId70"/>
    <p:sldId id="1629" r:id="rId71"/>
    <p:sldId id="1316" r:id="rId72"/>
    <p:sldId id="1632" r:id="rId73"/>
    <p:sldId id="433" r:id="rId74"/>
    <p:sldId id="1685" r:id="rId75"/>
    <p:sldId id="1631" r:id="rId76"/>
    <p:sldId id="340" r:id="rId77"/>
    <p:sldId id="259" r:id="rId78"/>
    <p:sldId id="295" r:id="rId79"/>
  </p:sldIdLst>
  <p:sldSz cx="12192000" cy="6858000"/>
  <p:notesSz cx="6858000" cy="9144000"/>
  <p:custDataLst>
    <p:tags r:id="rId8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1773A6"/>
    <a:srgbClr val="A5A5A5"/>
    <a:srgbClr val="767776"/>
    <a:srgbClr val="759262"/>
    <a:srgbClr val="ECF0E9"/>
    <a:srgbClr val="47783C"/>
    <a:srgbClr val="F2F2F2"/>
    <a:srgbClr val="E5E6E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9"/>
    <p:restoredTop sz="69686" autoAdjust="0"/>
  </p:normalViewPr>
  <p:slideViewPr>
    <p:cSldViewPr snapToGrid="0" snapToObjects="1">
      <p:cViewPr varScale="1">
        <p:scale>
          <a:sx n="79" d="100"/>
          <a:sy n="79" d="100"/>
        </p:scale>
        <p:origin x="1968" y="90"/>
      </p:cViewPr>
      <p:guideLst/>
    </p:cSldViewPr>
  </p:slideViewPr>
  <p:notesTextViewPr>
    <p:cViewPr>
      <p:scale>
        <a:sx n="1" d="1"/>
        <a:sy n="1" d="1"/>
      </p:scale>
      <p:origin x="0" y="0"/>
    </p:cViewPr>
  </p:notesTextViewPr>
  <p:sorterViewPr>
    <p:cViewPr>
      <p:scale>
        <a:sx n="75" d="100"/>
        <a:sy n="75" d="100"/>
      </p:scale>
      <p:origin x="0" y="-174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6CCF63-8EE7-41E4-BCD9-338ED0BDC5AA}" type="doc">
      <dgm:prSet loTypeId="urn:microsoft.com/office/officeart/2005/8/layout/bProcess2" loCatId="process" qsTypeId="urn:microsoft.com/office/officeart/2005/8/quickstyle/simple5" qsCatId="simple" csTypeId="urn:microsoft.com/office/officeart/2005/8/colors/colorful1" csCatId="colorful" phldr="1"/>
      <dgm:spPr/>
      <dgm:t>
        <a:bodyPr/>
        <a:lstStyle/>
        <a:p>
          <a:endParaRPr lang="en-US"/>
        </a:p>
      </dgm:t>
    </dgm:pt>
    <dgm:pt modelId="{64EA9B9F-DFF3-4064-802C-8C492885BE7B}">
      <dgm:prSet custT="1"/>
      <dgm:spPr/>
      <dgm:t>
        <a:bodyPr/>
        <a:lstStyle/>
        <a:p>
          <a:r>
            <a:rPr lang="en-CA" sz="2400" dirty="0"/>
            <a:t>We will all see if differently</a:t>
          </a:r>
          <a:endParaRPr lang="en-US" sz="2400" dirty="0"/>
        </a:p>
      </dgm:t>
    </dgm:pt>
    <dgm:pt modelId="{2D6C678C-A7A8-46DD-A632-92B651C18DA8}" type="parTrans" cxnId="{619A65F8-C150-40AE-A33B-BEAC1D11F701}">
      <dgm:prSet/>
      <dgm:spPr/>
      <dgm:t>
        <a:bodyPr/>
        <a:lstStyle/>
        <a:p>
          <a:endParaRPr lang="en-US"/>
        </a:p>
      </dgm:t>
    </dgm:pt>
    <dgm:pt modelId="{5AA22EC9-16CF-479B-B950-AB80A76B8E68}" type="sibTrans" cxnId="{619A65F8-C150-40AE-A33B-BEAC1D11F701}">
      <dgm:prSet/>
      <dgm:spPr/>
      <dgm:t>
        <a:bodyPr/>
        <a:lstStyle/>
        <a:p>
          <a:endParaRPr lang="en-US"/>
        </a:p>
      </dgm:t>
    </dgm:pt>
    <dgm:pt modelId="{DAE8B771-332F-4D32-94B8-7986E83F7B10}">
      <dgm:prSet custT="1"/>
      <dgm:spPr/>
      <dgm:t>
        <a:bodyPr/>
        <a:lstStyle/>
        <a:p>
          <a:r>
            <a:rPr lang="en-CA" sz="2000" dirty="0"/>
            <a:t>If I understand a little bit more about you, I may begin to understand your perspective….your perception</a:t>
          </a:r>
          <a:endParaRPr lang="en-US" sz="2000" dirty="0"/>
        </a:p>
      </dgm:t>
    </dgm:pt>
    <dgm:pt modelId="{7AAE9E1E-FCE6-440F-8E8D-01B5B24D3E17}" type="parTrans" cxnId="{67C04380-95EB-4B96-BF1C-A7457927DF26}">
      <dgm:prSet/>
      <dgm:spPr/>
      <dgm:t>
        <a:bodyPr/>
        <a:lstStyle/>
        <a:p>
          <a:endParaRPr lang="en-US"/>
        </a:p>
      </dgm:t>
    </dgm:pt>
    <dgm:pt modelId="{BA6B3F2C-3E20-4919-B2CF-9211E1A7D7E4}" type="sibTrans" cxnId="{67C04380-95EB-4B96-BF1C-A7457927DF26}">
      <dgm:prSet/>
      <dgm:spPr/>
      <dgm:t>
        <a:bodyPr/>
        <a:lstStyle/>
        <a:p>
          <a:endParaRPr lang="en-US"/>
        </a:p>
      </dgm:t>
    </dgm:pt>
    <dgm:pt modelId="{D1FC0C60-8235-4C99-BC83-9933BEEA8E50}" type="pres">
      <dgm:prSet presAssocID="{D76CCF63-8EE7-41E4-BCD9-338ED0BDC5AA}" presName="diagram" presStyleCnt="0">
        <dgm:presLayoutVars>
          <dgm:dir/>
          <dgm:resizeHandles/>
        </dgm:presLayoutVars>
      </dgm:prSet>
      <dgm:spPr/>
    </dgm:pt>
    <dgm:pt modelId="{340BD414-962C-4E06-8C15-014BBEA8A7B2}" type="pres">
      <dgm:prSet presAssocID="{64EA9B9F-DFF3-4064-802C-8C492885BE7B}" presName="firstNode" presStyleLbl="node1" presStyleIdx="0" presStyleCnt="2" custScaleX="132476" custScaleY="125550">
        <dgm:presLayoutVars>
          <dgm:bulletEnabled val="1"/>
        </dgm:presLayoutVars>
      </dgm:prSet>
      <dgm:spPr/>
    </dgm:pt>
    <dgm:pt modelId="{D8699176-C379-4F61-9553-1B96632A3906}" type="pres">
      <dgm:prSet presAssocID="{5AA22EC9-16CF-479B-B950-AB80A76B8E68}" presName="sibTrans" presStyleLbl="sibTrans2D1" presStyleIdx="0" presStyleCnt="1"/>
      <dgm:spPr/>
    </dgm:pt>
    <dgm:pt modelId="{27D4B4C8-888D-4195-B3AC-180A279A3879}" type="pres">
      <dgm:prSet presAssocID="{DAE8B771-332F-4D32-94B8-7986E83F7B10}" presName="lastNode" presStyleLbl="node1" presStyleIdx="1" presStyleCnt="2" custScaleX="150769" custScaleY="125125">
        <dgm:presLayoutVars>
          <dgm:bulletEnabled val="1"/>
        </dgm:presLayoutVars>
      </dgm:prSet>
      <dgm:spPr/>
    </dgm:pt>
  </dgm:ptLst>
  <dgm:cxnLst>
    <dgm:cxn modelId="{67C04380-95EB-4B96-BF1C-A7457927DF26}" srcId="{D76CCF63-8EE7-41E4-BCD9-338ED0BDC5AA}" destId="{DAE8B771-332F-4D32-94B8-7986E83F7B10}" srcOrd="1" destOrd="0" parTransId="{7AAE9E1E-FCE6-440F-8E8D-01B5B24D3E17}" sibTransId="{BA6B3F2C-3E20-4919-B2CF-9211E1A7D7E4}"/>
    <dgm:cxn modelId="{B191DD81-5301-4192-AE3E-A556A5171A48}" type="presOf" srcId="{DAE8B771-332F-4D32-94B8-7986E83F7B10}" destId="{27D4B4C8-888D-4195-B3AC-180A279A3879}" srcOrd="0" destOrd="0" presId="urn:microsoft.com/office/officeart/2005/8/layout/bProcess2"/>
    <dgm:cxn modelId="{E56F7696-8464-42D4-B539-F47FB2CF6EF6}" type="presOf" srcId="{5AA22EC9-16CF-479B-B950-AB80A76B8E68}" destId="{D8699176-C379-4F61-9553-1B96632A3906}" srcOrd="0" destOrd="0" presId="urn:microsoft.com/office/officeart/2005/8/layout/bProcess2"/>
    <dgm:cxn modelId="{800644EE-4ECE-41C6-BAD5-5F3A5F2F8FE5}" type="presOf" srcId="{D76CCF63-8EE7-41E4-BCD9-338ED0BDC5AA}" destId="{D1FC0C60-8235-4C99-BC83-9933BEEA8E50}" srcOrd="0" destOrd="0" presId="urn:microsoft.com/office/officeart/2005/8/layout/bProcess2"/>
    <dgm:cxn modelId="{110B3CEF-6BDD-40BD-AA46-BC0126707EB1}" type="presOf" srcId="{64EA9B9F-DFF3-4064-802C-8C492885BE7B}" destId="{340BD414-962C-4E06-8C15-014BBEA8A7B2}" srcOrd="0" destOrd="0" presId="urn:microsoft.com/office/officeart/2005/8/layout/bProcess2"/>
    <dgm:cxn modelId="{619A65F8-C150-40AE-A33B-BEAC1D11F701}" srcId="{D76CCF63-8EE7-41E4-BCD9-338ED0BDC5AA}" destId="{64EA9B9F-DFF3-4064-802C-8C492885BE7B}" srcOrd="0" destOrd="0" parTransId="{2D6C678C-A7A8-46DD-A632-92B651C18DA8}" sibTransId="{5AA22EC9-16CF-479B-B950-AB80A76B8E68}"/>
    <dgm:cxn modelId="{B6E2EC4E-425A-4DA0-B3ED-E7E407F10F13}" type="presParOf" srcId="{D1FC0C60-8235-4C99-BC83-9933BEEA8E50}" destId="{340BD414-962C-4E06-8C15-014BBEA8A7B2}" srcOrd="0" destOrd="0" presId="urn:microsoft.com/office/officeart/2005/8/layout/bProcess2"/>
    <dgm:cxn modelId="{7C2B4AA5-1AF2-4CD9-8EB7-CC1C0DEBCC6F}" type="presParOf" srcId="{D1FC0C60-8235-4C99-BC83-9933BEEA8E50}" destId="{D8699176-C379-4F61-9553-1B96632A3906}" srcOrd="1" destOrd="0" presId="urn:microsoft.com/office/officeart/2005/8/layout/bProcess2"/>
    <dgm:cxn modelId="{DB702C7D-288B-4F97-9B1E-36A5049F9A80}" type="presParOf" srcId="{D1FC0C60-8235-4C99-BC83-9933BEEA8E50}" destId="{27D4B4C8-888D-4195-B3AC-180A279A3879}" srcOrd="2"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DD5A76-0EF3-F34A-93D9-8A77ED65E3B8}"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en-US"/>
        </a:p>
      </dgm:t>
    </dgm:pt>
    <dgm:pt modelId="{BF6FB43E-3C95-D947-835E-60EE6F61C98D}">
      <dgm:prSet phldrT="[Text]"/>
      <dgm:spPr/>
      <dgm:t>
        <a:bodyPr/>
        <a:lstStyle/>
        <a:p>
          <a:r>
            <a:rPr lang="en-US" b="1" i="0" dirty="0">
              <a:latin typeface="Arial" charset="0"/>
              <a:ea typeface="Arial" charset="0"/>
              <a:cs typeface="Arial" charset="0"/>
            </a:rPr>
            <a:t>Understand the new situation </a:t>
          </a:r>
        </a:p>
      </dgm:t>
    </dgm:pt>
    <dgm:pt modelId="{F2F24F32-57D6-8848-81E6-2B46ABB433B8}" type="parTrans" cxnId="{C9338CDD-470C-3D4E-BD58-98FFF4AAB60D}">
      <dgm:prSet/>
      <dgm:spPr/>
      <dgm:t>
        <a:bodyPr/>
        <a:lstStyle/>
        <a:p>
          <a:endParaRPr lang="en-US" sz="1600"/>
        </a:p>
      </dgm:t>
    </dgm:pt>
    <dgm:pt modelId="{AB92E7E6-F550-014C-9AE8-7EB3363A7990}" type="sibTrans" cxnId="{C9338CDD-470C-3D4E-BD58-98FFF4AAB60D}">
      <dgm:prSet/>
      <dgm:spPr/>
      <dgm:t>
        <a:bodyPr/>
        <a:lstStyle/>
        <a:p>
          <a:endParaRPr lang="en-US"/>
        </a:p>
      </dgm:t>
    </dgm:pt>
    <dgm:pt modelId="{3AB57A28-D882-2446-9D35-FEE2B516E26B}">
      <dgm:prSet phldrT="[Text]"/>
      <dgm:spPr/>
      <dgm:t>
        <a:bodyPr/>
        <a:lstStyle/>
        <a:p>
          <a:r>
            <a:rPr lang="en-US" b="1" i="0" dirty="0">
              <a:latin typeface="Arial" charset="0"/>
              <a:ea typeface="Arial" charset="0"/>
              <a:cs typeface="Arial" charset="0"/>
            </a:rPr>
            <a:t>Delve deeper into the customer’s plans</a:t>
          </a:r>
        </a:p>
      </dgm:t>
    </dgm:pt>
    <dgm:pt modelId="{35DE3E1B-D33A-734A-B302-541E7A9B43ED}" type="parTrans" cxnId="{05824A6D-2A66-C44C-870A-551F784E9570}">
      <dgm:prSet/>
      <dgm:spPr/>
      <dgm:t>
        <a:bodyPr/>
        <a:lstStyle/>
        <a:p>
          <a:endParaRPr lang="en-US" sz="1600"/>
        </a:p>
      </dgm:t>
    </dgm:pt>
    <dgm:pt modelId="{384142C4-01C7-824A-B280-78830A062E74}" type="sibTrans" cxnId="{05824A6D-2A66-C44C-870A-551F784E9570}">
      <dgm:prSet/>
      <dgm:spPr/>
      <dgm:t>
        <a:bodyPr/>
        <a:lstStyle/>
        <a:p>
          <a:endParaRPr lang="en-US"/>
        </a:p>
      </dgm:t>
    </dgm:pt>
    <dgm:pt modelId="{DF49FB75-DA58-9342-9049-839AE217FF1A}">
      <dgm:prSet phldrT="[Text]"/>
      <dgm:spPr/>
      <dgm:t>
        <a:bodyPr/>
        <a:lstStyle/>
        <a:p>
          <a:r>
            <a:rPr lang="en-US" b="1" i="0" dirty="0">
              <a:latin typeface="Arial" charset="0"/>
              <a:ea typeface="Arial" charset="0"/>
              <a:cs typeface="Arial" charset="0"/>
            </a:rPr>
            <a:t>Assist the customer in assuring their needs are met</a:t>
          </a:r>
        </a:p>
      </dgm:t>
    </dgm:pt>
    <dgm:pt modelId="{C32FC016-3D24-C64E-8DFB-6FAAC4DBA799}" type="parTrans" cxnId="{49206541-1F83-274B-9B62-B231565B8B6F}">
      <dgm:prSet/>
      <dgm:spPr/>
      <dgm:t>
        <a:bodyPr/>
        <a:lstStyle/>
        <a:p>
          <a:endParaRPr lang="en-US" sz="1600"/>
        </a:p>
      </dgm:t>
    </dgm:pt>
    <dgm:pt modelId="{67F4B174-E93C-A643-9518-E6384C49DE87}" type="sibTrans" cxnId="{49206541-1F83-274B-9B62-B231565B8B6F}">
      <dgm:prSet/>
      <dgm:spPr/>
      <dgm:t>
        <a:bodyPr/>
        <a:lstStyle/>
        <a:p>
          <a:endParaRPr lang="en-US"/>
        </a:p>
      </dgm:t>
    </dgm:pt>
    <dgm:pt modelId="{DDCAD495-972F-5F43-8AF5-519C795F82A0}">
      <dgm:prSet phldrT="[Text]"/>
      <dgm:spPr>
        <a:solidFill>
          <a:schemeClr val="accent4">
            <a:lumMod val="75000"/>
          </a:schemeClr>
        </a:solidFill>
      </dgm:spPr>
      <dgm:t>
        <a:bodyPr/>
        <a:lstStyle/>
        <a:p>
          <a:r>
            <a:rPr lang="en-US" b="1" i="0" dirty="0">
              <a:latin typeface="Arial" charset="0"/>
              <a:ea typeface="Arial" charset="0"/>
              <a:cs typeface="Arial" charset="0"/>
            </a:rPr>
            <a:t>Approach difficult situations in steps </a:t>
          </a:r>
        </a:p>
      </dgm:t>
    </dgm:pt>
    <dgm:pt modelId="{2259B600-EB9F-8F4B-90BF-6EEB65E97652}" type="parTrans" cxnId="{014B8B80-0FB5-E741-AE4C-B04C5FAC9923}">
      <dgm:prSet/>
      <dgm:spPr/>
      <dgm:t>
        <a:bodyPr/>
        <a:lstStyle/>
        <a:p>
          <a:endParaRPr lang="en-US" sz="1600"/>
        </a:p>
      </dgm:t>
    </dgm:pt>
    <dgm:pt modelId="{A67A5D0E-BE9A-3549-89D9-2514BAD2AC89}" type="sibTrans" cxnId="{014B8B80-0FB5-E741-AE4C-B04C5FAC9923}">
      <dgm:prSet/>
      <dgm:spPr/>
      <dgm:t>
        <a:bodyPr/>
        <a:lstStyle/>
        <a:p>
          <a:endParaRPr lang="en-US"/>
        </a:p>
      </dgm:t>
    </dgm:pt>
    <dgm:pt modelId="{3293CD51-0B4B-A244-9EF4-36FB16735B7F}">
      <dgm:prSet phldrT="[Text]"/>
      <dgm:spPr>
        <a:solidFill>
          <a:schemeClr val="accent4">
            <a:lumMod val="60000"/>
            <a:lumOff val="40000"/>
          </a:schemeClr>
        </a:solidFill>
      </dgm:spPr>
      <dgm:t>
        <a:bodyPr/>
        <a:lstStyle/>
        <a:p>
          <a:r>
            <a:rPr lang="en-US" b="1" i="0" dirty="0">
              <a:latin typeface="Arial" charset="0"/>
              <a:ea typeface="Arial" charset="0"/>
              <a:cs typeface="Arial" charset="0"/>
            </a:rPr>
            <a:t>Deliver, Learn, Celebrate</a:t>
          </a:r>
        </a:p>
      </dgm:t>
    </dgm:pt>
    <dgm:pt modelId="{B01366B9-81B6-754E-BB14-451870DE2846}" type="parTrans" cxnId="{F14FCAB9-592E-E04A-ACF1-E950402129DD}">
      <dgm:prSet/>
      <dgm:spPr/>
      <dgm:t>
        <a:bodyPr/>
        <a:lstStyle/>
        <a:p>
          <a:endParaRPr lang="en-US" sz="1600"/>
        </a:p>
      </dgm:t>
    </dgm:pt>
    <dgm:pt modelId="{BF1143F2-E807-8E4B-92A5-E1A2B6E63387}" type="sibTrans" cxnId="{F14FCAB9-592E-E04A-ACF1-E950402129DD}">
      <dgm:prSet/>
      <dgm:spPr/>
      <dgm:t>
        <a:bodyPr/>
        <a:lstStyle/>
        <a:p>
          <a:endParaRPr lang="en-US"/>
        </a:p>
      </dgm:t>
    </dgm:pt>
    <dgm:pt modelId="{15EAB20D-31E8-4734-98B5-E727FAD47E72}">
      <dgm:prSet custT="1"/>
      <dgm:spPr>
        <a:solidFill>
          <a:schemeClr val="accent1">
            <a:lumMod val="40000"/>
            <a:lumOff val="60000"/>
          </a:schemeClr>
        </a:solidFill>
      </dgm:spPr>
      <dgm:t>
        <a:bodyPr/>
        <a:lstStyle/>
        <a:p>
          <a:r>
            <a:rPr lang="en-CA" sz="2500" b="1" i="0" kern="1200" dirty="0">
              <a:solidFill>
                <a:srgbClr val="FFFFFF"/>
              </a:solidFill>
              <a:latin typeface="Arial" charset="0"/>
              <a:ea typeface="Arial" charset="0"/>
              <a:cs typeface="Arial" charset="0"/>
            </a:rPr>
            <a:t>Manage personal stress </a:t>
          </a:r>
        </a:p>
      </dgm:t>
    </dgm:pt>
    <dgm:pt modelId="{B7503D1A-F885-4A45-A3ED-3D267153F232}" type="parTrans" cxnId="{C1D95A19-F593-4653-B0F0-A77A3ABE7310}">
      <dgm:prSet/>
      <dgm:spPr/>
      <dgm:t>
        <a:bodyPr/>
        <a:lstStyle/>
        <a:p>
          <a:endParaRPr lang="en-CA"/>
        </a:p>
      </dgm:t>
    </dgm:pt>
    <dgm:pt modelId="{4E308B28-DC12-403D-BC8E-A1107E403F83}" type="sibTrans" cxnId="{C1D95A19-F593-4653-B0F0-A77A3ABE7310}">
      <dgm:prSet/>
      <dgm:spPr/>
      <dgm:t>
        <a:bodyPr/>
        <a:lstStyle/>
        <a:p>
          <a:endParaRPr lang="en-CA"/>
        </a:p>
      </dgm:t>
    </dgm:pt>
    <dgm:pt modelId="{81B4CFCF-A201-4E2D-8708-19DAF14463B1}" type="pres">
      <dgm:prSet presAssocID="{5DDD5A76-0EF3-F34A-93D9-8A77ED65E3B8}" presName="Name0" presStyleCnt="0">
        <dgm:presLayoutVars>
          <dgm:chMax val="7"/>
          <dgm:chPref val="7"/>
          <dgm:dir/>
        </dgm:presLayoutVars>
      </dgm:prSet>
      <dgm:spPr/>
    </dgm:pt>
    <dgm:pt modelId="{BAF574A6-A39E-4FB6-9E1E-24FA4606FC24}" type="pres">
      <dgm:prSet presAssocID="{5DDD5A76-0EF3-F34A-93D9-8A77ED65E3B8}" presName="Name1" presStyleCnt="0"/>
      <dgm:spPr/>
    </dgm:pt>
    <dgm:pt modelId="{80F44B0E-57EF-4C13-B56F-E0B5C8030EB0}" type="pres">
      <dgm:prSet presAssocID="{5DDD5A76-0EF3-F34A-93D9-8A77ED65E3B8}" presName="cycle" presStyleCnt="0"/>
      <dgm:spPr/>
    </dgm:pt>
    <dgm:pt modelId="{079CF971-8BF2-449E-BFD8-9AD260B75BDB}" type="pres">
      <dgm:prSet presAssocID="{5DDD5A76-0EF3-F34A-93D9-8A77ED65E3B8}" presName="srcNode" presStyleLbl="node1" presStyleIdx="0" presStyleCnt="6"/>
      <dgm:spPr/>
    </dgm:pt>
    <dgm:pt modelId="{04C39A27-3997-4722-A42E-6A462732080E}" type="pres">
      <dgm:prSet presAssocID="{5DDD5A76-0EF3-F34A-93D9-8A77ED65E3B8}" presName="conn" presStyleLbl="parChTrans1D2" presStyleIdx="0" presStyleCnt="1"/>
      <dgm:spPr/>
    </dgm:pt>
    <dgm:pt modelId="{25F4E9B7-67AA-4779-8436-A84D0BFD299B}" type="pres">
      <dgm:prSet presAssocID="{5DDD5A76-0EF3-F34A-93D9-8A77ED65E3B8}" presName="extraNode" presStyleLbl="node1" presStyleIdx="0" presStyleCnt="6"/>
      <dgm:spPr/>
    </dgm:pt>
    <dgm:pt modelId="{8C784C13-F02E-4709-9D64-7A59A065CB86}" type="pres">
      <dgm:prSet presAssocID="{5DDD5A76-0EF3-F34A-93D9-8A77ED65E3B8}" presName="dstNode" presStyleLbl="node1" presStyleIdx="0" presStyleCnt="6"/>
      <dgm:spPr/>
    </dgm:pt>
    <dgm:pt modelId="{663460FB-8DFE-4980-A7C1-AC2E25D9E56B}" type="pres">
      <dgm:prSet presAssocID="{BF6FB43E-3C95-D947-835E-60EE6F61C98D}" presName="text_1" presStyleLbl="node1" presStyleIdx="0" presStyleCnt="6" custLinFactNeighborX="-1440" custLinFactNeighborY="18141">
        <dgm:presLayoutVars>
          <dgm:bulletEnabled val="1"/>
        </dgm:presLayoutVars>
      </dgm:prSet>
      <dgm:spPr/>
    </dgm:pt>
    <dgm:pt modelId="{F21EF99D-8015-40C0-AF99-131A0CA61FC9}" type="pres">
      <dgm:prSet presAssocID="{BF6FB43E-3C95-D947-835E-60EE6F61C98D}" presName="accent_1" presStyleCnt="0"/>
      <dgm:spPr/>
    </dgm:pt>
    <dgm:pt modelId="{A4609ED4-9279-4D1C-98ED-592F9EE8492D}" type="pres">
      <dgm:prSet presAssocID="{BF6FB43E-3C95-D947-835E-60EE6F61C98D}" presName="accentRepeatNode" presStyleLbl="solidFgAcc1" presStyleIdx="0" presStyleCnt="6"/>
      <dgm:spPr/>
    </dgm:pt>
    <dgm:pt modelId="{51751BA7-03A4-4A69-9248-C2D37D108BB2}" type="pres">
      <dgm:prSet presAssocID="{3AB57A28-D882-2446-9D35-FEE2B516E26B}" presName="text_2" presStyleLbl="node1" presStyleIdx="1" presStyleCnt="6">
        <dgm:presLayoutVars>
          <dgm:bulletEnabled val="1"/>
        </dgm:presLayoutVars>
      </dgm:prSet>
      <dgm:spPr/>
    </dgm:pt>
    <dgm:pt modelId="{44E5EB82-AD18-42F7-833C-BB872855DB25}" type="pres">
      <dgm:prSet presAssocID="{3AB57A28-D882-2446-9D35-FEE2B516E26B}" presName="accent_2" presStyleCnt="0"/>
      <dgm:spPr/>
    </dgm:pt>
    <dgm:pt modelId="{BF71867D-DB3D-47DB-9E7B-98612F0D9B0C}" type="pres">
      <dgm:prSet presAssocID="{3AB57A28-D882-2446-9D35-FEE2B516E26B}" presName="accentRepeatNode" presStyleLbl="solidFgAcc1" presStyleIdx="1" presStyleCnt="6"/>
      <dgm:spPr/>
    </dgm:pt>
    <dgm:pt modelId="{BF7A7B9D-67D4-422F-B4D0-FD1FD318CBCE}" type="pres">
      <dgm:prSet presAssocID="{DF49FB75-DA58-9342-9049-839AE217FF1A}" presName="text_3" presStyleLbl="node1" presStyleIdx="2" presStyleCnt="6">
        <dgm:presLayoutVars>
          <dgm:bulletEnabled val="1"/>
        </dgm:presLayoutVars>
      </dgm:prSet>
      <dgm:spPr/>
    </dgm:pt>
    <dgm:pt modelId="{D3E1775B-CC55-4FB4-AFA5-1345E0F44844}" type="pres">
      <dgm:prSet presAssocID="{DF49FB75-DA58-9342-9049-839AE217FF1A}" presName="accent_3" presStyleCnt="0"/>
      <dgm:spPr/>
    </dgm:pt>
    <dgm:pt modelId="{E1CD84F3-7F27-4536-81E1-4DDF7F5CA491}" type="pres">
      <dgm:prSet presAssocID="{DF49FB75-DA58-9342-9049-839AE217FF1A}" presName="accentRepeatNode" presStyleLbl="solidFgAcc1" presStyleIdx="2" presStyleCnt="6"/>
      <dgm:spPr/>
    </dgm:pt>
    <dgm:pt modelId="{EC52A08E-985A-4F63-910A-61300AD4B76C}" type="pres">
      <dgm:prSet presAssocID="{DDCAD495-972F-5F43-8AF5-519C795F82A0}" presName="text_4" presStyleLbl="node1" presStyleIdx="3" presStyleCnt="6" custLinFactNeighborX="619" custLinFactNeighborY="2546">
        <dgm:presLayoutVars>
          <dgm:bulletEnabled val="1"/>
        </dgm:presLayoutVars>
      </dgm:prSet>
      <dgm:spPr/>
    </dgm:pt>
    <dgm:pt modelId="{A6E6A281-288A-4B1D-9F4F-034B29738244}" type="pres">
      <dgm:prSet presAssocID="{DDCAD495-972F-5F43-8AF5-519C795F82A0}" presName="accent_4" presStyleCnt="0"/>
      <dgm:spPr/>
    </dgm:pt>
    <dgm:pt modelId="{EF62D3A9-A261-48E3-B643-AB7EA8BEB059}" type="pres">
      <dgm:prSet presAssocID="{DDCAD495-972F-5F43-8AF5-519C795F82A0}" presName="accentRepeatNode" presStyleLbl="solidFgAcc1" presStyleIdx="3" presStyleCnt="6"/>
      <dgm:spPr/>
    </dgm:pt>
    <dgm:pt modelId="{E723A7CF-12AB-47A2-95E1-535D42739B6F}" type="pres">
      <dgm:prSet presAssocID="{15EAB20D-31E8-4734-98B5-E727FAD47E72}" presName="text_5" presStyleLbl="node1" presStyleIdx="4" presStyleCnt="6" custLinFactNeighborX="614" custLinFactNeighborY="-6047">
        <dgm:presLayoutVars>
          <dgm:bulletEnabled val="1"/>
        </dgm:presLayoutVars>
      </dgm:prSet>
      <dgm:spPr/>
    </dgm:pt>
    <dgm:pt modelId="{7A89B9C7-5430-4AF7-90F5-B888D9DC752F}" type="pres">
      <dgm:prSet presAssocID="{15EAB20D-31E8-4734-98B5-E727FAD47E72}" presName="accent_5" presStyleCnt="0"/>
      <dgm:spPr/>
    </dgm:pt>
    <dgm:pt modelId="{D8EBF8B4-E917-4F12-BA25-E29EF5DB1576}" type="pres">
      <dgm:prSet presAssocID="{15EAB20D-31E8-4734-98B5-E727FAD47E72}" presName="accentRepeatNode" presStyleLbl="solidFgAcc1" presStyleIdx="4" presStyleCnt="6"/>
      <dgm:spPr/>
    </dgm:pt>
    <dgm:pt modelId="{EE018277-8FAA-4548-90E4-9835C4FC7E30}" type="pres">
      <dgm:prSet presAssocID="{3293CD51-0B4B-A244-9EF4-36FB16735B7F}" presName="text_6" presStyleLbl="node1" presStyleIdx="5" presStyleCnt="6">
        <dgm:presLayoutVars>
          <dgm:bulletEnabled val="1"/>
        </dgm:presLayoutVars>
      </dgm:prSet>
      <dgm:spPr/>
    </dgm:pt>
    <dgm:pt modelId="{75272FFB-CB44-4409-ABFA-46613B050836}" type="pres">
      <dgm:prSet presAssocID="{3293CD51-0B4B-A244-9EF4-36FB16735B7F}" presName="accent_6" presStyleCnt="0"/>
      <dgm:spPr/>
    </dgm:pt>
    <dgm:pt modelId="{546757D1-7C52-4B07-A54B-9056A24BB55B}" type="pres">
      <dgm:prSet presAssocID="{3293CD51-0B4B-A244-9EF4-36FB16735B7F}" presName="accentRepeatNode" presStyleLbl="solidFgAcc1" presStyleIdx="5" presStyleCnt="6"/>
      <dgm:spPr/>
    </dgm:pt>
  </dgm:ptLst>
  <dgm:cxnLst>
    <dgm:cxn modelId="{C1D95A19-F593-4653-B0F0-A77A3ABE7310}" srcId="{5DDD5A76-0EF3-F34A-93D9-8A77ED65E3B8}" destId="{15EAB20D-31E8-4734-98B5-E727FAD47E72}" srcOrd="4" destOrd="0" parTransId="{B7503D1A-F885-4A45-A3ED-3D267153F232}" sibTransId="{4E308B28-DC12-403D-BC8E-A1107E403F83}"/>
    <dgm:cxn modelId="{0C5FE23B-83E3-4B99-91DC-9B092BA99AAC}" type="presOf" srcId="{AB92E7E6-F550-014C-9AE8-7EB3363A7990}" destId="{04C39A27-3997-4722-A42E-6A462732080E}" srcOrd="0" destOrd="0" presId="urn:microsoft.com/office/officeart/2008/layout/VerticalCurvedList"/>
    <dgm:cxn modelId="{49206541-1F83-274B-9B62-B231565B8B6F}" srcId="{5DDD5A76-0EF3-F34A-93D9-8A77ED65E3B8}" destId="{DF49FB75-DA58-9342-9049-839AE217FF1A}" srcOrd="2" destOrd="0" parTransId="{C32FC016-3D24-C64E-8DFB-6FAAC4DBA799}" sibTransId="{67F4B174-E93C-A643-9518-E6384C49DE87}"/>
    <dgm:cxn modelId="{05824A6D-2A66-C44C-870A-551F784E9570}" srcId="{5DDD5A76-0EF3-F34A-93D9-8A77ED65E3B8}" destId="{3AB57A28-D882-2446-9D35-FEE2B516E26B}" srcOrd="1" destOrd="0" parTransId="{35DE3E1B-D33A-734A-B302-541E7A9B43ED}" sibTransId="{384142C4-01C7-824A-B280-78830A062E74}"/>
    <dgm:cxn modelId="{014B8B80-0FB5-E741-AE4C-B04C5FAC9923}" srcId="{5DDD5A76-0EF3-F34A-93D9-8A77ED65E3B8}" destId="{DDCAD495-972F-5F43-8AF5-519C795F82A0}" srcOrd="3" destOrd="0" parTransId="{2259B600-EB9F-8F4B-90BF-6EEB65E97652}" sibTransId="{A67A5D0E-BE9A-3549-89D9-2514BAD2AC89}"/>
    <dgm:cxn modelId="{62AC29B3-9C32-48E4-BA51-14EDBD0023F4}" type="presOf" srcId="{DF49FB75-DA58-9342-9049-839AE217FF1A}" destId="{BF7A7B9D-67D4-422F-B4D0-FD1FD318CBCE}" srcOrd="0" destOrd="0" presId="urn:microsoft.com/office/officeart/2008/layout/VerticalCurvedList"/>
    <dgm:cxn modelId="{F14FCAB9-592E-E04A-ACF1-E950402129DD}" srcId="{5DDD5A76-0EF3-F34A-93D9-8A77ED65E3B8}" destId="{3293CD51-0B4B-A244-9EF4-36FB16735B7F}" srcOrd="5" destOrd="0" parTransId="{B01366B9-81B6-754E-BB14-451870DE2846}" sibTransId="{BF1143F2-E807-8E4B-92A5-E1A2B6E63387}"/>
    <dgm:cxn modelId="{27C05ABA-14BB-4408-9FF1-66AFECB1ABF9}" type="presOf" srcId="{BF6FB43E-3C95-D947-835E-60EE6F61C98D}" destId="{663460FB-8DFE-4980-A7C1-AC2E25D9E56B}" srcOrd="0" destOrd="0" presId="urn:microsoft.com/office/officeart/2008/layout/VerticalCurvedList"/>
    <dgm:cxn modelId="{2BFD7DBD-700A-4BB0-909F-B45738838DF1}" type="presOf" srcId="{DDCAD495-972F-5F43-8AF5-519C795F82A0}" destId="{EC52A08E-985A-4F63-910A-61300AD4B76C}" srcOrd="0" destOrd="0" presId="urn:microsoft.com/office/officeart/2008/layout/VerticalCurvedList"/>
    <dgm:cxn modelId="{A86CF3C6-C8A7-4164-A705-11165EF19433}" type="presOf" srcId="{3AB57A28-D882-2446-9D35-FEE2B516E26B}" destId="{51751BA7-03A4-4A69-9248-C2D37D108BB2}" srcOrd="0" destOrd="0" presId="urn:microsoft.com/office/officeart/2008/layout/VerticalCurvedList"/>
    <dgm:cxn modelId="{436F0CD6-8BEA-4E1A-B647-539DEDB8A8C7}" type="presOf" srcId="{5DDD5A76-0EF3-F34A-93D9-8A77ED65E3B8}" destId="{81B4CFCF-A201-4E2D-8708-19DAF14463B1}" srcOrd="0" destOrd="0" presId="urn:microsoft.com/office/officeart/2008/layout/VerticalCurvedList"/>
    <dgm:cxn modelId="{C9338CDD-470C-3D4E-BD58-98FFF4AAB60D}" srcId="{5DDD5A76-0EF3-F34A-93D9-8A77ED65E3B8}" destId="{BF6FB43E-3C95-D947-835E-60EE6F61C98D}" srcOrd="0" destOrd="0" parTransId="{F2F24F32-57D6-8848-81E6-2B46ABB433B8}" sibTransId="{AB92E7E6-F550-014C-9AE8-7EB3363A7990}"/>
    <dgm:cxn modelId="{F70242E9-A47A-430A-8A26-F421CD19B0C9}" type="presOf" srcId="{15EAB20D-31E8-4734-98B5-E727FAD47E72}" destId="{E723A7CF-12AB-47A2-95E1-535D42739B6F}" srcOrd="0" destOrd="0" presId="urn:microsoft.com/office/officeart/2008/layout/VerticalCurvedList"/>
    <dgm:cxn modelId="{A0043FFB-4F9A-4CC3-A0C2-62F2DC0F2F03}" type="presOf" srcId="{3293CD51-0B4B-A244-9EF4-36FB16735B7F}" destId="{EE018277-8FAA-4548-90E4-9835C4FC7E30}" srcOrd="0" destOrd="0" presId="urn:microsoft.com/office/officeart/2008/layout/VerticalCurvedList"/>
    <dgm:cxn modelId="{59100826-2880-4C63-A097-BE81A3321FBE}" type="presParOf" srcId="{81B4CFCF-A201-4E2D-8708-19DAF14463B1}" destId="{BAF574A6-A39E-4FB6-9E1E-24FA4606FC24}" srcOrd="0" destOrd="0" presId="urn:microsoft.com/office/officeart/2008/layout/VerticalCurvedList"/>
    <dgm:cxn modelId="{8E20E19B-18FB-4A9B-98E5-8047A3DB4056}" type="presParOf" srcId="{BAF574A6-A39E-4FB6-9E1E-24FA4606FC24}" destId="{80F44B0E-57EF-4C13-B56F-E0B5C8030EB0}" srcOrd="0" destOrd="0" presId="urn:microsoft.com/office/officeart/2008/layout/VerticalCurvedList"/>
    <dgm:cxn modelId="{E18BB7CD-8E65-4B65-A025-4DE23589CDAE}" type="presParOf" srcId="{80F44B0E-57EF-4C13-B56F-E0B5C8030EB0}" destId="{079CF971-8BF2-449E-BFD8-9AD260B75BDB}" srcOrd="0" destOrd="0" presId="urn:microsoft.com/office/officeart/2008/layout/VerticalCurvedList"/>
    <dgm:cxn modelId="{89FED8AA-F879-43D9-B576-99A320A109A3}" type="presParOf" srcId="{80F44B0E-57EF-4C13-B56F-E0B5C8030EB0}" destId="{04C39A27-3997-4722-A42E-6A462732080E}" srcOrd="1" destOrd="0" presId="urn:microsoft.com/office/officeart/2008/layout/VerticalCurvedList"/>
    <dgm:cxn modelId="{599CD2F0-9DE9-4BEE-AC97-E5C9535E834D}" type="presParOf" srcId="{80F44B0E-57EF-4C13-B56F-E0B5C8030EB0}" destId="{25F4E9B7-67AA-4779-8436-A84D0BFD299B}" srcOrd="2" destOrd="0" presId="urn:microsoft.com/office/officeart/2008/layout/VerticalCurvedList"/>
    <dgm:cxn modelId="{BEB1CDBB-33DB-4704-9AB8-AACA1A29A833}" type="presParOf" srcId="{80F44B0E-57EF-4C13-B56F-E0B5C8030EB0}" destId="{8C784C13-F02E-4709-9D64-7A59A065CB86}" srcOrd="3" destOrd="0" presId="urn:microsoft.com/office/officeart/2008/layout/VerticalCurvedList"/>
    <dgm:cxn modelId="{F251081C-AA83-45D9-A613-9F0C5396DE4B}" type="presParOf" srcId="{BAF574A6-A39E-4FB6-9E1E-24FA4606FC24}" destId="{663460FB-8DFE-4980-A7C1-AC2E25D9E56B}" srcOrd="1" destOrd="0" presId="urn:microsoft.com/office/officeart/2008/layout/VerticalCurvedList"/>
    <dgm:cxn modelId="{CD9C4B34-3E6C-4575-BF0A-DFD1CD159C4C}" type="presParOf" srcId="{BAF574A6-A39E-4FB6-9E1E-24FA4606FC24}" destId="{F21EF99D-8015-40C0-AF99-131A0CA61FC9}" srcOrd="2" destOrd="0" presId="urn:microsoft.com/office/officeart/2008/layout/VerticalCurvedList"/>
    <dgm:cxn modelId="{8D3FA9B5-6C91-46E3-BBF3-BA915BC0033E}" type="presParOf" srcId="{F21EF99D-8015-40C0-AF99-131A0CA61FC9}" destId="{A4609ED4-9279-4D1C-98ED-592F9EE8492D}" srcOrd="0" destOrd="0" presId="urn:microsoft.com/office/officeart/2008/layout/VerticalCurvedList"/>
    <dgm:cxn modelId="{001B4258-A8A5-4E4A-B227-9393A48D0174}" type="presParOf" srcId="{BAF574A6-A39E-4FB6-9E1E-24FA4606FC24}" destId="{51751BA7-03A4-4A69-9248-C2D37D108BB2}" srcOrd="3" destOrd="0" presId="urn:microsoft.com/office/officeart/2008/layout/VerticalCurvedList"/>
    <dgm:cxn modelId="{1EF29307-AEC1-47E2-BAFA-2ADA756785E4}" type="presParOf" srcId="{BAF574A6-A39E-4FB6-9E1E-24FA4606FC24}" destId="{44E5EB82-AD18-42F7-833C-BB872855DB25}" srcOrd="4" destOrd="0" presId="urn:microsoft.com/office/officeart/2008/layout/VerticalCurvedList"/>
    <dgm:cxn modelId="{494B13F2-CD7D-4C56-8B04-C5E55993DC79}" type="presParOf" srcId="{44E5EB82-AD18-42F7-833C-BB872855DB25}" destId="{BF71867D-DB3D-47DB-9E7B-98612F0D9B0C}" srcOrd="0" destOrd="0" presId="urn:microsoft.com/office/officeart/2008/layout/VerticalCurvedList"/>
    <dgm:cxn modelId="{7ABC01F9-3990-4BE5-BDEB-DCE5F6126409}" type="presParOf" srcId="{BAF574A6-A39E-4FB6-9E1E-24FA4606FC24}" destId="{BF7A7B9D-67D4-422F-B4D0-FD1FD318CBCE}" srcOrd="5" destOrd="0" presId="urn:microsoft.com/office/officeart/2008/layout/VerticalCurvedList"/>
    <dgm:cxn modelId="{626AAA67-BB29-4FFB-9659-438419B64122}" type="presParOf" srcId="{BAF574A6-A39E-4FB6-9E1E-24FA4606FC24}" destId="{D3E1775B-CC55-4FB4-AFA5-1345E0F44844}" srcOrd="6" destOrd="0" presId="urn:microsoft.com/office/officeart/2008/layout/VerticalCurvedList"/>
    <dgm:cxn modelId="{24643E56-34D3-4A30-9B76-F80B554F17DE}" type="presParOf" srcId="{D3E1775B-CC55-4FB4-AFA5-1345E0F44844}" destId="{E1CD84F3-7F27-4536-81E1-4DDF7F5CA491}" srcOrd="0" destOrd="0" presId="urn:microsoft.com/office/officeart/2008/layout/VerticalCurvedList"/>
    <dgm:cxn modelId="{1D625C5F-D82E-4741-A7A5-F114A6077AB1}" type="presParOf" srcId="{BAF574A6-A39E-4FB6-9E1E-24FA4606FC24}" destId="{EC52A08E-985A-4F63-910A-61300AD4B76C}" srcOrd="7" destOrd="0" presId="urn:microsoft.com/office/officeart/2008/layout/VerticalCurvedList"/>
    <dgm:cxn modelId="{E80CF4AF-BDC6-4C90-A524-9FC4D515E182}" type="presParOf" srcId="{BAF574A6-A39E-4FB6-9E1E-24FA4606FC24}" destId="{A6E6A281-288A-4B1D-9F4F-034B29738244}" srcOrd="8" destOrd="0" presId="urn:microsoft.com/office/officeart/2008/layout/VerticalCurvedList"/>
    <dgm:cxn modelId="{22458F5D-AE92-4B99-94BB-8746BEC2A122}" type="presParOf" srcId="{A6E6A281-288A-4B1D-9F4F-034B29738244}" destId="{EF62D3A9-A261-48E3-B643-AB7EA8BEB059}" srcOrd="0" destOrd="0" presId="urn:microsoft.com/office/officeart/2008/layout/VerticalCurvedList"/>
    <dgm:cxn modelId="{118C3A9F-AC97-4325-A3EB-E07069798AA2}" type="presParOf" srcId="{BAF574A6-A39E-4FB6-9E1E-24FA4606FC24}" destId="{E723A7CF-12AB-47A2-95E1-535D42739B6F}" srcOrd="9" destOrd="0" presId="urn:microsoft.com/office/officeart/2008/layout/VerticalCurvedList"/>
    <dgm:cxn modelId="{82A07987-44A9-4738-B9BA-754620CE451A}" type="presParOf" srcId="{BAF574A6-A39E-4FB6-9E1E-24FA4606FC24}" destId="{7A89B9C7-5430-4AF7-90F5-B888D9DC752F}" srcOrd="10" destOrd="0" presId="urn:microsoft.com/office/officeart/2008/layout/VerticalCurvedList"/>
    <dgm:cxn modelId="{60F66935-C683-4B9C-8DCB-C1E9474915FC}" type="presParOf" srcId="{7A89B9C7-5430-4AF7-90F5-B888D9DC752F}" destId="{D8EBF8B4-E917-4F12-BA25-E29EF5DB1576}" srcOrd="0" destOrd="0" presId="urn:microsoft.com/office/officeart/2008/layout/VerticalCurvedList"/>
    <dgm:cxn modelId="{9C4C831D-C9FF-4276-8B0E-23A5C37D1D99}" type="presParOf" srcId="{BAF574A6-A39E-4FB6-9E1E-24FA4606FC24}" destId="{EE018277-8FAA-4548-90E4-9835C4FC7E30}" srcOrd="11" destOrd="0" presId="urn:microsoft.com/office/officeart/2008/layout/VerticalCurvedList"/>
    <dgm:cxn modelId="{16E63142-7FB6-451D-A537-3D0408CCCF49}" type="presParOf" srcId="{BAF574A6-A39E-4FB6-9E1E-24FA4606FC24}" destId="{75272FFB-CB44-4409-ABFA-46613B050836}" srcOrd="12" destOrd="0" presId="urn:microsoft.com/office/officeart/2008/layout/VerticalCurvedList"/>
    <dgm:cxn modelId="{C06AA148-1DFC-44EC-9CDC-E5F7C3B49BC6}" type="presParOf" srcId="{75272FFB-CB44-4409-ABFA-46613B050836}" destId="{546757D1-7C52-4B07-A54B-9056A24BB55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BD414-962C-4E06-8C15-014BBEA8A7B2}">
      <dsp:nvSpPr>
        <dsp:cNvPr id="0" name=""/>
        <dsp:cNvSpPr/>
      </dsp:nvSpPr>
      <dsp:spPr>
        <a:xfrm>
          <a:off x="3116" y="683779"/>
          <a:ext cx="2703239" cy="256191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CA" sz="2400" kern="1200" dirty="0"/>
            <a:t>We will all see if differently</a:t>
          </a:r>
          <a:endParaRPr lang="en-US" sz="2400" kern="1200" dirty="0"/>
        </a:p>
      </dsp:txBody>
      <dsp:txXfrm>
        <a:off x="398996" y="1058962"/>
        <a:ext cx="1911479" cy="1811545"/>
      </dsp:txXfrm>
    </dsp:sp>
    <dsp:sp modelId="{D8699176-C379-4F61-9553-1B96632A3906}">
      <dsp:nvSpPr>
        <dsp:cNvPr id="0" name=""/>
        <dsp:cNvSpPr/>
      </dsp:nvSpPr>
      <dsp:spPr>
        <a:xfrm rot="5403812">
          <a:off x="2874702" y="1696442"/>
          <a:ext cx="714192" cy="540747"/>
        </a:xfrm>
        <a:prstGeom prst="triangl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7D4B4C8-888D-4195-B3AC-180A279A3879}">
      <dsp:nvSpPr>
        <dsp:cNvPr id="0" name=""/>
        <dsp:cNvSpPr/>
      </dsp:nvSpPr>
      <dsp:spPr>
        <a:xfrm>
          <a:off x="3726631" y="692451"/>
          <a:ext cx="3076517" cy="2553238"/>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CA" sz="2000" kern="1200" dirty="0"/>
            <a:t>If I understand a little bit more about you, I may begin to understand your perspective….your perception</a:t>
          </a:r>
          <a:endParaRPr lang="en-US" sz="2000" kern="1200" dirty="0"/>
        </a:p>
      </dsp:txBody>
      <dsp:txXfrm>
        <a:off x="4177176" y="1066364"/>
        <a:ext cx="2175427" cy="1805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39A27-3997-4722-A42E-6A462732080E}">
      <dsp:nvSpPr>
        <dsp:cNvPr id="0" name=""/>
        <dsp:cNvSpPr/>
      </dsp:nvSpPr>
      <dsp:spPr>
        <a:xfrm>
          <a:off x="-4920789" y="-754037"/>
          <a:ext cx="5860619" cy="5860619"/>
        </a:xfrm>
        <a:prstGeom prst="blockArc">
          <a:avLst>
            <a:gd name="adj1" fmla="val 18900000"/>
            <a:gd name="adj2" fmla="val 2700000"/>
            <a:gd name="adj3" fmla="val 369"/>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3460FB-8DFE-4980-A7C1-AC2E25D9E56B}">
      <dsp:nvSpPr>
        <dsp:cNvPr id="0" name=""/>
        <dsp:cNvSpPr/>
      </dsp:nvSpPr>
      <dsp:spPr>
        <a:xfrm>
          <a:off x="205186" y="312333"/>
          <a:ext cx="10105155" cy="45823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725" tIns="63500" rIns="63500" bIns="63500" numCol="1" spcCol="1270" anchor="ctr" anchorCtr="0">
          <a:noAutofit/>
        </a:bodyPr>
        <a:lstStyle/>
        <a:p>
          <a:pPr marL="0" lvl="0" indent="0" algn="l" defTabSz="1111250">
            <a:lnSpc>
              <a:spcPct val="90000"/>
            </a:lnSpc>
            <a:spcBef>
              <a:spcPct val="0"/>
            </a:spcBef>
            <a:spcAft>
              <a:spcPct val="35000"/>
            </a:spcAft>
            <a:buNone/>
          </a:pPr>
          <a:r>
            <a:rPr lang="en-US" sz="2500" b="1" i="0" kern="1200" dirty="0">
              <a:latin typeface="Arial" charset="0"/>
              <a:ea typeface="Arial" charset="0"/>
              <a:cs typeface="Arial" charset="0"/>
            </a:rPr>
            <a:t>Understand the new situation </a:t>
          </a:r>
        </a:p>
      </dsp:txBody>
      <dsp:txXfrm>
        <a:off x="205186" y="312333"/>
        <a:ext cx="10105155" cy="458235"/>
      </dsp:txXfrm>
    </dsp:sp>
    <dsp:sp modelId="{A4609ED4-9279-4D1C-98ED-592F9EE8492D}">
      <dsp:nvSpPr>
        <dsp:cNvPr id="0" name=""/>
        <dsp:cNvSpPr/>
      </dsp:nvSpPr>
      <dsp:spPr>
        <a:xfrm>
          <a:off x="64303" y="171925"/>
          <a:ext cx="572794" cy="57279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751BA7-03A4-4A69-9248-C2D37D108BB2}">
      <dsp:nvSpPr>
        <dsp:cNvPr id="0" name=""/>
        <dsp:cNvSpPr/>
      </dsp:nvSpPr>
      <dsp:spPr>
        <a:xfrm>
          <a:off x="727631" y="916471"/>
          <a:ext cx="9728224" cy="458235"/>
        </a:xfrm>
        <a:prstGeom prst="rect">
          <a:avLst/>
        </a:prstGeom>
        <a:solidFill>
          <a:schemeClr val="accent2">
            <a:hueOff val="-1160024"/>
            <a:satOff val="-3913"/>
            <a:lumOff val="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725" tIns="63500" rIns="63500" bIns="63500" numCol="1" spcCol="1270" anchor="ctr" anchorCtr="0">
          <a:noAutofit/>
        </a:bodyPr>
        <a:lstStyle/>
        <a:p>
          <a:pPr marL="0" lvl="0" indent="0" algn="l" defTabSz="1111250">
            <a:lnSpc>
              <a:spcPct val="90000"/>
            </a:lnSpc>
            <a:spcBef>
              <a:spcPct val="0"/>
            </a:spcBef>
            <a:spcAft>
              <a:spcPct val="35000"/>
            </a:spcAft>
            <a:buNone/>
          </a:pPr>
          <a:r>
            <a:rPr lang="en-US" sz="2500" b="1" i="0" kern="1200" dirty="0">
              <a:latin typeface="Arial" charset="0"/>
              <a:ea typeface="Arial" charset="0"/>
              <a:cs typeface="Arial" charset="0"/>
            </a:rPr>
            <a:t>Delve deeper into the customer’s plans</a:t>
          </a:r>
        </a:p>
      </dsp:txBody>
      <dsp:txXfrm>
        <a:off x="727631" y="916471"/>
        <a:ext cx="9728224" cy="458235"/>
      </dsp:txXfrm>
    </dsp:sp>
    <dsp:sp modelId="{BF71867D-DB3D-47DB-9E7B-98612F0D9B0C}">
      <dsp:nvSpPr>
        <dsp:cNvPr id="0" name=""/>
        <dsp:cNvSpPr/>
      </dsp:nvSpPr>
      <dsp:spPr>
        <a:xfrm>
          <a:off x="441233" y="859192"/>
          <a:ext cx="572794" cy="572794"/>
        </a:xfrm>
        <a:prstGeom prst="ellipse">
          <a:avLst/>
        </a:prstGeom>
        <a:solidFill>
          <a:schemeClr val="lt1">
            <a:hueOff val="0"/>
            <a:satOff val="0"/>
            <a:lumOff val="0"/>
            <a:alphaOff val="0"/>
          </a:schemeClr>
        </a:solidFill>
        <a:ln w="12700" cap="flat" cmpd="sng" algn="ctr">
          <a:solidFill>
            <a:schemeClr val="accent2">
              <a:hueOff val="-1160024"/>
              <a:satOff val="-3913"/>
              <a:lumOff val="1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7A7B9D-67D4-422F-B4D0-FD1FD318CBCE}">
      <dsp:nvSpPr>
        <dsp:cNvPr id="0" name=""/>
        <dsp:cNvSpPr/>
      </dsp:nvSpPr>
      <dsp:spPr>
        <a:xfrm>
          <a:off x="899992" y="1603738"/>
          <a:ext cx="9555864" cy="458235"/>
        </a:xfrm>
        <a:prstGeom prst="rect">
          <a:avLst/>
        </a:prstGeom>
        <a:solidFill>
          <a:schemeClr val="accent2">
            <a:hueOff val="-2320049"/>
            <a:satOff val="-7826"/>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725" tIns="63500" rIns="63500" bIns="63500" numCol="1" spcCol="1270" anchor="ctr" anchorCtr="0">
          <a:noAutofit/>
        </a:bodyPr>
        <a:lstStyle/>
        <a:p>
          <a:pPr marL="0" lvl="0" indent="0" algn="l" defTabSz="1111250">
            <a:lnSpc>
              <a:spcPct val="90000"/>
            </a:lnSpc>
            <a:spcBef>
              <a:spcPct val="0"/>
            </a:spcBef>
            <a:spcAft>
              <a:spcPct val="35000"/>
            </a:spcAft>
            <a:buNone/>
          </a:pPr>
          <a:r>
            <a:rPr lang="en-US" sz="2500" b="1" i="0" kern="1200" dirty="0">
              <a:latin typeface="Arial" charset="0"/>
              <a:ea typeface="Arial" charset="0"/>
              <a:cs typeface="Arial" charset="0"/>
            </a:rPr>
            <a:t>Assist the customer in assuring their needs are met</a:t>
          </a:r>
        </a:p>
      </dsp:txBody>
      <dsp:txXfrm>
        <a:off x="899992" y="1603738"/>
        <a:ext cx="9555864" cy="458235"/>
      </dsp:txXfrm>
    </dsp:sp>
    <dsp:sp modelId="{E1CD84F3-7F27-4536-81E1-4DDF7F5CA491}">
      <dsp:nvSpPr>
        <dsp:cNvPr id="0" name=""/>
        <dsp:cNvSpPr/>
      </dsp:nvSpPr>
      <dsp:spPr>
        <a:xfrm>
          <a:off x="613594" y="1546458"/>
          <a:ext cx="572794" cy="572794"/>
        </a:xfrm>
        <a:prstGeom prst="ellipse">
          <a:avLst/>
        </a:prstGeom>
        <a:solidFill>
          <a:schemeClr val="lt1">
            <a:hueOff val="0"/>
            <a:satOff val="0"/>
            <a:lumOff val="0"/>
            <a:alphaOff val="0"/>
          </a:schemeClr>
        </a:solidFill>
        <a:ln w="12700" cap="flat" cmpd="sng" algn="ctr">
          <a:solidFill>
            <a:schemeClr val="accent2">
              <a:hueOff val="-2320049"/>
              <a:satOff val="-7826"/>
              <a:lumOff val="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52A08E-985A-4F63-910A-61300AD4B76C}">
      <dsp:nvSpPr>
        <dsp:cNvPr id="0" name=""/>
        <dsp:cNvSpPr/>
      </dsp:nvSpPr>
      <dsp:spPr>
        <a:xfrm>
          <a:off x="959142" y="2302236"/>
          <a:ext cx="9555864" cy="458235"/>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725" tIns="63500" rIns="63500" bIns="63500" numCol="1" spcCol="1270" anchor="ctr" anchorCtr="0">
          <a:noAutofit/>
        </a:bodyPr>
        <a:lstStyle/>
        <a:p>
          <a:pPr marL="0" lvl="0" indent="0" algn="l" defTabSz="1111250">
            <a:lnSpc>
              <a:spcPct val="90000"/>
            </a:lnSpc>
            <a:spcBef>
              <a:spcPct val="0"/>
            </a:spcBef>
            <a:spcAft>
              <a:spcPct val="35000"/>
            </a:spcAft>
            <a:buNone/>
          </a:pPr>
          <a:r>
            <a:rPr lang="en-US" sz="2500" b="1" i="0" kern="1200" dirty="0">
              <a:latin typeface="Arial" charset="0"/>
              <a:ea typeface="Arial" charset="0"/>
              <a:cs typeface="Arial" charset="0"/>
            </a:rPr>
            <a:t>Approach difficult situations in steps </a:t>
          </a:r>
        </a:p>
      </dsp:txBody>
      <dsp:txXfrm>
        <a:off x="959142" y="2302236"/>
        <a:ext cx="9555864" cy="458235"/>
      </dsp:txXfrm>
    </dsp:sp>
    <dsp:sp modelId="{EF62D3A9-A261-48E3-B643-AB7EA8BEB059}">
      <dsp:nvSpPr>
        <dsp:cNvPr id="0" name=""/>
        <dsp:cNvSpPr/>
      </dsp:nvSpPr>
      <dsp:spPr>
        <a:xfrm>
          <a:off x="613594" y="2233290"/>
          <a:ext cx="572794" cy="572794"/>
        </a:xfrm>
        <a:prstGeom prst="ellipse">
          <a:avLst/>
        </a:prstGeom>
        <a:solidFill>
          <a:schemeClr val="lt1">
            <a:hueOff val="0"/>
            <a:satOff val="0"/>
            <a:lumOff val="0"/>
            <a:alphaOff val="0"/>
          </a:schemeClr>
        </a:solidFill>
        <a:ln w="12700" cap="flat" cmpd="sng" algn="ctr">
          <a:solidFill>
            <a:schemeClr val="accent2">
              <a:hueOff val="-3480073"/>
              <a:satOff val="-11739"/>
              <a:lumOff val="47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23A7CF-12AB-47A2-95E1-535D42739B6F}">
      <dsp:nvSpPr>
        <dsp:cNvPr id="0" name=""/>
        <dsp:cNvSpPr/>
      </dsp:nvSpPr>
      <dsp:spPr>
        <a:xfrm>
          <a:off x="787362" y="2950126"/>
          <a:ext cx="9728224" cy="458235"/>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725" tIns="63500" rIns="63500" bIns="63500" numCol="1" spcCol="1270" anchor="ctr" anchorCtr="0">
          <a:noAutofit/>
        </a:bodyPr>
        <a:lstStyle/>
        <a:p>
          <a:pPr marL="0" lvl="0" indent="0" algn="l" defTabSz="1111250">
            <a:lnSpc>
              <a:spcPct val="90000"/>
            </a:lnSpc>
            <a:spcBef>
              <a:spcPct val="0"/>
            </a:spcBef>
            <a:spcAft>
              <a:spcPct val="35000"/>
            </a:spcAft>
            <a:buNone/>
          </a:pPr>
          <a:r>
            <a:rPr lang="en-CA" sz="2500" b="1" i="0" kern="1200" dirty="0">
              <a:solidFill>
                <a:srgbClr val="FFFFFF"/>
              </a:solidFill>
              <a:latin typeface="Arial" charset="0"/>
              <a:ea typeface="Arial" charset="0"/>
              <a:cs typeface="Arial" charset="0"/>
            </a:rPr>
            <a:t>Manage personal stress </a:t>
          </a:r>
        </a:p>
      </dsp:txBody>
      <dsp:txXfrm>
        <a:off x="787362" y="2950126"/>
        <a:ext cx="9728224" cy="458235"/>
      </dsp:txXfrm>
    </dsp:sp>
    <dsp:sp modelId="{D8EBF8B4-E917-4F12-BA25-E29EF5DB1576}">
      <dsp:nvSpPr>
        <dsp:cNvPr id="0" name=""/>
        <dsp:cNvSpPr/>
      </dsp:nvSpPr>
      <dsp:spPr>
        <a:xfrm>
          <a:off x="441233" y="2920557"/>
          <a:ext cx="572794" cy="572794"/>
        </a:xfrm>
        <a:prstGeom prst="ellipse">
          <a:avLst/>
        </a:prstGeom>
        <a:solidFill>
          <a:schemeClr val="lt1">
            <a:hueOff val="0"/>
            <a:satOff val="0"/>
            <a:lumOff val="0"/>
            <a:alphaOff val="0"/>
          </a:schemeClr>
        </a:solidFill>
        <a:ln w="12700" cap="flat" cmpd="sng" algn="ctr">
          <a:solidFill>
            <a:schemeClr val="accent2">
              <a:hueOff val="-4640098"/>
              <a:satOff val="-15652"/>
              <a:lumOff val="6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018277-8FAA-4548-90E4-9835C4FC7E30}">
      <dsp:nvSpPr>
        <dsp:cNvPr id="0" name=""/>
        <dsp:cNvSpPr/>
      </dsp:nvSpPr>
      <dsp:spPr>
        <a:xfrm>
          <a:off x="350701" y="3665103"/>
          <a:ext cx="10105155" cy="458235"/>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725" tIns="63500" rIns="63500" bIns="63500" numCol="1" spcCol="1270" anchor="ctr" anchorCtr="0">
          <a:noAutofit/>
        </a:bodyPr>
        <a:lstStyle/>
        <a:p>
          <a:pPr marL="0" lvl="0" indent="0" algn="l" defTabSz="1111250">
            <a:lnSpc>
              <a:spcPct val="90000"/>
            </a:lnSpc>
            <a:spcBef>
              <a:spcPct val="0"/>
            </a:spcBef>
            <a:spcAft>
              <a:spcPct val="35000"/>
            </a:spcAft>
            <a:buNone/>
          </a:pPr>
          <a:r>
            <a:rPr lang="en-US" sz="2500" b="1" i="0" kern="1200" dirty="0">
              <a:latin typeface="Arial" charset="0"/>
              <a:ea typeface="Arial" charset="0"/>
              <a:cs typeface="Arial" charset="0"/>
            </a:rPr>
            <a:t>Deliver, Learn, Celebrate</a:t>
          </a:r>
        </a:p>
      </dsp:txBody>
      <dsp:txXfrm>
        <a:off x="350701" y="3665103"/>
        <a:ext cx="10105155" cy="458235"/>
      </dsp:txXfrm>
    </dsp:sp>
    <dsp:sp modelId="{546757D1-7C52-4B07-A54B-9056A24BB55B}">
      <dsp:nvSpPr>
        <dsp:cNvPr id="0" name=""/>
        <dsp:cNvSpPr/>
      </dsp:nvSpPr>
      <dsp:spPr>
        <a:xfrm>
          <a:off x="64303" y="3607823"/>
          <a:ext cx="572794" cy="572794"/>
        </a:xfrm>
        <a:prstGeom prst="ellipse">
          <a:avLst/>
        </a:prstGeom>
        <a:solidFill>
          <a:schemeClr val="lt1">
            <a:hueOff val="0"/>
            <a:satOff val="0"/>
            <a:lumOff val="0"/>
            <a:alphaOff val="0"/>
          </a:schemeClr>
        </a:solidFill>
        <a:ln w="12700" cap="flat" cmpd="sng" algn="ctr">
          <a:solidFill>
            <a:schemeClr val="accent2">
              <a:hueOff val="-5800122"/>
              <a:satOff val="-19565"/>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6A7F5-4EBE-4C93-AE06-61260B0BEFE7}" type="datetimeFigureOut">
              <a:rPr lang="en-CA" smtClean="0"/>
              <a:t>2021-07-29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D3DB6D-7B63-4B5B-80DF-B2E96CBB6DF1}" type="slidenum">
              <a:rPr lang="en-CA" smtClean="0"/>
              <a:t>‹#›</a:t>
            </a:fld>
            <a:endParaRPr lang="en-CA"/>
          </a:p>
        </p:txBody>
      </p:sp>
    </p:spTree>
    <p:extLst>
      <p:ext uri="{BB962C8B-B14F-4D97-AF65-F5344CB8AC3E}">
        <p14:creationId xmlns:p14="http://schemas.microsoft.com/office/powerpoint/2010/main" val="2446421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Date Placeholder 3"/>
          <p:cNvSpPr>
            <a:spLocks noGrp="1"/>
          </p:cNvSpPr>
          <p:nvPr>
            <p:ph type="dt" idx="1"/>
          </p:nvPr>
        </p:nvSpPr>
        <p:spPr/>
        <p:txBody>
          <a:bodyPr/>
          <a:lstStyle/>
          <a:p>
            <a:fld id="{997E4A95-834E-424C-95EE-62605BDB5339}" type="datetime4">
              <a:rPr lang="en-US" smtClean="0"/>
              <a:t>July 29, 2021</a:t>
            </a:fld>
            <a:endParaRPr lang="en-US" dirty="0"/>
          </a:p>
        </p:txBody>
      </p:sp>
      <p:sp>
        <p:nvSpPr>
          <p:cNvPr id="5" name="Footer Placeholder 4"/>
          <p:cNvSpPr>
            <a:spLocks noGrp="1"/>
          </p:cNvSpPr>
          <p:nvPr>
            <p:ph type="ftr" sz="quarter" idx="4"/>
          </p:nvPr>
        </p:nvSpPr>
        <p:spPr/>
        <p:txBody>
          <a:bodyPr/>
          <a:lstStyle/>
          <a:p>
            <a:r>
              <a:rPr lang="en-US"/>
              <a:t>Tourism Nova Scotia</a:t>
            </a:r>
            <a:endParaRPr lang="en-US" dirty="0"/>
          </a:p>
        </p:txBody>
      </p:sp>
      <p:sp>
        <p:nvSpPr>
          <p:cNvPr id="6" name="Slide Number Placeholder 5"/>
          <p:cNvSpPr>
            <a:spLocks noGrp="1"/>
          </p:cNvSpPr>
          <p:nvPr>
            <p:ph type="sldNum" sz="quarter" idx="5"/>
          </p:nvPr>
        </p:nvSpPr>
        <p:spPr/>
        <p:txBody>
          <a:bodyPr/>
          <a:lstStyle/>
          <a:p>
            <a:fld id="{1C838E8C-5ECD-4A32-930F-1AD52738BB13}" type="slidenum">
              <a:rPr lang="en-US" smtClean="0"/>
              <a:t>2</a:t>
            </a:fld>
            <a:endParaRPr lang="en-US" dirty="0"/>
          </a:p>
        </p:txBody>
      </p:sp>
    </p:spTree>
    <p:extLst>
      <p:ext uri="{BB962C8B-B14F-4D97-AF65-F5344CB8AC3E}">
        <p14:creationId xmlns:p14="http://schemas.microsoft.com/office/powerpoint/2010/main" val="1764050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16</a:t>
            </a:fld>
            <a:endParaRPr lang="en-CA"/>
          </a:p>
        </p:txBody>
      </p:sp>
    </p:spTree>
    <p:extLst>
      <p:ext uri="{BB962C8B-B14F-4D97-AF65-F5344CB8AC3E}">
        <p14:creationId xmlns:p14="http://schemas.microsoft.com/office/powerpoint/2010/main" val="943000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CA"/>
          </a:p>
        </p:txBody>
      </p:sp>
      <p:sp>
        <p:nvSpPr>
          <p:cNvPr id="108548" name="Slide Number Placeholder 3"/>
          <p:cNvSpPr>
            <a:spLocks noGrp="1"/>
          </p:cNvSpPr>
          <p:nvPr>
            <p:ph type="sldNum" sz="quarter" idx="5"/>
          </p:nvPr>
        </p:nvSpPr>
        <p:spPr>
          <a:noFill/>
        </p:spPr>
        <p:txBody>
          <a:bodyPr/>
          <a:lstStyle/>
          <a:p>
            <a:fld id="{2CABDA79-21C7-49CC-8FC7-74EC04F7728C}" type="slidenum">
              <a:rPr lang="en-US" smtClean="0"/>
              <a:pPr/>
              <a:t>17</a:t>
            </a:fld>
            <a:endParaRPr lang="en-US"/>
          </a:p>
        </p:txBody>
      </p:sp>
    </p:spTree>
    <p:extLst>
      <p:ext uri="{BB962C8B-B14F-4D97-AF65-F5344CB8AC3E}">
        <p14:creationId xmlns:p14="http://schemas.microsoft.com/office/powerpoint/2010/main" val="2360185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CA"/>
          </a:p>
        </p:txBody>
      </p:sp>
      <p:sp>
        <p:nvSpPr>
          <p:cNvPr id="108548" name="Slide Number Placeholder 3"/>
          <p:cNvSpPr>
            <a:spLocks noGrp="1"/>
          </p:cNvSpPr>
          <p:nvPr>
            <p:ph type="sldNum" sz="quarter" idx="5"/>
          </p:nvPr>
        </p:nvSpPr>
        <p:spPr>
          <a:noFill/>
        </p:spPr>
        <p:txBody>
          <a:bodyPr/>
          <a:lstStyle/>
          <a:p>
            <a:fld id="{2CABDA79-21C7-49CC-8FC7-74EC04F7728C}" type="slidenum">
              <a:rPr lang="en-US" smtClean="0"/>
              <a:pPr/>
              <a:t>18</a:t>
            </a:fld>
            <a:endParaRPr lang="en-US"/>
          </a:p>
        </p:txBody>
      </p:sp>
    </p:spTree>
    <p:extLst>
      <p:ext uri="{BB962C8B-B14F-4D97-AF65-F5344CB8AC3E}">
        <p14:creationId xmlns:p14="http://schemas.microsoft.com/office/powerpoint/2010/main" val="390774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CA"/>
          </a:p>
        </p:txBody>
      </p:sp>
      <p:sp>
        <p:nvSpPr>
          <p:cNvPr id="108548" name="Slide Number Placeholder 3"/>
          <p:cNvSpPr>
            <a:spLocks noGrp="1"/>
          </p:cNvSpPr>
          <p:nvPr>
            <p:ph type="sldNum" sz="quarter" idx="5"/>
          </p:nvPr>
        </p:nvSpPr>
        <p:spPr>
          <a:noFill/>
        </p:spPr>
        <p:txBody>
          <a:bodyPr/>
          <a:lstStyle/>
          <a:p>
            <a:fld id="{2CABDA79-21C7-49CC-8FC7-74EC04F7728C}" type="slidenum">
              <a:rPr lang="en-US" smtClean="0"/>
              <a:pPr/>
              <a:t>19</a:t>
            </a:fld>
            <a:endParaRPr lang="en-US"/>
          </a:p>
        </p:txBody>
      </p:sp>
    </p:spTree>
    <p:extLst>
      <p:ext uri="{BB962C8B-B14F-4D97-AF65-F5344CB8AC3E}">
        <p14:creationId xmlns:p14="http://schemas.microsoft.com/office/powerpoint/2010/main" val="1028658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2D819336-1B85-4D6D-9C9C-71D190675062}"/>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B3126C14-6382-482C-A272-55383CFEDD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0900" name="Slide Number Placeholder 3">
            <a:extLst>
              <a:ext uri="{FF2B5EF4-FFF2-40B4-BE49-F238E27FC236}">
                <a16:creationId xmlns:a16="http://schemas.microsoft.com/office/drawing/2014/main" id="{EA33690F-B8D8-4EC6-B044-E116C852A4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5EDE88-E219-48F5-8596-109A6BD29395}" type="slidenum">
              <a:rPr lang="en-CA" altLang="en-US" smtClean="0">
                <a:latin typeface="Times New Roman" panose="02020603050405020304" pitchFamily="18" charset="0"/>
              </a:rPr>
              <a:pPr/>
              <a:t>20</a:t>
            </a:fld>
            <a:endParaRPr lang="en-CA"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How do we form a strong positive attitude?</a:t>
            </a:r>
          </a:p>
          <a:p>
            <a:pPr eaLnBrk="1" hangingPunct="1"/>
            <a:endParaRPr lang="en-CA" dirty="0"/>
          </a:p>
        </p:txBody>
      </p:sp>
      <p:sp>
        <p:nvSpPr>
          <p:cNvPr id="113668" name="Slide Number Placeholder 3"/>
          <p:cNvSpPr>
            <a:spLocks noGrp="1"/>
          </p:cNvSpPr>
          <p:nvPr>
            <p:ph type="sldNum" sz="quarter" idx="5"/>
          </p:nvPr>
        </p:nvSpPr>
        <p:spPr>
          <a:noFill/>
        </p:spPr>
        <p:txBody>
          <a:bodyPr/>
          <a:lstStyle/>
          <a:p>
            <a:fld id="{E1AAEA79-0653-4DB6-96B5-29A2B0390B26}" type="slidenum">
              <a:rPr lang="en-US" smtClean="0"/>
              <a:pPr/>
              <a:t>21</a:t>
            </a:fld>
            <a:endParaRPr lang="en-US"/>
          </a:p>
        </p:txBody>
      </p:sp>
    </p:spTree>
    <p:extLst>
      <p:ext uri="{BB962C8B-B14F-4D97-AF65-F5344CB8AC3E}">
        <p14:creationId xmlns:p14="http://schemas.microsoft.com/office/powerpoint/2010/main" val="3263602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E407A313-BE41-4893-A2F2-87C9749AA282}"/>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432DFABB-D36D-4221-936A-8566A456BC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
        <p:nvSpPr>
          <p:cNvPr id="86020" name="Slide Number Placeholder 3">
            <a:extLst>
              <a:ext uri="{FF2B5EF4-FFF2-40B4-BE49-F238E27FC236}">
                <a16:creationId xmlns:a16="http://schemas.microsoft.com/office/drawing/2014/main" id="{A46D53E4-9779-4265-94E7-2C0788C6B6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60A5E8A-5615-4EF0-8616-7486E372AC8B}" type="slidenum">
              <a:rPr lang="en-CA" altLang="en-US" smtClean="0">
                <a:latin typeface="Times New Roman" panose="02020603050405020304" pitchFamily="18" charset="0"/>
              </a:rPr>
              <a:pPr/>
              <a:t>23</a:t>
            </a:fld>
            <a:endParaRPr lang="en-CA"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AE4FF7E9-9B8A-482F-9FEE-D36C6E6DE3D4}"/>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3E00EC39-B057-4738-8EB2-82009227AC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Think of a customer from hell.</a:t>
            </a:r>
          </a:p>
          <a:p>
            <a:endParaRPr lang="en-US" altLang="en-US" dirty="0"/>
          </a:p>
          <a:p>
            <a:r>
              <a:rPr lang="en-US" altLang="en-US" dirty="0"/>
              <a:t>Let’s name him/her.  Horns, jagged teeth, flight is late, tired.  You get him on the TELEPHONE.  His call has been transferred to you (his call was put on hold, dropped and now calling you to yell)</a:t>
            </a:r>
          </a:p>
          <a:p>
            <a:endParaRPr lang="en-US" altLang="en-US" dirty="0"/>
          </a:p>
          <a:p>
            <a:r>
              <a:rPr lang="en-US" altLang="en-US" dirty="0"/>
              <a:t>You have several choices. The WORST choice is getting angry back.  Damion puts all this energy on you and you take it on.  How does this impact you?</a:t>
            </a:r>
          </a:p>
          <a:p>
            <a:endParaRPr lang="en-US" altLang="en-US" dirty="0"/>
          </a:p>
          <a:p>
            <a:r>
              <a:rPr lang="en-US" altLang="en-US" dirty="0"/>
              <a:t>Header:  </a:t>
            </a:r>
          </a:p>
          <a:p>
            <a:endParaRPr lang="en-US" altLang="en-US" dirty="0"/>
          </a:p>
          <a:p>
            <a:r>
              <a:rPr lang="en-US" altLang="en-US" dirty="0"/>
              <a:t>DAMION gave his ‘crap’ to you</a:t>
            </a:r>
          </a:p>
          <a:p>
            <a:r>
              <a:rPr lang="en-US" altLang="en-US" dirty="0"/>
              <a:t>YOU have him your day</a:t>
            </a:r>
          </a:p>
          <a:p>
            <a:r>
              <a:rPr lang="en-US" altLang="en-US" dirty="0"/>
              <a:t>COLLEAGUES – now you pass this onto you colleagues</a:t>
            </a:r>
          </a:p>
          <a:p>
            <a:r>
              <a:rPr lang="en-US" altLang="en-US" dirty="0"/>
              <a:t>FAMILY – you bring it home to the ppl you love the most (including your dog) by putting it on them.</a:t>
            </a:r>
          </a:p>
          <a:p>
            <a:endParaRPr lang="en-US" altLang="en-US" dirty="0"/>
          </a:p>
          <a:p>
            <a:r>
              <a:rPr lang="en-US" altLang="en-US" dirty="0"/>
              <a:t>Multiplier effect.  Look how much power Damion has on you!  You’re affected co-workers, family, etc..  YOU TOOK THIS NEGATIVE ENERGY!</a:t>
            </a:r>
          </a:p>
          <a:p>
            <a:endParaRPr lang="en-US" altLang="en-US" dirty="0"/>
          </a:p>
          <a:p>
            <a:r>
              <a:rPr lang="en-US" altLang="en-US" dirty="0"/>
              <a:t>NEXT BEST SCENARIO…you do your best to block it out</a:t>
            </a:r>
          </a:p>
          <a:p>
            <a:r>
              <a:rPr lang="en-US" altLang="en-US" dirty="0"/>
              <a:t>BEST SCENARIO…Turn that energy around.  Empathize with them, tone is calm.  You can influence the outcome and how the guest feels.  IE groceries – extra bags.  Now look at the multiplier effect of that…spread the word, neutralize it!</a:t>
            </a:r>
          </a:p>
        </p:txBody>
      </p:sp>
      <p:sp>
        <p:nvSpPr>
          <p:cNvPr id="88068" name="Slide Number Placeholder 3">
            <a:extLst>
              <a:ext uri="{FF2B5EF4-FFF2-40B4-BE49-F238E27FC236}">
                <a16:creationId xmlns:a16="http://schemas.microsoft.com/office/drawing/2014/main" id="{544851D0-044E-4DC0-84EA-2B6B87C453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F4587E-08BE-4AF4-AA0E-CD3EBB99AFB0}" type="slidenum">
              <a:rPr lang="en-CA" altLang="en-US" smtClean="0">
                <a:latin typeface="Times New Roman" panose="02020603050405020304" pitchFamily="18" charset="0"/>
              </a:rPr>
              <a:pPr/>
              <a:t>24</a:t>
            </a:fld>
            <a:endParaRPr lang="en-CA"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25</a:t>
            </a:fld>
            <a:endParaRPr lang="en-CA"/>
          </a:p>
        </p:txBody>
      </p:sp>
    </p:spTree>
    <p:extLst>
      <p:ext uri="{BB962C8B-B14F-4D97-AF65-F5344CB8AC3E}">
        <p14:creationId xmlns:p14="http://schemas.microsoft.com/office/powerpoint/2010/main" val="11281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26</a:t>
            </a:fld>
            <a:endParaRPr lang="en-CA"/>
          </a:p>
        </p:txBody>
      </p:sp>
    </p:spTree>
    <p:extLst>
      <p:ext uri="{BB962C8B-B14F-4D97-AF65-F5344CB8AC3E}">
        <p14:creationId xmlns:p14="http://schemas.microsoft.com/office/powerpoint/2010/main" val="140308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4</a:t>
            </a:fld>
            <a:endParaRPr lang="en-CA"/>
          </a:p>
        </p:txBody>
      </p:sp>
    </p:spTree>
    <p:extLst>
      <p:ext uri="{BB962C8B-B14F-4D97-AF65-F5344CB8AC3E}">
        <p14:creationId xmlns:p14="http://schemas.microsoft.com/office/powerpoint/2010/main" val="3780659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29779F85-E28E-48AB-B920-E05292A26F60}"/>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3E414D9B-BBDD-450E-B102-2695A05BFD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CA" altLang="en-US" dirty="0"/>
          </a:p>
        </p:txBody>
      </p:sp>
      <p:sp>
        <p:nvSpPr>
          <p:cNvPr id="90116" name="Slide Number Placeholder 3">
            <a:extLst>
              <a:ext uri="{FF2B5EF4-FFF2-40B4-BE49-F238E27FC236}">
                <a16:creationId xmlns:a16="http://schemas.microsoft.com/office/drawing/2014/main" id="{73EA1208-F51A-4EB2-9FA0-6B1D40ADCA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3867FD-6E21-46E3-B543-2FCDE9B322D1}" type="slidenum">
              <a:rPr lang="en-US" altLang="en-US" smtClean="0">
                <a:latin typeface="Times New Roman" panose="02020603050405020304" pitchFamily="18" charset="0"/>
              </a:rPr>
              <a:pPr/>
              <a:t>27</a:t>
            </a:fld>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28</a:t>
            </a:fld>
            <a:endParaRPr lang="en-CA"/>
          </a:p>
        </p:txBody>
      </p:sp>
    </p:spTree>
    <p:extLst>
      <p:ext uri="{BB962C8B-B14F-4D97-AF65-F5344CB8AC3E}">
        <p14:creationId xmlns:p14="http://schemas.microsoft.com/office/powerpoint/2010/main" val="2279973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35</a:t>
            </a:fld>
            <a:endParaRPr lang="en-CA"/>
          </a:p>
        </p:txBody>
      </p:sp>
    </p:spTree>
    <p:extLst>
      <p:ext uri="{BB962C8B-B14F-4D97-AF65-F5344CB8AC3E}">
        <p14:creationId xmlns:p14="http://schemas.microsoft.com/office/powerpoint/2010/main" val="2366538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37</a:t>
            </a:fld>
            <a:endParaRPr lang="en-CA"/>
          </a:p>
        </p:txBody>
      </p:sp>
    </p:spTree>
    <p:extLst>
      <p:ext uri="{BB962C8B-B14F-4D97-AF65-F5344CB8AC3E}">
        <p14:creationId xmlns:p14="http://schemas.microsoft.com/office/powerpoint/2010/main" val="1320514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8C17EFAA-9DEC-4C2A-829D-9DCE607910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0" hangingPunct="0">
              <a:spcBef>
                <a:spcPct val="0"/>
              </a:spcBef>
            </a:pPr>
            <a:fld id="{3FC7D43D-8916-49DB-9D4B-9AF922D9B043}" type="slidenum">
              <a:rPr lang="en-US" altLang="en-US" smtClean="0"/>
              <a:pPr eaLnBrk="0" hangingPunct="0">
                <a:spcBef>
                  <a:spcPct val="0"/>
                </a:spcBef>
              </a:pPr>
              <a:t>38</a:t>
            </a:fld>
            <a:endParaRPr lang="en-US" altLang="en-US"/>
          </a:p>
        </p:txBody>
      </p:sp>
      <p:sp>
        <p:nvSpPr>
          <p:cNvPr id="105475" name="Rectangle 2">
            <a:extLst>
              <a:ext uri="{FF2B5EF4-FFF2-40B4-BE49-F238E27FC236}">
                <a16:creationId xmlns:a16="http://schemas.microsoft.com/office/drawing/2014/main" id="{5684CB35-38BA-4A70-BC60-DE48D492E01D}"/>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6ADE9F80-519C-464E-8D56-3A0B474EA1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90310720-8680-4F92-A9CC-F9631E34F2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0" hangingPunct="0">
              <a:spcBef>
                <a:spcPct val="0"/>
              </a:spcBef>
            </a:pPr>
            <a:fld id="{16CF8101-1C3F-40CB-95AC-AAA9E4B0EB39}" type="slidenum">
              <a:rPr lang="en-US" altLang="en-US" smtClean="0"/>
              <a:pPr eaLnBrk="0" hangingPunct="0">
                <a:spcBef>
                  <a:spcPct val="0"/>
                </a:spcBef>
              </a:pPr>
              <a:t>39</a:t>
            </a:fld>
            <a:endParaRPr lang="en-US" altLang="en-US"/>
          </a:p>
        </p:txBody>
      </p:sp>
      <p:sp>
        <p:nvSpPr>
          <p:cNvPr id="107523" name="Rectangle 2">
            <a:extLst>
              <a:ext uri="{FF2B5EF4-FFF2-40B4-BE49-F238E27FC236}">
                <a16:creationId xmlns:a16="http://schemas.microsoft.com/office/drawing/2014/main" id="{BB60DC9A-AC7C-4CBF-9E46-7E1B09786860}"/>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7FD12BF8-A0C8-4D4B-801F-4CE9DAEE3F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758E0F36-4C4A-45EB-998D-6981907C7E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0" hangingPunct="0">
              <a:spcBef>
                <a:spcPct val="0"/>
              </a:spcBef>
            </a:pPr>
            <a:fld id="{748AF834-B789-4BA4-878B-0967258C7D2C}" type="slidenum">
              <a:rPr lang="en-US" altLang="en-US" smtClean="0"/>
              <a:pPr eaLnBrk="0" hangingPunct="0">
                <a:spcBef>
                  <a:spcPct val="0"/>
                </a:spcBef>
              </a:pPr>
              <a:t>40</a:t>
            </a:fld>
            <a:endParaRPr lang="en-US" altLang="en-US"/>
          </a:p>
        </p:txBody>
      </p:sp>
      <p:sp>
        <p:nvSpPr>
          <p:cNvPr id="109571" name="Rectangle 2">
            <a:extLst>
              <a:ext uri="{FF2B5EF4-FFF2-40B4-BE49-F238E27FC236}">
                <a16:creationId xmlns:a16="http://schemas.microsoft.com/office/drawing/2014/main" id="{45A19266-4FE5-4D3C-A869-D48215F652AD}"/>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2E1A24BD-C571-4C3C-9C43-0B44B0F445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ED400004-DAAC-44B4-9E78-3933DA92F9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0" hangingPunct="0">
              <a:spcBef>
                <a:spcPct val="0"/>
              </a:spcBef>
            </a:pPr>
            <a:fld id="{F1C66E55-2971-4160-BD9C-287C66022EE2}" type="slidenum">
              <a:rPr lang="en-US" altLang="en-US" smtClean="0"/>
              <a:pPr eaLnBrk="0" hangingPunct="0">
                <a:spcBef>
                  <a:spcPct val="0"/>
                </a:spcBef>
              </a:pPr>
              <a:t>41</a:t>
            </a:fld>
            <a:endParaRPr lang="en-US" altLang="en-US"/>
          </a:p>
        </p:txBody>
      </p:sp>
      <p:sp>
        <p:nvSpPr>
          <p:cNvPr id="111619" name="Rectangle 2">
            <a:extLst>
              <a:ext uri="{FF2B5EF4-FFF2-40B4-BE49-F238E27FC236}">
                <a16:creationId xmlns:a16="http://schemas.microsoft.com/office/drawing/2014/main" id="{49F4AFFC-123F-49E5-8098-B42454B0BD5F}"/>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813C8BB1-8813-4805-B5EF-0A5E0F8C04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8C1F9662-B7E0-49A8-AB7E-F7FD2A17E475}"/>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AA423D3F-86BF-4010-9607-A91779CE0A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113668" name="Slide Number Placeholder 3">
            <a:extLst>
              <a:ext uri="{FF2B5EF4-FFF2-40B4-BE49-F238E27FC236}">
                <a16:creationId xmlns:a16="http://schemas.microsoft.com/office/drawing/2014/main" id="{DFC43A3A-B9CF-404C-9D19-05769DCED5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0" hangingPunct="0">
              <a:spcBef>
                <a:spcPct val="0"/>
              </a:spcBef>
            </a:pPr>
            <a:fld id="{1CE3ED83-2DC8-422D-AACE-1124D63702C6}" type="slidenum">
              <a:rPr lang="en-US" altLang="en-US" smtClean="0"/>
              <a:pPr eaLnBrk="0" hangingPunct="0">
                <a:spcBef>
                  <a:spcPct val="0"/>
                </a:spcBef>
              </a:pPr>
              <a:t>42</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4981EBE9-B210-FE47-A2C3-970C05B571DF}" type="slidenum">
              <a:rPr lang="en-US" smtClean="0"/>
              <a:pPr/>
              <a:t>56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Date Placeholder 3"/>
          <p:cNvSpPr>
            <a:spLocks noGrp="1"/>
          </p:cNvSpPr>
          <p:nvPr>
            <p:ph type="dt" idx="1"/>
          </p:nvPr>
        </p:nvSpPr>
        <p:spPr/>
        <p:txBody>
          <a:bodyPr/>
          <a:lstStyle/>
          <a:p>
            <a:fld id="{997E4A95-834E-424C-95EE-62605BDB5339}" type="datetime4">
              <a:rPr lang="en-US" smtClean="0"/>
              <a:t>July 29, 2021</a:t>
            </a:fld>
            <a:endParaRPr lang="en-US" dirty="0"/>
          </a:p>
        </p:txBody>
      </p:sp>
      <p:sp>
        <p:nvSpPr>
          <p:cNvPr id="5" name="Footer Placeholder 4"/>
          <p:cNvSpPr>
            <a:spLocks noGrp="1"/>
          </p:cNvSpPr>
          <p:nvPr>
            <p:ph type="ftr" sz="quarter" idx="4"/>
          </p:nvPr>
        </p:nvSpPr>
        <p:spPr/>
        <p:txBody>
          <a:bodyPr/>
          <a:lstStyle/>
          <a:p>
            <a:r>
              <a:rPr lang="en-US"/>
              <a:t>Tourism Nova Scotia</a:t>
            </a:r>
            <a:endParaRPr lang="en-US" dirty="0"/>
          </a:p>
        </p:txBody>
      </p:sp>
      <p:sp>
        <p:nvSpPr>
          <p:cNvPr id="6" name="Slide Number Placeholder 5"/>
          <p:cNvSpPr>
            <a:spLocks noGrp="1"/>
          </p:cNvSpPr>
          <p:nvPr>
            <p:ph type="sldNum" sz="quarter" idx="5"/>
          </p:nvPr>
        </p:nvSpPr>
        <p:spPr/>
        <p:txBody>
          <a:bodyPr/>
          <a:lstStyle/>
          <a:p>
            <a:fld id="{1C838E8C-5ECD-4A32-930F-1AD52738BB13}" type="slidenum">
              <a:rPr lang="en-US" smtClean="0"/>
              <a:t>5</a:t>
            </a:fld>
            <a:endParaRPr lang="en-US" dirty="0"/>
          </a:p>
        </p:txBody>
      </p:sp>
    </p:spTree>
    <p:extLst>
      <p:ext uri="{BB962C8B-B14F-4D97-AF65-F5344CB8AC3E}">
        <p14:creationId xmlns:p14="http://schemas.microsoft.com/office/powerpoint/2010/main" val="2024580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7DC699B1-ABB6-40B2-ADE9-13620B98CA72}"/>
              </a:ext>
            </a:extLst>
          </p:cNvPr>
          <p:cNvSpPr>
            <a:spLocks noGrp="1" noRot="1" noChangeAspect="1" noTextEdit="1"/>
          </p:cNvSpPr>
          <p:nvPr>
            <p:ph type="sldImg"/>
          </p:nvPr>
        </p:nvSpPr>
        <p:spPr>
          <a:ln/>
        </p:spPr>
      </p:sp>
      <p:sp>
        <p:nvSpPr>
          <p:cNvPr id="203779" name="Notes Placeholder 2">
            <a:extLst>
              <a:ext uri="{FF2B5EF4-FFF2-40B4-BE49-F238E27FC236}">
                <a16:creationId xmlns:a16="http://schemas.microsoft.com/office/drawing/2014/main" id="{BC03E16D-6A2B-4216-9F42-ED3E4337A6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
        <p:nvSpPr>
          <p:cNvPr id="203780" name="Slide Number Placeholder 3">
            <a:extLst>
              <a:ext uri="{FF2B5EF4-FFF2-40B4-BE49-F238E27FC236}">
                <a16:creationId xmlns:a16="http://schemas.microsoft.com/office/drawing/2014/main" id="{796C6F61-9875-4F3F-BE57-0227F4BB74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chemeClr val="tx2"/>
                </a:solidFill>
                <a:latin typeface="Arial" panose="020B0604020202020204" pitchFamily="34" charset="0"/>
              </a:defRPr>
            </a:lvl1pPr>
            <a:lvl2pPr marL="742950" indent="-285750" eaLnBrk="0" hangingPunct="0">
              <a:defRPr sz="4200">
                <a:solidFill>
                  <a:schemeClr val="tx2"/>
                </a:solidFill>
                <a:latin typeface="Arial" panose="020B0604020202020204" pitchFamily="34" charset="0"/>
              </a:defRPr>
            </a:lvl2pPr>
            <a:lvl3pPr marL="1143000" indent="-228600" eaLnBrk="0" hangingPunct="0">
              <a:defRPr sz="4200">
                <a:solidFill>
                  <a:schemeClr val="tx2"/>
                </a:solidFill>
                <a:latin typeface="Arial" panose="020B0604020202020204" pitchFamily="34" charset="0"/>
              </a:defRPr>
            </a:lvl3pPr>
            <a:lvl4pPr marL="1600200" indent="-228600" eaLnBrk="0" hangingPunct="0">
              <a:defRPr sz="4200">
                <a:solidFill>
                  <a:schemeClr val="tx2"/>
                </a:solidFill>
                <a:latin typeface="Arial" panose="020B0604020202020204" pitchFamily="34" charset="0"/>
              </a:defRPr>
            </a:lvl4pPr>
            <a:lvl5pPr marL="2057400" indent="-228600" eaLnBrk="0" hangingPunct="0">
              <a:defRPr sz="42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42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42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42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4200">
                <a:solidFill>
                  <a:schemeClr val="tx2"/>
                </a:solidFill>
                <a:latin typeface="Arial" panose="020B0604020202020204" pitchFamily="34" charset="0"/>
              </a:defRPr>
            </a:lvl9pPr>
          </a:lstStyle>
          <a:p>
            <a:fld id="{EAEE1995-4BC6-4F09-90A1-3F14DB6BC151}" type="slidenum">
              <a:rPr lang="en-US" altLang="en-US" sz="1200">
                <a:solidFill>
                  <a:schemeClr val="tx1"/>
                </a:solidFill>
                <a:latin typeface="Times New Roman" panose="02020603050405020304" pitchFamily="18" charset="0"/>
              </a:rPr>
              <a:pPr/>
              <a:t>57</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eaLnBrk="1" hangingPunct="1"/>
            <a:endParaRPr lang="en-CA" dirty="0"/>
          </a:p>
        </p:txBody>
      </p:sp>
      <p:sp>
        <p:nvSpPr>
          <p:cNvPr id="113668" name="Slide Number Placeholder 3"/>
          <p:cNvSpPr>
            <a:spLocks noGrp="1"/>
          </p:cNvSpPr>
          <p:nvPr>
            <p:ph type="sldNum" sz="quarter" idx="5"/>
          </p:nvPr>
        </p:nvSpPr>
        <p:spPr>
          <a:noFill/>
        </p:spPr>
        <p:txBody>
          <a:bodyPr/>
          <a:lstStyle/>
          <a:p>
            <a:fld id="{E1AAEA79-0653-4DB6-96B5-29A2B0390B26}" type="slidenum">
              <a:rPr lang="en-US" smtClean="0"/>
              <a:pPr/>
              <a:t>65</a:t>
            </a:fld>
            <a:endParaRPr lang="en-US"/>
          </a:p>
        </p:txBody>
      </p:sp>
    </p:spTree>
    <p:extLst>
      <p:ext uri="{BB962C8B-B14F-4D97-AF65-F5344CB8AC3E}">
        <p14:creationId xmlns:p14="http://schemas.microsoft.com/office/powerpoint/2010/main" val="2448796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eaLnBrk="1" hangingPunct="1"/>
            <a:endParaRPr lang="en-CA" dirty="0"/>
          </a:p>
        </p:txBody>
      </p:sp>
      <p:sp>
        <p:nvSpPr>
          <p:cNvPr id="113668" name="Slide Number Placeholder 3"/>
          <p:cNvSpPr>
            <a:spLocks noGrp="1"/>
          </p:cNvSpPr>
          <p:nvPr>
            <p:ph type="sldNum" sz="quarter" idx="5"/>
          </p:nvPr>
        </p:nvSpPr>
        <p:spPr>
          <a:noFill/>
        </p:spPr>
        <p:txBody>
          <a:bodyPr/>
          <a:lstStyle/>
          <a:p>
            <a:fld id="{E1AAEA79-0653-4DB6-96B5-29A2B0390B26}" type="slidenum">
              <a:rPr lang="en-US" smtClean="0"/>
              <a:pPr/>
              <a:t>67</a:t>
            </a:fld>
            <a:endParaRPr lang="en-US"/>
          </a:p>
        </p:txBody>
      </p:sp>
    </p:spTree>
    <p:extLst>
      <p:ext uri="{BB962C8B-B14F-4D97-AF65-F5344CB8AC3E}">
        <p14:creationId xmlns:p14="http://schemas.microsoft.com/office/powerpoint/2010/main" val="1967615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eaLnBrk="1" hangingPunct="1"/>
            <a:endParaRPr lang="en-CA" dirty="0"/>
          </a:p>
        </p:txBody>
      </p:sp>
      <p:sp>
        <p:nvSpPr>
          <p:cNvPr id="113668" name="Slide Number Placeholder 3"/>
          <p:cNvSpPr>
            <a:spLocks noGrp="1"/>
          </p:cNvSpPr>
          <p:nvPr>
            <p:ph type="sldNum" sz="quarter" idx="5"/>
          </p:nvPr>
        </p:nvSpPr>
        <p:spPr>
          <a:noFill/>
        </p:spPr>
        <p:txBody>
          <a:bodyPr/>
          <a:lstStyle/>
          <a:p>
            <a:fld id="{E1AAEA79-0653-4DB6-96B5-29A2B0390B26}" type="slidenum">
              <a:rPr lang="en-US" smtClean="0"/>
              <a:pPr/>
              <a:t>68</a:t>
            </a:fld>
            <a:endParaRPr lang="en-US"/>
          </a:p>
        </p:txBody>
      </p:sp>
    </p:spTree>
    <p:extLst>
      <p:ext uri="{BB962C8B-B14F-4D97-AF65-F5344CB8AC3E}">
        <p14:creationId xmlns:p14="http://schemas.microsoft.com/office/powerpoint/2010/main" val="2892908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eaLnBrk="1" hangingPunct="1"/>
            <a:endParaRPr lang="en-CA" dirty="0"/>
          </a:p>
        </p:txBody>
      </p:sp>
      <p:sp>
        <p:nvSpPr>
          <p:cNvPr id="113668" name="Slide Number Placeholder 3"/>
          <p:cNvSpPr>
            <a:spLocks noGrp="1"/>
          </p:cNvSpPr>
          <p:nvPr>
            <p:ph type="sldNum" sz="quarter" idx="5"/>
          </p:nvPr>
        </p:nvSpPr>
        <p:spPr>
          <a:noFill/>
        </p:spPr>
        <p:txBody>
          <a:bodyPr/>
          <a:lstStyle/>
          <a:p>
            <a:fld id="{E1AAEA79-0653-4DB6-96B5-29A2B0390B26}" type="slidenum">
              <a:rPr lang="en-US" smtClean="0"/>
              <a:pPr/>
              <a:t>69</a:t>
            </a:fld>
            <a:endParaRPr lang="en-US"/>
          </a:p>
        </p:txBody>
      </p:sp>
    </p:spTree>
    <p:extLst>
      <p:ext uri="{BB962C8B-B14F-4D97-AF65-F5344CB8AC3E}">
        <p14:creationId xmlns:p14="http://schemas.microsoft.com/office/powerpoint/2010/main" val="2663032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70</a:t>
            </a:fld>
            <a:endParaRPr lang="en-CA"/>
          </a:p>
        </p:txBody>
      </p:sp>
    </p:spTree>
    <p:extLst>
      <p:ext uri="{BB962C8B-B14F-4D97-AF65-F5344CB8AC3E}">
        <p14:creationId xmlns:p14="http://schemas.microsoft.com/office/powerpoint/2010/main" val="4076613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E722D02-8D98-4396-99A3-BB98F64C12BE}" type="slidenum">
              <a:rPr lang="en-CA" smtClean="0"/>
              <a:t>71</a:t>
            </a:fld>
            <a:endParaRPr lang="en-CA"/>
          </a:p>
        </p:txBody>
      </p:sp>
    </p:spTree>
    <p:extLst>
      <p:ext uri="{BB962C8B-B14F-4D97-AF65-F5344CB8AC3E}">
        <p14:creationId xmlns:p14="http://schemas.microsoft.com/office/powerpoint/2010/main" val="4009073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eaLnBrk="1" hangingPunct="1"/>
            <a:endParaRPr lang="en-CA" dirty="0"/>
          </a:p>
        </p:txBody>
      </p:sp>
      <p:sp>
        <p:nvSpPr>
          <p:cNvPr id="113668" name="Slide Number Placeholder 3"/>
          <p:cNvSpPr>
            <a:spLocks noGrp="1"/>
          </p:cNvSpPr>
          <p:nvPr>
            <p:ph type="sldNum" sz="quarter" idx="5"/>
          </p:nvPr>
        </p:nvSpPr>
        <p:spPr>
          <a:noFill/>
        </p:spPr>
        <p:txBody>
          <a:bodyPr/>
          <a:lstStyle/>
          <a:p>
            <a:fld id="{E1AAEA79-0653-4DB6-96B5-29A2B0390B26}" type="slidenum">
              <a:rPr lang="en-US" smtClean="0"/>
              <a:pPr/>
              <a:t>72</a:t>
            </a:fld>
            <a:endParaRPr lang="en-US"/>
          </a:p>
        </p:txBody>
      </p:sp>
    </p:spTree>
    <p:extLst>
      <p:ext uri="{BB962C8B-B14F-4D97-AF65-F5344CB8AC3E}">
        <p14:creationId xmlns:p14="http://schemas.microsoft.com/office/powerpoint/2010/main" val="3251140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3813809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75</a:t>
            </a:fld>
            <a:endParaRPr lang="en-CA"/>
          </a:p>
        </p:txBody>
      </p:sp>
    </p:spTree>
    <p:extLst>
      <p:ext uri="{BB962C8B-B14F-4D97-AF65-F5344CB8AC3E}">
        <p14:creationId xmlns:p14="http://schemas.microsoft.com/office/powerpoint/2010/main" val="2999701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8</a:t>
            </a:fld>
            <a:endParaRPr lang="en-CA"/>
          </a:p>
        </p:txBody>
      </p:sp>
    </p:spTree>
    <p:extLst>
      <p:ext uri="{BB962C8B-B14F-4D97-AF65-F5344CB8AC3E}">
        <p14:creationId xmlns:p14="http://schemas.microsoft.com/office/powerpoint/2010/main" val="928501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Shape 768"/>
          <p:cNvSpPr>
            <a:spLocks noGrp="1" noRot="1" noChangeAspect="1"/>
          </p:cNvSpPr>
          <p:nvPr>
            <p:ph type="sldImg"/>
          </p:nvPr>
        </p:nvSpPr>
        <p:spPr>
          <a:prstGeom prst="rect">
            <a:avLst/>
          </a:prstGeom>
        </p:spPr>
        <p:txBody>
          <a:bodyPr/>
          <a:lstStyle/>
          <a:p>
            <a:endParaRPr/>
          </a:p>
        </p:txBody>
      </p:sp>
      <p:sp>
        <p:nvSpPr>
          <p:cNvPr id="769" name="Shape 769"/>
          <p:cNvSpPr>
            <a:spLocks noGrp="1"/>
          </p:cNvSpPr>
          <p:nvPr>
            <p:ph type="body" sz="quarter" idx="1"/>
          </p:nvPr>
        </p:nvSpPr>
        <p:spPr>
          <a:prstGeom prst="rect">
            <a:avLst/>
          </a:prstGeom>
        </p:spPr>
        <p:txBody>
          <a:bodyPr/>
          <a:lstStyle/>
          <a:p>
            <a:endParaRPr lang="en-CA" dirty="0"/>
          </a:p>
        </p:txBody>
      </p:sp>
    </p:spTree>
    <p:extLst>
      <p:ext uri="{BB962C8B-B14F-4D97-AF65-F5344CB8AC3E}">
        <p14:creationId xmlns:p14="http://schemas.microsoft.com/office/powerpoint/2010/main" val="3687987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9</a:t>
            </a:fld>
            <a:endParaRPr lang="en-CA"/>
          </a:p>
        </p:txBody>
      </p:sp>
    </p:spTree>
    <p:extLst>
      <p:ext uri="{BB962C8B-B14F-4D97-AF65-F5344CB8AC3E}">
        <p14:creationId xmlns:p14="http://schemas.microsoft.com/office/powerpoint/2010/main" val="2405139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10</a:t>
            </a:fld>
            <a:endParaRPr lang="en-CA"/>
          </a:p>
        </p:txBody>
      </p:sp>
    </p:spTree>
    <p:extLst>
      <p:ext uri="{BB962C8B-B14F-4D97-AF65-F5344CB8AC3E}">
        <p14:creationId xmlns:p14="http://schemas.microsoft.com/office/powerpoint/2010/main" val="1430621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11</a:t>
            </a:fld>
            <a:endParaRPr lang="en-CA"/>
          </a:p>
        </p:txBody>
      </p:sp>
    </p:spTree>
    <p:extLst>
      <p:ext uri="{BB962C8B-B14F-4D97-AF65-F5344CB8AC3E}">
        <p14:creationId xmlns:p14="http://schemas.microsoft.com/office/powerpoint/2010/main" val="301137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How do we form a strong positive attitude?</a:t>
            </a:r>
          </a:p>
          <a:p>
            <a:pPr eaLnBrk="1" hangingPunct="1"/>
            <a:endParaRPr lang="en-CA" dirty="0"/>
          </a:p>
        </p:txBody>
      </p:sp>
      <p:sp>
        <p:nvSpPr>
          <p:cNvPr id="113668" name="Slide Number Placeholder 3"/>
          <p:cNvSpPr>
            <a:spLocks noGrp="1"/>
          </p:cNvSpPr>
          <p:nvPr>
            <p:ph type="sldNum" sz="quarter" idx="5"/>
          </p:nvPr>
        </p:nvSpPr>
        <p:spPr>
          <a:noFill/>
        </p:spPr>
        <p:txBody>
          <a:bodyPr/>
          <a:lstStyle/>
          <a:p>
            <a:fld id="{E1AAEA79-0653-4DB6-96B5-29A2B0390B26}" type="slidenum">
              <a:rPr lang="en-US" smtClean="0"/>
              <a:pPr/>
              <a:t>13</a:t>
            </a:fld>
            <a:endParaRPr lang="en-US"/>
          </a:p>
        </p:txBody>
      </p:sp>
    </p:spTree>
    <p:extLst>
      <p:ext uri="{BB962C8B-B14F-4D97-AF65-F5344CB8AC3E}">
        <p14:creationId xmlns:p14="http://schemas.microsoft.com/office/powerpoint/2010/main" val="959666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15</a:t>
            </a:fld>
            <a:endParaRPr lang="en-CA"/>
          </a:p>
        </p:txBody>
      </p:sp>
    </p:spTree>
    <p:extLst>
      <p:ext uri="{BB962C8B-B14F-4D97-AF65-F5344CB8AC3E}">
        <p14:creationId xmlns:p14="http://schemas.microsoft.com/office/powerpoint/2010/main" val="971972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stemconsulting.com/"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02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a:extLst>
              <a:ext uri="{FF2B5EF4-FFF2-40B4-BE49-F238E27FC236}">
                <a16:creationId xmlns:a16="http://schemas.microsoft.com/office/drawing/2014/main" id="{3E0CF69E-0436-46F7-A497-987B3FFECB3B}"/>
              </a:ext>
            </a:extLst>
          </p:cNvPr>
          <p:cNvSpPr>
            <a:spLocks noGrp="1" noChangeArrowheads="1"/>
          </p:cNvSpPr>
          <p:nvPr>
            <p:ph type="dt" sz="half" idx="10"/>
          </p:nvPr>
        </p:nvSpPr>
        <p:spPr>
          <a:xfrm>
            <a:off x="8839200" y="6248400"/>
            <a:ext cx="2540000" cy="45720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52420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endParaRPr lang="en-CA"/>
          </a:p>
        </p:txBody>
      </p:sp>
      <p:sp>
        <p:nvSpPr>
          <p:cNvPr id="3" name="SmartArt Placeholder 2"/>
          <p:cNvSpPr>
            <a:spLocks noGrp="1"/>
          </p:cNvSpPr>
          <p:nvPr>
            <p:ph type="dgm" idx="1"/>
          </p:nvPr>
        </p:nvSpPr>
        <p:spPr>
          <a:xfrm>
            <a:off x="609600" y="1600201"/>
            <a:ext cx="10972800" cy="4530725"/>
          </a:xfrm>
        </p:spPr>
        <p:txBody>
          <a:bodyPr/>
          <a:lstStyle/>
          <a:p>
            <a:pPr lvl="0"/>
            <a:endParaRPr lang="en-CA" noProof="0"/>
          </a:p>
        </p:txBody>
      </p:sp>
      <p:sp>
        <p:nvSpPr>
          <p:cNvPr id="4" name="Date Placeholder 3">
            <a:extLst>
              <a:ext uri="{FF2B5EF4-FFF2-40B4-BE49-F238E27FC236}">
                <a16:creationId xmlns:a16="http://schemas.microsoft.com/office/drawing/2014/main" id="{0A47D6FF-9892-40F5-BED9-88B6B2DFA706}"/>
              </a:ext>
            </a:extLst>
          </p:cNvPr>
          <p:cNvSpPr>
            <a:spLocks noGrp="1"/>
          </p:cNvSpPr>
          <p:nvPr>
            <p:ph type="dt" sz="half" idx="10"/>
          </p:nvPr>
        </p:nvSpPr>
        <p:spPr>
          <a:xfrm>
            <a:off x="609600" y="6356351"/>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722D02A-B649-449E-A6A6-34664B666F9F}" type="datetimeFigureOut">
              <a:rPr lang="en-CA"/>
              <a:pPr>
                <a:defRPr/>
              </a:pPr>
              <a:t>2021-07-29</a:t>
            </a:fld>
            <a:endParaRPr lang="en-US" altLang="en-US"/>
          </a:p>
        </p:txBody>
      </p:sp>
      <p:sp>
        <p:nvSpPr>
          <p:cNvPr id="5" name="Footer Placeholder 4">
            <a:extLst>
              <a:ext uri="{FF2B5EF4-FFF2-40B4-BE49-F238E27FC236}">
                <a16:creationId xmlns:a16="http://schemas.microsoft.com/office/drawing/2014/main" id="{ABC28C16-BFE7-41F1-9629-8846D2269FC8}"/>
              </a:ext>
            </a:extLst>
          </p:cNvPr>
          <p:cNvSpPr>
            <a:spLocks noGrp="1"/>
          </p:cNvSpPr>
          <p:nvPr>
            <p:ph type="ftr" sz="quarter" idx="11"/>
          </p:nvPr>
        </p:nvSpPr>
        <p:spPr>
          <a:xfrm>
            <a:off x="4165600" y="6356351"/>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ltLang="en-US"/>
          </a:p>
        </p:txBody>
      </p:sp>
      <p:sp>
        <p:nvSpPr>
          <p:cNvPr id="6" name="Slide Number Placeholder 5">
            <a:extLst>
              <a:ext uri="{FF2B5EF4-FFF2-40B4-BE49-F238E27FC236}">
                <a16:creationId xmlns:a16="http://schemas.microsoft.com/office/drawing/2014/main" id="{4179999F-3049-4B03-BEC0-9098BFF0C36C}"/>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520C7BF-779C-4945-9A31-7E00B18A920E}" type="slidenum">
              <a:rPr lang="en-CA"/>
              <a:pPr>
                <a:defRPr/>
              </a:pPr>
              <a:t>‹#›</a:t>
            </a:fld>
            <a:endParaRPr lang="en-US" altLang="en-US"/>
          </a:p>
        </p:txBody>
      </p:sp>
    </p:spTree>
    <p:extLst>
      <p:ext uri="{BB962C8B-B14F-4D97-AF65-F5344CB8AC3E}">
        <p14:creationId xmlns:p14="http://schemas.microsoft.com/office/powerpoint/2010/main" val="2465424095"/>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15784-8C8F-42FE-84CA-073C35EF78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C685AF0-F664-4F92-AEAA-1EE32D350C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665828D-82CE-42BA-AD7E-9734A6FF31D7}"/>
              </a:ext>
            </a:extLst>
          </p:cNvPr>
          <p:cNvSpPr>
            <a:spLocks noGrp="1"/>
          </p:cNvSpPr>
          <p:nvPr>
            <p:ph type="dt" sz="half" idx="10"/>
          </p:nvPr>
        </p:nvSpPr>
        <p:spPr/>
        <p:txBody>
          <a:bodyPr/>
          <a:lstStyle/>
          <a:p>
            <a:fld id="{B7BE5A84-171A-426A-93C4-5A8268561FD5}" type="datetimeFigureOut">
              <a:rPr lang="en-CA" smtClean="0"/>
              <a:t>2021-07-29</a:t>
            </a:fld>
            <a:endParaRPr lang="en-CA"/>
          </a:p>
        </p:txBody>
      </p:sp>
      <p:sp>
        <p:nvSpPr>
          <p:cNvPr id="5" name="Footer Placeholder 4">
            <a:extLst>
              <a:ext uri="{FF2B5EF4-FFF2-40B4-BE49-F238E27FC236}">
                <a16:creationId xmlns:a16="http://schemas.microsoft.com/office/drawing/2014/main" id="{8A550FE4-9ABD-4C32-B872-9D48FA948B1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4951F5B-A4CB-4A6F-A645-4759AEECB03C}"/>
              </a:ext>
            </a:extLst>
          </p:cNvPr>
          <p:cNvSpPr>
            <a:spLocks noGrp="1"/>
          </p:cNvSpPr>
          <p:nvPr>
            <p:ph type="sldNum" sz="quarter" idx="12"/>
          </p:nvPr>
        </p:nvSpPr>
        <p:spPr/>
        <p:txBody>
          <a:bodyPr/>
          <a:lstStyle/>
          <a:p>
            <a:fld id="{BD511B88-F19A-4F9B-AA00-0C74E37C53CA}" type="slidenum">
              <a:rPr lang="en-CA" smtClean="0"/>
              <a:t>‹#›</a:t>
            </a:fld>
            <a:endParaRPr lang="en-CA"/>
          </a:p>
        </p:txBody>
      </p:sp>
    </p:spTree>
    <p:extLst>
      <p:ext uri="{BB962C8B-B14F-4D97-AF65-F5344CB8AC3E}">
        <p14:creationId xmlns:p14="http://schemas.microsoft.com/office/powerpoint/2010/main" val="3277902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015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369FD-E4F6-4123-8A94-933CB2F2D5F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2DC1C4E-6745-4CF9-AAEF-725D14C02E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645FF52-CCC4-4C18-B966-7840E6C7BDB3}"/>
              </a:ext>
            </a:extLst>
          </p:cNvPr>
          <p:cNvSpPr>
            <a:spLocks noGrp="1"/>
          </p:cNvSpPr>
          <p:nvPr>
            <p:ph type="dt" sz="half" idx="10"/>
          </p:nvPr>
        </p:nvSpPr>
        <p:spPr/>
        <p:txBody>
          <a:bodyPr/>
          <a:lstStyle/>
          <a:p>
            <a:fld id="{7487367E-CB1D-450E-80CE-8DDAFC055EA8}" type="datetimeFigureOut">
              <a:rPr lang="en-CA" smtClean="0"/>
              <a:t>2021-07-29</a:t>
            </a:fld>
            <a:endParaRPr lang="en-CA"/>
          </a:p>
        </p:txBody>
      </p:sp>
      <p:sp>
        <p:nvSpPr>
          <p:cNvPr id="5" name="Footer Placeholder 4">
            <a:extLst>
              <a:ext uri="{FF2B5EF4-FFF2-40B4-BE49-F238E27FC236}">
                <a16:creationId xmlns:a16="http://schemas.microsoft.com/office/drawing/2014/main" id="{68118424-48F7-4616-9093-1E6556CDC28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2F183F-7489-4ACE-B498-21B541197781}"/>
              </a:ext>
            </a:extLst>
          </p:cNvPr>
          <p:cNvSpPr>
            <a:spLocks noGrp="1"/>
          </p:cNvSpPr>
          <p:nvPr>
            <p:ph type="sldNum" sz="quarter" idx="12"/>
          </p:nvPr>
        </p:nvSpPr>
        <p:spPr/>
        <p:txBody>
          <a:bodyPr/>
          <a:lstStyle/>
          <a:p>
            <a:fld id="{996CED6A-7317-4AC3-A988-12824ECD7BA2}" type="slidenum">
              <a:rPr lang="en-CA" smtClean="0"/>
              <a:t>‹#›</a:t>
            </a:fld>
            <a:endParaRPr lang="en-CA"/>
          </a:p>
        </p:txBody>
      </p:sp>
    </p:spTree>
    <p:extLst>
      <p:ext uri="{BB962C8B-B14F-4D97-AF65-F5344CB8AC3E}">
        <p14:creationId xmlns:p14="http://schemas.microsoft.com/office/powerpoint/2010/main" val="851443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B30D-D264-423E-B61C-D5D2E010C5D4}"/>
              </a:ext>
            </a:extLst>
          </p:cNvPr>
          <p:cNvSpPr>
            <a:spLocks noGrp="1"/>
          </p:cNvSpPr>
          <p:nvPr>
            <p:ph type="title"/>
          </p:nvPr>
        </p:nvSpPr>
        <p:spPr>
          <a:xfrm>
            <a:off x="832557" y="1710267"/>
            <a:ext cx="10515600" cy="2853267"/>
          </a:xfrm>
        </p:spPr>
        <p:txBody>
          <a:bodyPr anchor="b"/>
          <a:lstStyle>
            <a:lvl1pPr>
              <a:defRPr sz="8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8F6EC07-C7C5-4F85-B427-430E953BFCEC}"/>
              </a:ext>
            </a:extLst>
          </p:cNvPr>
          <p:cNvSpPr>
            <a:spLocks noGrp="1"/>
          </p:cNvSpPr>
          <p:nvPr>
            <p:ph type="body" idx="1"/>
          </p:nvPr>
        </p:nvSpPr>
        <p:spPr>
          <a:xfrm>
            <a:off x="832557"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904758-A621-4757-AB33-5CF153ED8303}"/>
              </a:ext>
            </a:extLst>
          </p:cNvPr>
          <p:cNvSpPr>
            <a:spLocks noGrp="1"/>
          </p:cNvSpPr>
          <p:nvPr>
            <p:ph type="dt" sz="half" idx="10"/>
          </p:nvPr>
        </p:nvSpPr>
        <p:spPr/>
        <p:txBody>
          <a:bodyPr/>
          <a:lstStyle/>
          <a:p>
            <a:fld id="{AB79204E-6345-495E-95AE-2CFFDD699415}" type="datetimeFigureOut">
              <a:rPr lang="en-CA" smtClean="0"/>
              <a:t>2021-07-29</a:t>
            </a:fld>
            <a:endParaRPr lang="en-CA"/>
          </a:p>
        </p:txBody>
      </p:sp>
      <p:sp>
        <p:nvSpPr>
          <p:cNvPr id="5" name="Footer Placeholder 4">
            <a:extLst>
              <a:ext uri="{FF2B5EF4-FFF2-40B4-BE49-F238E27FC236}">
                <a16:creationId xmlns:a16="http://schemas.microsoft.com/office/drawing/2014/main" id="{38CC3578-0E3D-4366-A555-D3A722E4805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1399AAA-B8EC-456F-BE7B-0D2EC237EB3E}"/>
              </a:ext>
            </a:extLst>
          </p:cNvPr>
          <p:cNvSpPr>
            <a:spLocks noGrp="1"/>
          </p:cNvSpPr>
          <p:nvPr>
            <p:ph type="sldNum" sz="quarter" idx="12"/>
          </p:nvPr>
        </p:nvSpPr>
        <p:spPr/>
        <p:txBody>
          <a:bodyPr/>
          <a:lstStyle/>
          <a:p>
            <a:fld id="{338ABD80-BFC9-4429-8403-F7CC1D04A26E}" type="slidenum">
              <a:rPr lang="en-CA" smtClean="0"/>
              <a:t>‹#›</a:t>
            </a:fld>
            <a:endParaRPr lang="en-CA"/>
          </a:p>
        </p:txBody>
      </p:sp>
      <p:pic>
        <p:nvPicPr>
          <p:cNvPr id="8" name="Picture 7">
            <a:extLst>
              <a:ext uri="{FF2B5EF4-FFF2-40B4-BE49-F238E27FC236}">
                <a16:creationId xmlns:a16="http://schemas.microsoft.com/office/drawing/2014/main" id="{2176C818-53BB-4472-8BC6-F74B776CD38D}"/>
              </a:ext>
            </a:extLst>
          </p:cNvPr>
          <p:cNvPicPr>
            <a:picLocks noChangeAspect="1"/>
          </p:cNvPicPr>
          <p:nvPr userDrawn="1"/>
        </p:nvPicPr>
        <p:blipFill>
          <a:blip r:embed="rId2"/>
          <a:stretch>
            <a:fillRect/>
          </a:stretch>
        </p:blipFill>
        <p:spPr>
          <a:xfrm>
            <a:off x="0" y="235461"/>
            <a:ext cx="12192000" cy="321711"/>
          </a:xfrm>
          <a:prstGeom prst="rect">
            <a:avLst/>
          </a:prstGeom>
        </p:spPr>
      </p:pic>
    </p:spTree>
    <p:extLst>
      <p:ext uri="{BB962C8B-B14F-4D97-AF65-F5344CB8AC3E}">
        <p14:creationId xmlns:p14="http://schemas.microsoft.com/office/powerpoint/2010/main" val="1332099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reated - Nancy">
    <p:spTree>
      <p:nvGrpSpPr>
        <p:cNvPr id="1" name=""/>
        <p:cNvGrpSpPr/>
        <p:nvPr/>
      </p:nvGrpSpPr>
      <p:grpSpPr>
        <a:xfrm>
          <a:off x="0" y="0"/>
          <a:ext cx="0" cy="0"/>
          <a:chOff x="0" y="0"/>
          <a:chExt cx="0" cy="0"/>
        </a:xfrm>
      </p:grpSpPr>
      <p:sp>
        <p:nvSpPr>
          <p:cNvPr id="6" name="TextBox 5"/>
          <p:cNvSpPr txBox="1"/>
          <p:nvPr userDrawn="1"/>
        </p:nvSpPr>
        <p:spPr>
          <a:xfrm>
            <a:off x="14001751" y="4371975"/>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46116015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for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010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9667" y="190500"/>
            <a:ext cx="10659533" cy="1527175"/>
          </a:xfrm>
        </p:spPr>
        <p:txBody>
          <a:bodyPr/>
          <a:lstStyle/>
          <a:p>
            <a:r>
              <a:rPr lang="en-US"/>
              <a:t>Click to edit Master title style</a:t>
            </a:r>
            <a:endParaRPr lang="en-CA"/>
          </a:p>
        </p:txBody>
      </p:sp>
      <p:sp>
        <p:nvSpPr>
          <p:cNvPr id="3" name="Text Placeholder 2"/>
          <p:cNvSpPr>
            <a:spLocks noGrp="1"/>
          </p:cNvSpPr>
          <p:nvPr>
            <p:ph type="body" sz="half" idx="1"/>
          </p:nvPr>
        </p:nvSpPr>
        <p:spPr>
          <a:xfrm>
            <a:off x="719667" y="1905000"/>
            <a:ext cx="52281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51034" y="1905000"/>
            <a:ext cx="52281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8839200" y="6248400"/>
            <a:ext cx="25400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2639485" y="6543676"/>
            <a:ext cx="7200900" cy="314325"/>
          </a:xfrm>
          <a:prstGeom prst="rect">
            <a:avLst/>
          </a:prstGeom>
        </p:spPr>
        <p:txBody>
          <a:bodyPr/>
          <a:lstStyle>
            <a:lvl1pPr>
              <a:defRPr/>
            </a:lvl1pPr>
          </a:lstStyle>
          <a:p>
            <a:pPr>
              <a:defRPr/>
            </a:pPr>
            <a:r>
              <a:rPr lang="en-US"/>
              <a:t>STEM Consulting &amp; Marketing Inc.  © Copyright 2010 </a:t>
            </a:r>
            <a:r>
              <a:rPr lang="en-US">
                <a:solidFill>
                  <a:schemeClr val="bg2"/>
                </a:solidFill>
                <a:hlinkClick r:id="rId2"/>
              </a:rPr>
              <a:t>www.stemconsulting.com</a:t>
            </a:r>
            <a:r>
              <a:rPr lang="en-US">
                <a:solidFill>
                  <a:schemeClr val="bg2"/>
                </a:solidFill>
              </a:rPr>
              <a:t> </a:t>
            </a:r>
          </a:p>
        </p:txBody>
      </p:sp>
      <p:sp>
        <p:nvSpPr>
          <p:cNvPr id="7" name="Slide Number Placeholder 6"/>
          <p:cNvSpPr>
            <a:spLocks noGrp="1"/>
          </p:cNvSpPr>
          <p:nvPr>
            <p:ph type="sldNum" sz="quarter" idx="12"/>
          </p:nvPr>
        </p:nvSpPr>
        <p:spPr>
          <a:xfrm>
            <a:off x="239184" y="6237288"/>
            <a:ext cx="1727200" cy="457200"/>
          </a:xfrm>
          <a:prstGeom prst="rect">
            <a:avLst/>
          </a:prstGeom>
        </p:spPr>
        <p:txBody>
          <a:bodyPr/>
          <a:lstStyle>
            <a:lvl1pPr>
              <a:defRPr/>
            </a:lvl1pPr>
          </a:lstStyle>
          <a:p>
            <a:pPr>
              <a:defRPr/>
            </a:pPr>
            <a:fld id="{B167F997-EBAA-4099-BF73-039204DB25CC}" type="slidenum">
              <a:rPr lang="en-US"/>
              <a:pPr>
                <a:defRPr/>
              </a:pPr>
              <a:t>‹#›</a:t>
            </a:fld>
            <a:endParaRPr lang="en-US"/>
          </a:p>
        </p:txBody>
      </p:sp>
    </p:spTree>
    <p:extLst>
      <p:ext uri="{BB962C8B-B14F-4D97-AF65-F5344CB8AC3E}">
        <p14:creationId xmlns:p14="http://schemas.microsoft.com/office/powerpoint/2010/main" val="664280767"/>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726B5552-5644-4F0F-B3BB-281D90595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1" y="5929313"/>
            <a:ext cx="1428749"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p:cNvSpPr>
            <a:spLocks noGrp="1"/>
          </p:cNvSpPr>
          <p:nvPr>
            <p:ph type="body" sz="quarter" idx="10"/>
          </p:nvPr>
        </p:nvSpPr>
        <p:spPr>
          <a:xfrm>
            <a:off x="268800" y="274638"/>
            <a:ext cx="7148000" cy="1630362"/>
          </a:xfrm>
        </p:spPr>
        <p:txBody>
          <a:bodyPr>
            <a:normAutofit/>
          </a:bodyPr>
          <a:lstStyle>
            <a:lvl1pPr marL="0">
              <a:spcBef>
                <a:spcPts val="0"/>
              </a:spcBef>
              <a:buNone/>
              <a:defRPr sz="2400"/>
            </a:lvl1pPr>
          </a:lstStyle>
          <a:p>
            <a:pPr lvl="0"/>
            <a:r>
              <a:rPr lang="en-US"/>
              <a:t>Click to edit Master text styles</a:t>
            </a:r>
          </a:p>
        </p:txBody>
      </p:sp>
    </p:spTree>
    <p:extLst>
      <p:ext uri="{BB962C8B-B14F-4D97-AF65-F5344CB8AC3E}">
        <p14:creationId xmlns:p14="http://schemas.microsoft.com/office/powerpoint/2010/main" val="292257204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419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6" r:id="rId6"/>
    <p:sldLayoutId id="2147483657" r:id="rId7"/>
    <p:sldLayoutId id="2147483658" r:id="rId8"/>
    <p:sldLayoutId id="2147483659" r:id="rId9"/>
    <p:sldLayoutId id="2147483661" r:id="rId10"/>
    <p:sldLayoutId id="2147483662"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22.pdf"/></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82.sv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82.sv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82.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85.svg"/></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87.jpeg"/></Relationships>
</file>

<file path=ppt/slides/_rels/slide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084C4B-074A-CF4C-8DDB-712A34B7D6C6}"/>
              </a:ext>
            </a:extLst>
          </p:cNvPr>
          <p:cNvSpPr txBox="1">
            <a:spLocks noChangeAspect="1"/>
          </p:cNvSpPr>
          <p:nvPr/>
        </p:nvSpPr>
        <p:spPr>
          <a:xfrm>
            <a:off x="4431479" y="5745250"/>
            <a:ext cx="3046281" cy="605638"/>
          </a:xfrm>
          <a:prstGeom prst="rect">
            <a:avLst/>
          </a:prstGeom>
          <a:noFill/>
          <a:ln w="12700">
            <a:noFill/>
          </a:ln>
          <a:effectLst/>
        </p:spPr>
        <p:txBody>
          <a:bodyPr vert="horz" wrap="square" lIns="180000" tIns="180000" rIns="180000" bIns="180000" rtlCol="0" anchor="ctr" anchorCtr="0">
            <a:spAutoFit/>
          </a:bodyPr>
          <a:lstStyle/>
          <a:p>
            <a:pPr algn="ctr"/>
            <a:r>
              <a:rPr lang="en-US" sz="1600" spc="600" dirty="0">
                <a:solidFill>
                  <a:schemeClr val="bg1"/>
                </a:solidFill>
                <a:latin typeface="Arial" panose="020B0604020202020204" pitchFamily="34" charset="0"/>
                <a:cs typeface="Arial" panose="020B0604020202020204" pitchFamily="34" charset="0"/>
              </a:rPr>
              <a:t>July,2021</a:t>
            </a:r>
            <a:endParaRPr lang="en-US" sz="1600" b="0" spc="600" dirty="0">
              <a:ln>
                <a:noFill/>
              </a:ln>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A1F34E3-9D6F-964A-9282-AF9780C811F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384701" y="868046"/>
            <a:ext cx="1422598" cy="1043681"/>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66493BF6-6D5B-3A40-AF7E-698A41E0766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9760" y="5660867"/>
            <a:ext cx="1846658" cy="738663"/>
          </a:xfrm>
          <a:prstGeom prst="rect">
            <a:avLst/>
          </a:prstGeom>
        </p:spPr>
      </p:pic>
      <p:pic>
        <p:nvPicPr>
          <p:cNvPr id="17" name="Picture 16">
            <a:extLst>
              <a:ext uri="{FF2B5EF4-FFF2-40B4-BE49-F238E27FC236}">
                <a16:creationId xmlns:a16="http://schemas.microsoft.com/office/drawing/2014/main" id="{AF21EBEC-CF56-7444-80D8-57D3A3EDCD0E}"/>
              </a:ext>
            </a:extLst>
          </p:cNvPr>
          <p:cNvPicPr>
            <a:picLocks noChangeAspect="1"/>
          </p:cNvPicPr>
          <p:nvPr/>
        </p:nvPicPr>
        <p:blipFill>
          <a:blip r:embed="rId5"/>
          <a:stretch>
            <a:fillRect/>
          </a:stretch>
        </p:blipFill>
        <p:spPr>
          <a:xfrm>
            <a:off x="10320096" y="5546191"/>
            <a:ext cx="1150544" cy="810292"/>
          </a:xfrm>
          <a:prstGeom prst="rect">
            <a:avLst/>
          </a:prstGeom>
        </p:spPr>
      </p:pic>
      <p:sp>
        <p:nvSpPr>
          <p:cNvPr id="18" name="TextBox 17">
            <a:extLst>
              <a:ext uri="{FF2B5EF4-FFF2-40B4-BE49-F238E27FC236}">
                <a16:creationId xmlns:a16="http://schemas.microsoft.com/office/drawing/2014/main" id="{6B83EA3F-3D98-B849-9851-5735F735E505}"/>
              </a:ext>
            </a:extLst>
          </p:cNvPr>
          <p:cNvSpPr txBox="1">
            <a:spLocks noChangeAspect="1"/>
          </p:cNvSpPr>
          <p:nvPr/>
        </p:nvSpPr>
        <p:spPr>
          <a:xfrm>
            <a:off x="2466418" y="2477181"/>
            <a:ext cx="7482596" cy="2333286"/>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endParaRPr lang="en-CA" sz="3200" dirty="0">
              <a:solidFill>
                <a:schemeClr val="bg1"/>
              </a:solidFill>
            </a:endParaRPr>
          </a:p>
          <a:p>
            <a:pPr algn="ctr"/>
            <a:r>
              <a:rPr lang="en-CA" sz="3200" dirty="0">
                <a:solidFill>
                  <a:schemeClr val="bg1"/>
                </a:solidFill>
              </a:rPr>
              <a:t>Travel Information Centre Summer 2021 Training – Superior Country</a:t>
            </a:r>
          </a:p>
          <a:p>
            <a:pPr algn="ctr"/>
            <a:endParaRPr lang="en-US" sz="3200" b="0" dirty="0">
              <a:ln>
                <a:noFill/>
              </a:ln>
              <a:solidFill>
                <a:schemeClr val="bg1"/>
              </a:solidFill>
              <a:latin typeface="+mj-lt"/>
              <a:cs typeface="Arial" panose="020B0604020202020204" pitchFamily="34" charset="0"/>
            </a:endParaRPr>
          </a:p>
        </p:txBody>
      </p:sp>
    </p:spTree>
    <p:custDataLst>
      <p:tags r:id="rId1"/>
    </p:custDataLst>
    <p:extLst>
      <p:ext uri="{BB962C8B-B14F-4D97-AF65-F5344CB8AC3E}">
        <p14:creationId xmlns:p14="http://schemas.microsoft.com/office/powerpoint/2010/main" val="414507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656914" y="997527"/>
            <a:ext cx="5467484" cy="2127112"/>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CA" sz="5400" dirty="0"/>
              <a:t>Current Challenges in Suggesting Travel Experiences</a:t>
            </a:r>
            <a:endParaRPr lang="en-US" sz="5400" dirty="0"/>
          </a:p>
        </p:txBody>
      </p:sp>
      <p:sp>
        <p:nvSpPr>
          <p:cNvPr id="10" name="TextBox 9">
            <a:extLst>
              <a:ext uri="{FF2B5EF4-FFF2-40B4-BE49-F238E27FC236}">
                <a16:creationId xmlns:a16="http://schemas.microsoft.com/office/drawing/2014/main" id="{00BA7A6A-0FA7-0745-BCEB-246362AA30F7}"/>
              </a:ext>
            </a:extLst>
          </p:cNvPr>
          <p:cNvSpPr txBox="1">
            <a:spLocks noChangeAspect="1"/>
          </p:cNvSpPr>
          <p:nvPr/>
        </p:nvSpPr>
        <p:spPr>
          <a:xfrm>
            <a:off x="4729128" y="0"/>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6470762" y="1637189"/>
            <a:ext cx="5410688" cy="5024618"/>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Group size restrictions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Food &amp; Beverage options vary and are more limited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Operating status and opening and hours of sites, attractions &amp; experiences</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Health and safety concerns</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Some confusion and uncertainty about changing rules and guidelines </a:t>
            </a:r>
          </a:p>
          <a:p>
            <a:pPr marL="342900" indent="-342900" algn="l">
              <a:buFont typeface="Arial" panose="020B0604020202020204" pitchFamily="34" charset="0"/>
              <a:buChar char="•"/>
            </a:pPr>
            <a:endParaRPr lang="en-CA" sz="2400" spc="10" dirty="0">
              <a:latin typeface="Calibri" panose="020F0502020204030204" pitchFamily="34" charset="0"/>
              <a:cs typeface="Calibri" panose="020F0502020204030204" pitchFamily="34" charset="0"/>
            </a:endParaRPr>
          </a:p>
        </p:txBody>
      </p:sp>
      <p:pic>
        <p:nvPicPr>
          <p:cNvPr id="4" name="Graphic 3" descr="Playbook">
            <a:extLst>
              <a:ext uri="{FF2B5EF4-FFF2-40B4-BE49-F238E27FC236}">
                <a16:creationId xmlns:a16="http://schemas.microsoft.com/office/drawing/2014/main" id="{F943AA1F-B2EF-43BF-B27B-8E0EBC02DA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7473" y="4534790"/>
            <a:ext cx="1820092" cy="1820092"/>
          </a:xfrm>
          <a:prstGeom prst="rect">
            <a:avLst/>
          </a:prstGeom>
        </p:spPr>
      </p:pic>
    </p:spTree>
    <p:extLst>
      <p:ext uri="{BB962C8B-B14F-4D97-AF65-F5344CB8AC3E}">
        <p14:creationId xmlns:p14="http://schemas.microsoft.com/office/powerpoint/2010/main" val="198854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656914" y="1510145"/>
            <a:ext cx="5467484" cy="2127112"/>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CA" sz="5400" dirty="0"/>
              <a:t>Engaging with the Visitor </a:t>
            </a:r>
            <a:endParaRPr lang="en-US" sz="5400" dirty="0"/>
          </a:p>
        </p:txBody>
      </p:sp>
      <p:sp>
        <p:nvSpPr>
          <p:cNvPr id="10" name="TextBox 9">
            <a:extLst>
              <a:ext uri="{FF2B5EF4-FFF2-40B4-BE49-F238E27FC236}">
                <a16:creationId xmlns:a16="http://schemas.microsoft.com/office/drawing/2014/main" id="{00BA7A6A-0FA7-0745-BCEB-246362AA30F7}"/>
              </a:ext>
            </a:extLst>
          </p:cNvPr>
          <p:cNvSpPr txBox="1">
            <a:spLocks noChangeAspect="1"/>
          </p:cNvSpPr>
          <p:nvPr/>
        </p:nvSpPr>
        <p:spPr>
          <a:xfrm>
            <a:off x="4729128" y="0"/>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6470762" y="1637189"/>
            <a:ext cx="5410688" cy="3695023"/>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CA" sz="2400" spc="1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Traditional – walk-in with safety measures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Hours of operation may vary</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Could be via phone or on-line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Things will likely be different</a:t>
            </a:r>
          </a:p>
          <a:p>
            <a:pPr marL="342900" indent="-342900" algn="l">
              <a:buFont typeface="Arial" panose="020B0604020202020204" pitchFamily="34" charset="0"/>
              <a:buChar char="•"/>
            </a:pPr>
            <a:endParaRPr lang="en-CA" sz="2400" spc="10" dirty="0">
              <a:latin typeface="Calibri" panose="020F0502020204030204" pitchFamily="34" charset="0"/>
              <a:cs typeface="Calibri" panose="020F0502020204030204" pitchFamily="34" charset="0"/>
            </a:endParaRPr>
          </a:p>
        </p:txBody>
      </p:sp>
      <p:pic>
        <p:nvPicPr>
          <p:cNvPr id="6" name="Graphic 5" descr="Smart Phone">
            <a:extLst>
              <a:ext uri="{FF2B5EF4-FFF2-40B4-BE49-F238E27FC236}">
                <a16:creationId xmlns:a16="http://schemas.microsoft.com/office/drawing/2014/main" id="{1E781665-08D7-4415-BB77-A30CF7F513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782" y="4177146"/>
            <a:ext cx="914400" cy="914400"/>
          </a:xfrm>
          <a:prstGeom prst="rect">
            <a:avLst/>
          </a:prstGeom>
        </p:spPr>
      </p:pic>
      <p:pic>
        <p:nvPicPr>
          <p:cNvPr id="8" name="Graphic 7" descr="Internet">
            <a:extLst>
              <a:ext uri="{FF2B5EF4-FFF2-40B4-BE49-F238E27FC236}">
                <a16:creationId xmlns:a16="http://schemas.microsoft.com/office/drawing/2014/main" id="{C1E4C426-20E4-43BD-BEA7-82503FDE6D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2691" y="4177146"/>
            <a:ext cx="914400" cy="914400"/>
          </a:xfrm>
          <a:prstGeom prst="rect">
            <a:avLst/>
          </a:prstGeom>
        </p:spPr>
      </p:pic>
      <p:pic>
        <p:nvPicPr>
          <p:cNvPr id="11" name="Graphic 10" descr="Customer review">
            <a:extLst>
              <a:ext uri="{FF2B5EF4-FFF2-40B4-BE49-F238E27FC236}">
                <a16:creationId xmlns:a16="http://schemas.microsoft.com/office/drawing/2014/main" id="{CD09DD51-DBB4-4B2A-A4F1-89DF11EC7E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6039" y="5347855"/>
            <a:ext cx="914400" cy="914400"/>
          </a:xfrm>
          <a:prstGeom prst="rect">
            <a:avLst/>
          </a:prstGeom>
        </p:spPr>
      </p:pic>
    </p:spTree>
    <p:extLst>
      <p:ext uri="{BB962C8B-B14F-4D97-AF65-F5344CB8AC3E}">
        <p14:creationId xmlns:p14="http://schemas.microsoft.com/office/powerpoint/2010/main" val="3734060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197B2-5682-4CFF-88F9-B930BC4D7A97}"/>
              </a:ext>
            </a:extLst>
          </p:cNvPr>
          <p:cNvPicPr>
            <a:picLocks noChangeAspect="1"/>
          </p:cNvPicPr>
          <p:nvPr/>
        </p:nvPicPr>
        <p:blipFill>
          <a:blip r:embed="rId2"/>
          <a:stretch>
            <a:fillRect/>
          </a:stretch>
        </p:blipFill>
        <p:spPr>
          <a:xfrm>
            <a:off x="0" y="614598"/>
            <a:ext cx="12192000" cy="6243402"/>
          </a:xfrm>
          <a:prstGeom prst="rect">
            <a:avLst/>
          </a:prstGeom>
        </p:spPr>
      </p:pic>
      <p:sp>
        <p:nvSpPr>
          <p:cNvPr id="6" name="TextBox 5">
            <a:extLst>
              <a:ext uri="{FF2B5EF4-FFF2-40B4-BE49-F238E27FC236}">
                <a16:creationId xmlns:a16="http://schemas.microsoft.com/office/drawing/2014/main" id="{DA83AA08-6552-4860-9D03-9D4430FA5653}"/>
              </a:ext>
            </a:extLst>
          </p:cNvPr>
          <p:cNvSpPr txBox="1">
            <a:spLocks noChangeAspect="1"/>
          </p:cNvSpPr>
          <p:nvPr/>
        </p:nvSpPr>
        <p:spPr>
          <a:xfrm>
            <a:off x="4729128" y="0"/>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Tree>
    <p:extLst>
      <p:ext uri="{BB962C8B-B14F-4D97-AF65-F5344CB8AC3E}">
        <p14:creationId xmlns:p14="http://schemas.microsoft.com/office/powerpoint/2010/main" val="1429719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8" name="Freeform: Shape 137">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0" name="Freeform: Shape 139">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035" name="Rectangle 2"/>
          <p:cNvSpPr>
            <a:spLocks noGrp="1" noChangeArrowheads="1"/>
          </p:cNvSpPr>
          <p:nvPr>
            <p:ph type="title" idx="4294967295"/>
          </p:nvPr>
        </p:nvSpPr>
        <p:spPr>
          <a:xfrm>
            <a:off x="621792" y="1161288"/>
            <a:ext cx="3602736" cy="4526280"/>
          </a:xfrm>
        </p:spPr>
        <p:txBody>
          <a:bodyPr vert="horz" lIns="91440" tIns="45720" rIns="91440" bIns="45720" rtlCol="0" anchor="ctr">
            <a:normAutofit/>
          </a:bodyPr>
          <a:lstStyle/>
          <a:p>
            <a:r>
              <a:rPr lang="en-US" sz="4000" kern="1200">
                <a:solidFill>
                  <a:schemeClr val="tx1"/>
                </a:solidFill>
                <a:latin typeface="+mj-lt"/>
                <a:ea typeface="+mj-ea"/>
                <a:cs typeface="+mj-cs"/>
              </a:rPr>
              <a:t>Recap</a:t>
            </a:r>
          </a:p>
        </p:txBody>
      </p:sp>
      <p:sp>
        <p:nvSpPr>
          <p:cNvPr id="142" name="Rectangle 141">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29091" name="Rectangle 3"/>
          <p:cNvSpPr>
            <a:spLocks noGrp="1" noChangeArrowheads="1"/>
          </p:cNvSpPr>
          <p:nvPr>
            <p:ph type="body" sz="half" idx="4294967295"/>
          </p:nvPr>
        </p:nvSpPr>
        <p:spPr>
          <a:xfrm>
            <a:off x="5546703" y="2000618"/>
            <a:ext cx="5917483" cy="3112839"/>
          </a:xfrm>
        </p:spPr>
        <p:txBody>
          <a:bodyPr vert="horz" lIns="91440" tIns="45720" rIns="91440" bIns="45720" rtlCol="0" anchor="ctr">
            <a:normAutofit/>
          </a:bodyPr>
          <a:lstStyle/>
          <a:p>
            <a:pPr marL="0"/>
            <a:r>
              <a:rPr lang="en-US" sz="2000" dirty="0"/>
              <a:t>Things will be different </a:t>
            </a:r>
          </a:p>
          <a:p>
            <a:pPr marL="0"/>
            <a:r>
              <a:rPr lang="en-US" sz="2000" dirty="0"/>
              <a:t>Traveller have new needs and new concerns </a:t>
            </a:r>
          </a:p>
          <a:p>
            <a:pPr marL="0"/>
            <a:r>
              <a:rPr lang="en-US" sz="2000" dirty="0"/>
              <a:t>Your input is vital – on the ground intel </a:t>
            </a:r>
          </a:p>
          <a:p>
            <a:r>
              <a:rPr lang="en-US" sz="2000" dirty="0"/>
              <a:t>Engagement might be different </a:t>
            </a:r>
          </a:p>
          <a:p>
            <a:r>
              <a:rPr lang="en-US" sz="2000" dirty="0"/>
              <a:t>Change is ongoing</a:t>
            </a:r>
          </a:p>
          <a:p>
            <a:r>
              <a:rPr lang="en-US" sz="2000" dirty="0"/>
              <a:t>Rules changing every 21 days  </a:t>
            </a:r>
          </a:p>
        </p:txBody>
      </p:sp>
      <p:sp>
        <p:nvSpPr>
          <p:cNvPr id="13" name="Subtitle 2">
            <a:extLst>
              <a:ext uri="{FF2B5EF4-FFF2-40B4-BE49-F238E27FC236}">
                <a16:creationId xmlns:a16="http://schemas.microsoft.com/office/drawing/2014/main" id="{2F9EFA74-6F73-4C23-8D43-38AC91AD646A}"/>
              </a:ext>
            </a:extLst>
          </p:cNvPr>
          <p:cNvSpPr txBox="1">
            <a:spLocks noChangeAspect="1"/>
          </p:cNvSpPr>
          <p:nvPr/>
        </p:nvSpPr>
        <p:spPr>
          <a:xfrm>
            <a:off x="5248939" y="932689"/>
            <a:ext cx="6321269" cy="1012512"/>
          </a:xfrm>
          <a:prstGeom prst="rect">
            <a:avLst/>
          </a:prstGeom>
          <a:noFill/>
          <a:ln w="12700">
            <a:noFill/>
          </a:ln>
        </p:spPr>
        <p:txBody>
          <a:bodyPr vert="horz" wrap="square" lIns="288000" tIns="288000" rIns="288000" bIns="288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CA" sz="2800" b="1" spc="0" dirty="0">
                <a:latin typeface="+mj-lt"/>
                <a:cs typeface="Calibri" panose="020F0502020204030204" pitchFamily="34" charset="0"/>
              </a:rPr>
              <a:t>Working Differently</a:t>
            </a:r>
          </a:p>
        </p:txBody>
      </p:sp>
      <p:sp>
        <p:nvSpPr>
          <p:cNvPr id="14" name="TextBox 13">
            <a:extLst>
              <a:ext uri="{FF2B5EF4-FFF2-40B4-BE49-F238E27FC236}">
                <a16:creationId xmlns:a16="http://schemas.microsoft.com/office/drawing/2014/main" id="{AC82C327-4261-4C22-9AEC-BC866F413E8A}"/>
              </a:ext>
            </a:extLst>
          </p:cNvPr>
          <p:cNvSpPr txBox="1">
            <a:spLocks noChangeAspect="1"/>
          </p:cNvSpPr>
          <p:nvPr/>
        </p:nvSpPr>
        <p:spPr>
          <a:xfrm>
            <a:off x="4729128" y="30915"/>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Tree>
    <p:extLst>
      <p:ext uri="{BB962C8B-B14F-4D97-AF65-F5344CB8AC3E}">
        <p14:creationId xmlns:p14="http://schemas.microsoft.com/office/powerpoint/2010/main" val="1221087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90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90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90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90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90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90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6F8148-BEF2-8B4B-ADF3-32EAEB35435D}"/>
              </a:ext>
            </a:extLst>
          </p:cNvPr>
          <p:cNvSpPr txBox="1">
            <a:spLocks/>
          </p:cNvSpPr>
          <p:nvPr/>
        </p:nvSpPr>
        <p:spPr>
          <a:xfrm>
            <a:off x="5903018" y="2016156"/>
            <a:ext cx="5397909" cy="1448648"/>
          </a:xfrm>
          <a:prstGeom prst="rect">
            <a:avLst/>
          </a:prstGeom>
        </p:spPr>
        <p:txBody>
          <a:bodyPr anchor="t" anchorCtr="0">
            <a:noAutofit/>
          </a:bodyPr>
          <a:lstStyle>
            <a:lvl1pPr algn="l" defTabSz="914400" rtl="0" eaLnBrk="1" latinLnBrk="0" hangingPunct="1">
              <a:lnSpc>
                <a:spcPct val="80000"/>
              </a:lnSpc>
              <a:spcBef>
                <a:spcPct val="0"/>
              </a:spcBef>
              <a:buNone/>
              <a:defRPr sz="4400" kern="1200">
                <a:solidFill>
                  <a:schemeClr val="accent1"/>
                </a:solidFill>
                <a:latin typeface="+mj-lt"/>
                <a:ea typeface="+mj-ea"/>
                <a:cs typeface="+mj-cs"/>
              </a:defRPr>
            </a:lvl1pPr>
          </a:lstStyle>
          <a:p>
            <a:pPr>
              <a:lnSpc>
                <a:spcPct val="100000"/>
              </a:lnSpc>
            </a:pPr>
            <a:r>
              <a:rPr lang="en-US" sz="5500" dirty="0">
                <a:solidFill>
                  <a:schemeClr val="tx1"/>
                </a:solidFill>
              </a:rPr>
              <a:t>Service Delivery &amp; Guest Interaction</a:t>
            </a:r>
            <a:endParaRPr lang="en-US" sz="6000" dirty="0">
              <a:solidFill>
                <a:schemeClr val="tx1"/>
              </a:solidFill>
            </a:endParaRPr>
          </a:p>
        </p:txBody>
      </p:sp>
      <p:sp>
        <p:nvSpPr>
          <p:cNvPr id="18" name="TextBox 17">
            <a:extLst>
              <a:ext uri="{FF2B5EF4-FFF2-40B4-BE49-F238E27FC236}">
                <a16:creationId xmlns:a16="http://schemas.microsoft.com/office/drawing/2014/main" id="{AC828A9C-1610-994D-A8A0-8C46F39E2E32}"/>
              </a:ext>
            </a:extLst>
          </p:cNvPr>
          <p:cNvSpPr txBox="1">
            <a:spLocks noChangeAspect="1"/>
          </p:cNvSpPr>
          <p:nvPr/>
        </p:nvSpPr>
        <p:spPr>
          <a:xfrm>
            <a:off x="4208016" y="-32005"/>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2" name="Rectangle 1">
            <a:extLst>
              <a:ext uri="{FF2B5EF4-FFF2-40B4-BE49-F238E27FC236}">
                <a16:creationId xmlns:a16="http://schemas.microsoft.com/office/drawing/2014/main" id="{C6DC03BE-B9D8-49FD-B810-FDEA3396BA9C}"/>
              </a:ext>
            </a:extLst>
          </p:cNvPr>
          <p:cNvSpPr/>
          <p:nvPr/>
        </p:nvSpPr>
        <p:spPr>
          <a:xfrm>
            <a:off x="373618" y="5064042"/>
            <a:ext cx="3834398" cy="369332"/>
          </a:xfrm>
          <a:prstGeom prst="rect">
            <a:avLst/>
          </a:prstGeom>
        </p:spPr>
        <p:txBody>
          <a:bodyPr wrap="square">
            <a:spAutoFit/>
          </a:bodyPr>
          <a:lstStyle/>
          <a:p>
            <a:pPr lvl="0"/>
            <a:r>
              <a:rPr lang="en-CA" dirty="0">
                <a:solidFill>
                  <a:schemeClr val="bg1"/>
                </a:solidFill>
              </a:rPr>
              <a:t>Anticipated business levels</a:t>
            </a:r>
          </a:p>
        </p:txBody>
      </p:sp>
      <p:pic>
        <p:nvPicPr>
          <p:cNvPr id="7" name="Graphic 6" descr="Family with girl">
            <a:extLst>
              <a:ext uri="{FF2B5EF4-FFF2-40B4-BE49-F238E27FC236}">
                <a16:creationId xmlns:a16="http://schemas.microsoft.com/office/drawing/2014/main" id="{CCF35251-C226-4296-A574-DEF7C2F1C3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3616" y="2736271"/>
            <a:ext cx="1932709" cy="1932709"/>
          </a:xfrm>
          <a:prstGeom prst="rect">
            <a:avLst/>
          </a:prstGeom>
        </p:spPr>
      </p:pic>
    </p:spTree>
    <p:extLst>
      <p:ext uri="{BB962C8B-B14F-4D97-AF65-F5344CB8AC3E}">
        <p14:creationId xmlns:p14="http://schemas.microsoft.com/office/powerpoint/2010/main" val="2860216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3705571" y="3163233"/>
            <a:ext cx="5410688" cy="3234384"/>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sz="2400" spc="10" dirty="0">
                <a:latin typeface="Calibri" panose="020F0502020204030204" pitchFamily="34" charset="0"/>
                <a:cs typeface="Calibri" panose="020F0502020204030204" pitchFamily="34" charset="0"/>
              </a:rPr>
              <a:t>How long does it take to make a first impression?</a:t>
            </a:r>
          </a:p>
          <a:p>
            <a:pPr marL="457200" indent="-457200" algn="l">
              <a:buAutoNum type="alphaLcParenR"/>
            </a:pPr>
            <a:r>
              <a:rPr lang="en-CA" sz="2400" spc="10" dirty="0">
                <a:latin typeface="Calibri" panose="020F0502020204030204" pitchFamily="34" charset="0"/>
                <a:cs typeface="Calibri" panose="020F0502020204030204" pitchFamily="34" charset="0"/>
              </a:rPr>
              <a:t>3 seconds </a:t>
            </a:r>
          </a:p>
          <a:p>
            <a:pPr marL="457200" indent="-457200" algn="l">
              <a:buAutoNum type="alphaLcParenR"/>
            </a:pPr>
            <a:r>
              <a:rPr lang="en-CA" sz="2400" spc="10" dirty="0">
                <a:latin typeface="Calibri" panose="020F0502020204030204" pitchFamily="34" charset="0"/>
                <a:cs typeface="Calibri" panose="020F0502020204030204" pitchFamily="34" charset="0"/>
              </a:rPr>
              <a:t>10 seconds </a:t>
            </a:r>
          </a:p>
          <a:p>
            <a:pPr marL="457200" indent="-457200" algn="l">
              <a:buAutoNum type="alphaLcParenR"/>
            </a:pPr>
            <a:r>
              <a:rPr lang="en-CA" sz="2400" spc="10" dirty="0">
                <a:latin typeface="Calibri" panose="020F0502020204030204" pitchFamily="34" charset="0"/>
                <a:cs typeface="Calibri" panose="020F0502020204030204" pitchFamily="34" charset="0"/>
              </a:rPr>
              <a:t>30 seconds </a:t>
            </a:r>
          </a:p>
          <a:p>
            <a:pPr marL="457200" indent="-457200" algn="l">
              <a:buAutoNum type="alphaLcParenR"/>
            </a:pPr>
            <a:r>
              <a:rPr lang="en-CA" sz="2400" spc="10" dirty="0">
                <a:latin typeface="Calibri" panose="020F0502020204030204" pitchFamily="34" charset="0"/>
                <a:cs typeface="Calibri" panose="020F0502020204030204" pitchFamily="34" charset="0"/>
              </a:rPr>
              <a:t>One minute </a:t>
            </a:r>
          </a:p>
        </p:txBody>
      </p:sp>
      <p:pic>
        <p:nvPicPr>
          <p:cNvPr id="8" name="Graphic 7" descr="Circle with right arrow">
            <a:extLst>
              <a:ext uri="{FF2B5EF4-FFF2-40B4-BE49-F238E27FC236}">
                <a16:creationId xmlns:a16="http://schemas.microsoft.com/office/drawing/2014/main" id="{3571FE91-991B-4A80-9914-FE75392C5C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255456" y="857251"/>
            <a:ext cx="1363277" cy="1363277"/>
          </a:xfrm>
          <a:prstGeom prst="rect">
            <a:avLst/>
          </a:prstGeom>
        </p:spPr>
      </p:pic>
      <p:sp>
        <p:nvSpPr>
          <p:cNvPr id="9" name="Title 1">
            <a:extLst>
              <a:ext uri="{FF2B5EF4-FFF2-40B4-BE49-F238E27FC236}">
                <a16:creationId xmlns:a16="http://schemas.microsoft.com/office/drawing/2014/main" id="{F8BDC964-4D02-498B-A62E-F475452DE84F}"/>
              </a:ext>
            </a:extLst>
          </p:cNvPr>
          <p:cNvSpPr txBox="1">
            <a:spLocks/>
          </p:cNvSpPr>
          <p:nvPr/>
        </p:nvSpPr>
        <p:spPr>
          <a:xfrm>
            <a:off x="3933146" y="2220529"/>
            <a:ext cx="4576609" cy="524795"/>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US" sz="4500" dirty="0"/>
              <a:t>Call to action</a:t>
            </a:r>
          </a:p>
        </p:txBody>
      </p:sp>
      <p:sp>
        <p:nvSpPr>
          <p:cNvPr id="11" name="TextBox 10">
            <a:extLst>
              <a:ext uri="{FF2B5EF4-FFF2-40B4-BE49-F238E27FC236}">
                <a16:creationId xmlns:a16="http://schemas.microsoft.com/office/drawing/2014/main" id="{A900A3F1-C1E3-47DB-9009-ADFDB14A4F5B}"/>
              </a:ext>
            </a:extLst>
          </p:cNvPr>
          <p:cNvSpPr txBox="1">
            <a:spLocks noChangeAspect="1"/>
          </p:cNvSpPr>
          <p:nvPr/>
        </p:nvSpPr>
        <p:spPr>
          <a:xfrm>
            <a:off x="4729128" y="10654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960766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546077" y="1608161"/>
            <a:ext cx="5467484" cy="2127112"/>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endParaRPr lang="en-CA" sz="5400" dirty="0"/>
          </a:p>
          <a:p>
            <a:r>
              <a:rPr lang="en-US" sz="5400" dirty="0"/>
              <a:t>First Impression</a:t>
            </a:r>
          </a:p>
          <a:p>
            <a:r>
              <a:rPr lang="en-US" sz="5400" dirty="0"/>
              <a:t>How long does it take? </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7204361" y="3829791"/>
            <a:ext cx="2964184" cy="1059430"/>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sz="2400" spc="10" dirty="0">
                <a:latin typeface="Calibri" panose="020F0502020204030204" pitchFamily="34" charset="0"/>
                <a:cs typeface="Calibri" panose="020F0502020204030204" pitchFamily="34" charset="0"/>
              </a:rPr>
              <a:t>About 3 seconds </a:t>
            </a:r>
          </a:p>
        </p:txBody>
      </p:sp>
      <p:pic>
        <p:nvPicPr>
          <p:cNvPr id="6" name="Graphic 5" descr="Woman Shrugging">
            <a:extLst>
              <a:ext uri="{FF2B5EF4-FFF2-40B4-BE49-F238E27FC236}">
                <a16:creationId xmlns:a16="http://schemas.microsoft.com/office/drawing/2014/main" id="{AB5E745E-ED9D-454B-AA90-CDCA3F702B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5180" y="1149926"/>
            <a:ext cx="1662545" cy="1662545"/>
          </a:xfrm>
          <a:prstGeom prst="rect">
            <a:avLst/>
          </a:prstGeom>
        </p:spPr>
      </p:pic>
      <p:sp>
        <p:nvSpPr>
          <p:cNvPr id="7" name="TextBox 6">
            <a:extLst>
              <a:ext uri="{FF2B5EF4-FFF2-40B4-BE49-F238E27FC236}">
                <a16:creationId xmlns:a16="http://schemas.microsoft.com/office/drawing/2014/main" id="{EDBDB4BF-A80F-4E5E-9610-6A3FABE86A39}"/>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240989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881303" y="1038226"/>
            <a:ext cx="10659533" cy="1026102"/>
          </a:xfrm>
        </p:spPr>
        <p:txBody>
          <a:bodyPr/>
          <a:lstStyle/>
          <a:p>
            <a:pPr eaLnBrk="1" hangingPunct="1"/>
            <a:r>
              <a:rPr lang="en-US" dirty="0"/>
              <a:t>First Impressions</a:t>
            </a:r>
          </a:p>
        </p:txBody>
      </p:sp>
      <p:pic>
        <p:nvPicPr>
          <p:cNvPr id="38917" name="Picture 6" descr="01_FirstImpression"/>
          <p:cNvPicPr>
            <a:picLocks noGrp="1" noChangeAspect="1" noChangeArrowheads="1"/>
          </p:cNvPicPr>
          <p:nvPr>
            <p:ph sz="half" idx="2"/>
          </p:nvPr>
        </p:nvPicPr>
        <p:blipFill>
          <a:blip r:embed="rId3"/>
          <a:srcRect/>
          <a:stretch>
            <a:fillRect/>
          </a:stretch>
        </p:blipFill>
        <p:spPr>
          <a:xfrm>
            <a:off x="7967663" y="1844675"/>
            <a:ext cx="1441450" cy="1441450"/>
          </a:xfrm>
          <a:noFill/>
        </p:spPr>
      </p:pic>
      <p:sp>
        <p:nvSpPr>
          <p:cNvPr id="6" name="TextBox 5">
            <a:extLst>
              <a:ext uri="{FF2B5EF4-FFF2-40B4-BE49-F238E27FC236}">
                <a16:creationId xmlns:a16="http://schemas.microsoft.com/office/drawing/2014/main" id="{36326030-80B6-443D-9575-E173A90F46B8}"/>
              </a:ext>
            </a:extLst>
          </p:cNvPr>
          <p:cNvSpPr txBox="1">
            <a:spLocks noChangeAspect="1"/>
          </p:cNvSpPr>
          <p:nvPr/>
        </p:nvSpPr>
        <p:spPr>
          <a:xfrm>
            <a:off x="5052017" y="-1924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pic>
        <p:nvPicPr>
          <p:cNvPr id="5" name="Picture 4" descr="A screenshot of a social media post&#10;&#10;Description automatically generated">
            <a:extLst>
              <a:ext uri="{FF2B5EF4-FFF2-40B4-BE49-F238E27FC236}">
                <a16:creationId xmlns:a16="http://schemas.microsoft.com/office/drawing/2014/main" id="{A003BB23-D8E4-405B-B079-DEEE9F078F57}"/>
              </a:ext>
            </a:extLst>
          </p:cNvPr>
          <p:cNvPicPr>
            <a:picLocks noChangeAspect="1"/>
          </p:cNvPicPr>
          <p:nvPr/>
        </p:nvPicPr>
        <p:blipFill>
          <a:blip r:embed="rId4"/>
          <a:stretch>
            <a:fillRect/>
          </a:stretch>
        </p:blipFill>
        <p:spPr>
          <a:xfrm>
            <a:off x="994015" y="2038639"/>
            <a:ext cx="8116003" cy="4381880"/>
          </a:xfrm>
          <a:prstGeom prst="rect">
            <a:avLst/>
          </a:prstGeom>
        </p:spPr>
      </p:pic>
      <p:sp>
        <p:nvSpPr>
          <p:cNvPr id="7" name="TextBox 6">
            <a:extLst>
              <a:ext uri="{FF2B5EF4-FFF2-40B4-BE49-F238E27FC236}">
                <a16:creationId xmlns:a16="http://schemas.microsoft.com/office/drawing/2014/main" id="{7FC215BB-6B8A-4DD5-8494-70CB4805D147}"/>
              </a:ext>
            </a:extLst>
          </p:cNvPr>
          <p:cNvSpPr txBox="1"/>
          <p:nvPr/>
        </p:nvSpPr>
        <p:spPr>
          <a:xfrm>
            <a:off x="9587345" y="3962400"/>
            <a:ext cx="1953491" cy="923330"/>
          </a:xfrm>
          <a:prstGeom prst="rect">
            <a:avLst/>
          </a:prstGeom>
          <a:noFill/>
        </p:spPr>
        <p:txBody>
          <a:bodyPr wrap="square" rtlCol="0">
            <a:spAutoFit/>
          </a:bodyPr>
          <a:lstStyle/>
          <a:p>
            <a:r>
              <a:rPr lang="en-CA" dirty="0"/>
              <a:t>From OTEC online TIC program</a:t>
            </a:r>
          </a:p>
        </p:txBody>
      </p:sp>
    </p:spTree>
    <p:extLst>
      <p:ext uri="{BB962C8B-B14F-4D97-AF65-F5344CB8AC3E}">
        <p14:creationId xmlns:p14="http://schemas.microsoft.com/office/powerpoint/2010/main" val="4920059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1000"/>
                                        <p:tgtEl>
                                          <p:spTgt spid="38915"/>
                                        </p:tgtEl>
                                      </p:cBhvr>
                                    </p:animEffect>
                                    <p:anim calcmode="lin" valueType="num">
                                      <p:cBhvr>
                                        <p:cTn id="8" dur="1000" fill="hold"/>
                                        <p:tgtEl>
                                          <p:spTgt spid="38915"/>
                                        </p:tgtEl>
                                        <p:attrNameLst>
                                          <p:attrName>ppt_x</p:attrName>
                                        </p:attrNameLst>
                                      </p:cBhvr>
                                      <p:tavLst>
                                        <p:tav tm="0">
                                          <p:val>
                                            <p:strVal val="#ppt_x"/>
                                          </p:val>
                                        </p:tav>
                                        <p:tav tm="100000">
                                          <p:val>
                                            <p:strVal val="#ppt_x"/>
                                          </p:val>
                                        </p:tav>
                                      </p:tavLst>
                                    </p:anim>
                                    <p:anim calcmode="lin" valueType="num">
                                      <p:cBhvr>
                                        <p:cTn id="9" dur="1000" fill="hold"/>
                                        <p:tgtEl>
                                          <p:spTgt spid="389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618067" y="1926071"/>
            <a:ext cx="10659533" cy="1527175"/>
          </a:xfrm>
        </p:spPr>
        <p:txBody>
          <a:bodyPr/>
          <a:lstStyle/>
          <a:p>
            <a:pPr eaLnBrk="1" hangingPunct="1"/>
            <a:r>
              <a:rPr lang="en-US" dirty="0"/>
              <a:t>First Impressions – In person</a:t>
            </a:r>
          </a:p>
        </p:txBody>
      </p:sp>
      <p:sp>
        <p:nvSpPr>
          <p:cNvPr id="38916" name="Rectangle 3"/>
          <p:cNvSpPr>
            <a:spLocks noGrp="1" noChangeArrowheads="1"/>
          </p:cNvSpPr>
          <p:nvPr>
            <p:ph type="body" sz="half" idx="1"/>
          </p:nvPr>
        </p:nvSpPr>
        <p:spPr>
          <a:xfrm>
            <a:off x="1190722" y="3082637"/>
            <a:ext cx="5228167" cy="4114800"/>
          </a:xfrm>
        </p:spPr>
        <p:txBody>
          <a:bodyPr/>
          <a:lstStyle/>
          <a:p>
            <a:pPr eaLnBrk="1" hangingPunct="1"/>
            <a:endParaRPr lang="en-US" sz="2600" dirty="0"/>
          </a:p>
          <a:p>
            <a:pPr eaLnBrk="1" hangingPunct="1"/>
            <a:r>
              <a:rPr lang="en-US" sz="2600" dirty="0"/>
              <a:t>55% = appearance</a:t>
            </a:r>
          </a:p>
          <a:p>
            <a:pPr eaLnBrk="1" hangingPunct="1"/>
            <a:r>
              <a:rPr lang="en-US" sz="2600" dirty="0"/>
              <a:t>38% = tone</a:t>
            </a:r>
          </a:p>
          <a:p>
            <a:pPr eaLnBrk="1" hangingPunct="1"/>
            <a:r>
              <a:rPr lang="en-US" sz="2600" dirty="0"/>
              <a:t>  7% = words</a:t>
            </a:r>
          </a:p>
          <a:p>
            <a:pPr eaLnBrk="1" hangingPunct="1">
              <a:buFontTx/>
              <a:buNone/>
            </a:pPr>
            <a:endParaRPr lang="en-US" sz="2600" dirty="0"/>
          </a:p>
        </p:txBody>
      </p:sp>
      <p:pic>
        <p:nvPicPr>
          <p:cNvPr id="38917" name="Picture 6" descr="01_FirstImpression"/>
          <p:cNvPicPr>
            <a:picLocks noGrp="1" noChangeAspect="1" noChangeArrowheads="1"/>
          </p:cNvPicPr>
          <p:nvPr>
            <p:ph sz="half" idx="2"/>
          </p:nvPr>
        </p:nvPicPr>
        <p:blipFill>
          <a:blip r:embed="rId3"/>
          <a:srcRect/>
          <a:stretch>
            <a:fillRect/>
          </a:stretch>
        </p:blipFill>
        <p:spPr>
          <a:xfrm>
            <a:off x="7967663" y="1844675"/>
            <a:ext cx="1441450" cy="1441450"/>
          </a:xfrm>
          <a:noFill/>
        </p:spPr>
      </p:pic>
      <p:sp>
        <p:nvSpPr>
          <p:cNvPr id="6" name="TextBox 5">
            <a:extLst>
              <a:ext uri="{FF2B5EF4-FFF2-40B4-BE49-F238E27FC236}">
                <a16:creationId xmlns:a16="http://schemas.microsoft.com/office/drawing/2014/main" id="{36326030-80B6-443D-9575-E173A90F46B8}"/>
              </a:ext>
            </a:extLst>
          </p:cNvPr>
          <p:cNvSpPr txBox="1">
            <a:spLocks noChangeAspect="1"/>
          </p:cNvSpPr>
          <p:nvPr/>
        </p:nvSpPr>
        <p:spPr>
          <a:xfrm>
            <a:off x="5052017" y="-1924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pic>
        <p:nvPicPr>
          <p:cNvPr id="8" name="Graphic 7" descr="Group of men with solid fill">
            <a:extLst>
              <a:ext uri="{FF2B5EF4-FFF2-40B4-BE49-F238E27FC236}">
                <a16:creationId xmlns:a16="http://schemas.microsoft.com/office/drawing/2014/main" id="{B6282660-7216-4516-9E12-C3FAED4C18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28559" y="3286125"/>
            <a:ext cx="1710509" cy="1710509"/>
          </a:xfrm>
          <a:prstGeom prst="rect">
            <a:avLst/>
          </a:prstGeom>
        </p:spPr>
      </p:pic>
    </p:spTree>
    <p:extLst>
      <p:ext uri="{BB962C8B-B14F-4D97-AF65-F5344CB8AC3E}">
        <p14:creationId xmlns:p14="http://schemas.microsoft.com/office/powerpoint/2010/main" val="2265654568"/>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618067" y="1926071"/>
            <a:ext cx="10659533" cy="1527175"/>
          </a:xfrm>
        </p:spPr>
        <p:txBody>
          <a:bodyPr/>
          <a:lstStyle/>
          <a:p>
            <a:pPr eaLnBrk="1" hangingPunct="1"/>
            <a:r>
              <a:rPr lang="en-US" dirty="0"/>
              <a:t>First Impressions – On the phone</a:t>
            </a:r>
          </a:p>
        </p:txBody>
      </p:sp>
      <p:sp>
        <p:nvSpPr>
          <p:cNvPr id="38916" name="Rectangle 3"/>
          <p:cNvSpPr>
            <a:spLocks noGrp="1" noChangeArrowheads="1"/>
          </p:cNvSpPr>
          <p:nvPr>
            <p:ph type="body" sz="half" idx="1"/>
          </p:nvPr>
        </p:nvSpPr>
        <p:spPr>
          <a:xfrm>
            <a:off x="6096000" y="3349847"/>
            <a:ext cx="3672223" cy="2847108"/>
          </a:xfrm>
        </p:spPr>
        <p:txBody>
          <a:bodyPr/>
          <a:lstStyle/>
          <a:p>
            <a:r>
              <a:rPr lang="en-US" sz="2600" dirty="0"/>
              <a:t>80% = tone</a:t>
            </a:r>
          </a:p>
          <a:p>
            <a:r>
              <a:rPr lang="en-US" sz="2600" dirty="0"/>
              <a:t>20% = words</a:t>
            </a:r>
          </a:p>
          <a:p>
            <a:pPr eaLnBrk="1" hangingPunct="1">
              <a:buFontTx/>
              <a:buNone/>
            </a:pPr>
            <a:endParaRPr lang="en-US" sz="2600" dirty="0"/>
          </a:p>
        </p:txBody>
      </p:sp>
      <p:pic>
        <p:nvPicPr>
          <p:cNvPr id="38917" name="Picture 6" descr="01_FirstImpression"/>
          <p:cNvPicPr>
            <a:picLocks noGrp="1" noChangeAspect="1" noChangeArrowheads="1"/>
          </p:cNvPicPr>
          <p:nvPr>
            <p:ph sz="half" idx="2"/>
          </p:nvPr>
        </p:nvPicPr>
        <p:blipFill>
          <a:blip r:embed="rId3"/>
          <a:srcRect/>
          <a:stretch>
            <a:fillRect/>
          </a:stretch>
        </p:blipFill>
        <p:spPr>
          <a:xfrm>
            <a:off x="7967663" y="1844675"/>
            <a:ext cx="1441450" cy="1441450"/>
          </a:xfrm>
          <a:noFill/>
        </p:spPr>
      </p:pic>
      <p:sp>
        <p:nvSpPr>
          <p:cNvPr id="6" name="TextBox 5">
            <a:extLst>
              <a:ext uri="{FF2B5EF4-FFF2-40B4-BE49-F238E27FC236}">
                <a16:creationId xmlns:a16="http://schemas.microsoft.com/office/drawing/2014/main" id="{36326030-80B6-443D-9575-E173A90F46B8}"/>
              </a:ext>
            </a:extLst>
          </p:cNvPr>
          <p:cNvSpPr txBox="1">
            <a:spLocks noChangeAspect="1"/>
          </p:cNvSpPr>
          <p:nvPr/>
        </p:nvSpPr>
        <p:spPr>
          <a:xfrm>
            <a:off x="5052017" y="-1924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pic>
        <p:nvPicPr>
          <p:cNvPr id="3" name="Graphic 2" descr="Telephone outline">
            <a:extLst>
              <a:ext uri="{FF2B5EF4-FFF2-40B4-BE49-F238E27FC236}">
                <a16:creationId xmlns:a16="http://schemas.microsoft.com/office/drawing/2014/main" id="{6DEFC0F4-4576-4C08-8A17-75FD73F9A5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5490" y="3325203"/>
            <a:ext cx="1272247" cy="1272247"/>
          </a:xfrm>
          <a:prstGeom prst="rect">
            <a:avLst/>
          </a:prstGeom>
        </p:spPr>
      </p:pic>
    </p:spTree>
    <p:extLst>
      <p:ext uri="{BB962C8B-B14F-4D97-AF65-F5344CB8AC3E}">
        <p14:creationId xmlns:p14="http://schemas.microsoft.com/office/powerpoint/2010/main" val="3674471240"/>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37022" y="210863"/>
            <a:ext cx="5654977" cy="1325563"/>
          </a:xfrm>
        </p:spPr>
        <p:txBody>
          <a:bodyPr>
            <a:normAutofit/>
          </a:bodyPr>
          <a:lstStyle/>
          <a:p>
            <a:r>
              <a:rPr lang="en-US" dirty="0"/>
              <a:t>Program Outline</a:t>
            </a:r>
          </a:p>
        </p:txBody>
      </p:sp>
      <p:sp>
        <p:nvSpPr>
          <p:cNvPr id="29" name="Freeform: Shape 2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Map compass">
            <a:extLst>
              <a:ext uri="{FF2B5EF4-FFF2-40B4-BE49-F238E27FC236}">
                <a16:creationId xmlns:a16="http://schemas.microsoft.com/office/drawing/2014/main" id="{F8B9E034-629D-4B62-9038-C58B9FA22E6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789702" y="2801575"/>
            <a:ext cx="914400" cy="914400"/>
          </a:xfrm>
        </p:spPr>
      </p:pic>
      <p:sp>
        <p:nvSpPr>
          <p:cNvPr id="3" name="Rectangle 2">
            <a:extLst>
              <a:ext uri="{FF2B5EF4-FFF2-40B4-BE49-F238E27FC236}">
                <a16:creationId xmlns:a16="http://schemas.microsoft.com/office/drawing/2014/main" id="{FE586A8F-13E2-42D5-AF3F-3806918BD3D1}"/>
              </a:ext>
            </a:extLst>
          </p:cNvPr>
          <p:cNvSpPr/>
          <p:nvPr/>
        </p:nvSpPr>
        <p:spPr>
          <a:xfrm>
            <a:off x="6385811" y="1079292"/>
            <a:ext cx="5276538" cy="5131661"/>
          </a:xfrm>
          <a:prstGeom prst="rect">
            <a:avLst/>
          </a:prstGeom>
        </p:spPr>
        <p:txBody>
          <a:bodyPr wrap="square">
            <a:spAutoFit/>
          </a:bodyPr>
          <a:lstStyle/>
          <a:p>
            <a:pPr marL="380990" indent="-228600">
              <a:lnSpc>
                <a:spcPct val="90000"/>
              </a:lnSpc>
              <a:spcAft>
                <a:spcPts val="800"/>
              </a:spcAft>
              <a:buFont typeface="Arial" panose="020B0604020202020204" pitchFamily="34" charset="0"/>
              <a:buChar char="•"/>
            </a:pPr>
            <a:r>
              <a:rPr lang="en-CA" sz="2400" dirty="0"/>
              <a:t>Working together </a:t>
            </a:r>
          </a:p>
          <a:p>
            <a:pPr marL="380990" indent="-228600">
              <a:lnSpc>
                <a:spcPct val="90000"/>
              </a:lnSpc>
              <a:spcAft>
                <a:spcPts val="800"/>
              </a:spcAft>
              <a:buFont typeface="Arial" panose="020B0604020202020204" pitchFamily="34" charset="0"/>
              <a:buChar char="•"/>
            </a:pPr>
            <a:r>
              <a:rPr lang="en-CA" sz="2400" dirty="0"/>
              <a:t>Making a difference through outstanding customer service </a:t>
            </a:r>
          </a:p>
          <a:p>
            <a:pPr marL="380990" indent="-228600">
              <a:lnSpc>
                <a:spcPct val="90000"/>
              </a:lnSpc>
              <a:spcAft>
                <a:spcPts val="800"/>
              </a:spcAft>
              <a:buFont typeface="Arial" panose="020B0604020202020204" pitchFamily="34" charset="0"/>
              <a:buChar char="•"/>
            </a:pPr>
            <a:r>
              <a:rPr lang="en-CA" sz="2400" dirty="0"/>
              <a:t>COVID safety, restrictions and regional impact </a:t>
            </a:r>
          </a:p>
          <a:p>
            <a:pPr marL="380990" indent="-228600">
              <a:lnSpc>
                <a:spcPct val="90000"/>
              </a:lnSpc>
              <a:spcAft>
                <a:spcPts val="800"/>
              </a:spcAft>
              <a:buFont typeface="Arial" panose="020B0604020202020204" pitchFamily="34" charset="0"/>
              <a:buChar char="•"/>
            </a:pPr>
            <a:r>
              <a:rPr lang="en-CA" sz="2400" dirty="0"/>
              <a:t>Working Remotely – engaging from a distance</a:t>
            </a:r>
          </a:p>
          <a:p>
            <a:pPr marL="380990" indent="-228600">
              <a:lnSpc>
                <a:spcPct val="90000"/>
              </a:lnSpc>
              <a:spcAft>
                <a:spcPts val="800"/>
              </a:spcAft>
              <a:buFont typeface="Arial" panose="020B0604020202020204" pitchFamily="34" charset="0"/>
              <a:buChar char="•"/>
            </a:pPr>
            <a:r>
              <a:rPr lang="en-CA" sz="2400" dirty="0"/>
              <a:t>Sunset Country product knowledge</a:t>
            </a:r>
          </a:p>
          <a:p>
            <a:pPr marL="380990" indent="-228600">
              <a:lnSpc>
                <a:spcPct val="90000"/>
              </a:lnSpc>
              <a:spcAft>
                <a:spcPts val="800"/>
              </a:spcAft>
              <a:buFont typeface="Arial" panose="020B0604020202020204" pitchFamily="34" charset="0"/>
              <a:buChar char="•"/>
            </a:pPr>
            <a:r>
              <a:rPr lang="en-CA" sz="2400" dirty="0"/>
              <a:t>Dealing with stress &amp; uncertainty</a:t>
            </a:r>
          </a:p>
          <a:p>
            <a:pPr marL="380990" indent="-228600">
              <a:lnSpc>
                <a:spcPct val="90000"/>
              </a:lnSpc>
              <a:spcAft>
                <a:spcPts val="800"/>
              </a:spcAft>
              <a:buFont typeface="Arial" panose="020B0604020202020204" pitchFamily="34" charset="0"/>
              <a:buChar char="•"/>
            </a:pPr>
            <a:r>
              <a:rPr lang="en-US" sz="2400" dirty="0"/>
              <a:t>Dealing with difficult situations </a:t>
            </a:r>
            <a:endParaRPr lang="en-CA" sz="2400" dirty="0"/>
          </a:p>
          <a:p>
            <a:pPr marL="380990" indent="-228600">
              <a:lnSpc>
                <a:spcPct val="90000"/>
              </a:lnSpc>
              <a:spcAft>
                <a:spcPts val="800"/>
              </a:spcAft>
              <a:buFont typeface="Arial" panose="020B0604020202020204" pitchFamily="34" charset="0"/>
              <a:buChar char="•"/>
            </a:pPr>
            <a:r>
              <a:rPr lang="en-CA" sz="2400" dirty="0"/>
              <a:t>Your impact on regional marketing through visitor engagement </a:t>
            </a:r>
            <a:endParaRPr lang="en-US" sz="2400" dirty="0"/>
          </a:p>
        </p:txBody>
      </p:sp>
      <p:pic>
        <p:nvPicPr>
          <p:cNvPr id="7" name="Graphic 6" descr="Treasure Map">
            <a:extLst>
              <a:ext uri="{FF2B5EF4-FFF2-40B4-BE49-F238E27FC236}">
                <a16:creationId xmlns:a16="http://schemas.microsoft.com/office/drawing/2014/main" id="{2B359390-7421-4DDC-AD6E-025C5C807E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0709" y="1415894"/>
            <a:ext cx="2540313" cy="2540313"/>
          </a:xfrm>
          <a:prstGeom prst="rect">
            <a:avLst/>
          </a:prstGeom>
        </p:spPr>
      </p:pic>
    </p:spTree>
    <p:extLst>
      <p:ext uri="{BB962C8B-B14F-4D97-AF65-F5344CB8AC3E}">
        <p14:creationId xmlns:p14="http://schemas.microsoft.com/office/powerpoint/2010/main" val="114228743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Screen Shot 2015-01-25 at 10.22.08 AM.png">
            <a:extLst>
              <a:ext uri="{FF2B5EF4-FFF2-40B4-BE49-F238E27FC236}">
                <a16:creationId xmlns:a16="http://schemas.microsoft.com/office/drawing/2014/main" id="{2DCABAF6-E08E-407D-911C-DBE6A2CC5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984"/>
          <a:stretch>
            <a:fillRect/>
          </a:stretch>
        </p:blipFill>
        <p:spPr bwMode="auto">
          <a:xfrm>
            <a:off x="-104930" y="0"/>
            <a:ext cx="122969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Placeholder 1">
            <a:extLst>
              <a:ext uri="{FF2B5EF4-FFF2-40B4-BE49-F238E27FC236}">
                <a16:creationId xmlns:a16="http://schemas.microsoft.com/office/drawing/2014/main" id="{673D6871-90F9-42B2-8066-54D3E991297A}"/>
              </a:ext>
            </a:extLst>
          </p:cNvPr>
          <p:cNvSpPr>
            <a:spLocks noGrp="1" noChangeArrowheads="1"/>
          </p:cNvSpPr>
          <p:nvPr>
            <p:ph type="body" sz="quarter" idx="4294967295"/>
          </p:nvPr>
        </p:nvSpPr>
        <p:spPr>
          <a:xfrm>
            <a:off x="8734425" y="404813"/>
            <a:ext cx="3457575" cy="3722687"/>
          </a:xfrm>
          <a:solidFill>
            <a:schemeClr val="accent1">
              <a:alpha val="72156"/>
            </a:schemeClr>
          </a:solidFill>
        </p:spPr>
        <p:txBody>
          <a:bodyPr/>
          <a:lstStyle/>
          <a:p>
            <a:pPr>
              <a:spcBef>
                <a:spcPct val="0"/>
              </a:spcBef>
            </a:pPr>
            <a:endParaRPr lang="en-US" altLang="en-US" sz="3200" dirty="0">
              <a:solidFill>
                <a:srgbClr val="FFFFFF"/>
              </a:solidFill>
            </a:endParaRPr>
          </a:p>
          <a:p>
            <a:pPr marL="0" indent="0">
              <a:spcBef>
                <a:spcPct val="0"/>
              </a:spcBef>
              <a:buNone/>
            </a:pPr>
            <a:r>
              <a:rPr lang="en-US" altLang="en-US" sz="3200" dirty="0"/>
              <a:t>When looking at appearance, tone and words, what is the dominant key influencer?</a:t>
            </a:r>
          </a:p>
          <a:p>
            <a:pPr>
              <a:spcBef>
                <a:spcPct val="0"/>
              </a:spcBef>
            </a:pPr>
            <a:endParaRPr lang="en-US" altLang="en-US" sz="3200" dirty="0">
              <a:solidFill>
                <a:srgbClr val="FFFFFF"/>
              </a:solidFill>
            </a:endParaRPr>
          </a:p>
        </p:txBody>
      </p:sp>
      <p:sp>
        <p:nvSpPr>
          <p:cNvPr id="5" name="Rectangle 4">
            <a:extLst>
              <a:ext uri="{FF2B5EF4-FFF2-40B4-BE49-F238E27FC236}">
                <a16:creationId xmlns:a16="http://schemas.microsoft.com/office/drawing/2014/main" id="{D8482010-1AC7-4046-B906-7FB5AA9EB9C3}"/>
              </a:ext>
            </a:extLst>
          </p:cNvPr>
          <p:cNvSpPr>
            <a:spLocks noChangeArrowheads="1"/>
          </p:cNvSpPr>
          <p:nvPr/>
        </p:nvSpPr>
        <p:spPr bwMode="auto">
          <a:xfrm>
            <a:off x="7856486" y="4659808"/>
            <a:ext cx="3873500" cy="708025"/>
          </a:xfrm>
          <a:prstGeom prst="rect">
            <a:avLst/>
          </a:prstGeom>
          <a:solidFill>
            <a:schemeClr val="accent1">
              <a:alpha val="79999"/>
            </a:schemeClr>
          </a:solidFill>
          <a:ln>
            <a:noFill/>
          </a:ln>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4000">
                <a:solidFill>
                  <a:schemeClr val="bg1"/>
                </a:solidFill>
                <a:latin typeface="Calibri" panose="020F0502020204030204" pitchFamily="34" charset="0"/>
              </a:rPr>
              <a:t>Positive Attitude</a:t>
            </a:r>
            <a:endParaRPr lang="en-CA" altLang="en-US" sz="4000">
              <a:solidFill>
                <a:schemeClr val="bg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fade">
                                      <p:cBhvr>
                                        <p:cTn id="7" dur="1000"/>
                                        <p:tgtEl>
                                          <p:spTgt spid="79874"/>
                                        </p:tgtEl>
                                      </p:cBhvr>
                                    </p:animEffect>
                                    <p:anim calcmode="lin" valueType="num">
                                      <p:cBhvr>
                                        <p:cTn id="8" dur="1000" fill="hold"/>
                                        <p:tgtEl>
                                          <p:spTgt spid="79874"/>
                                        </p:tgtEl>
                                        <p:attrNameLst>
                                          <p:attrName>ppt_x</p:attrName>
                                        </p:attrNameLst>
                                      </p:cBhvr>
                                      <p:tavLst>
                                        <p:tav tm="0">
                                          <p:val>
                                            <p:strVal val="#ppt_x"/>
                                          </p:val>
                                        </p:tav>
                                        <p:tav tm="100000">
                                          <p:val>
                                            <p:strVal val="#ppt_x"/>
                                          </p:val>
                                        </p:tav>
                                      </p:tavLst>
                                    </p:anim>
                                    <p:anim calcmode="lin" valueType="num">
                                      <p:cBhvr>
                                        <p:cTn id="9" dur="1000" fill="hold"/>
                                        <p:tgtEl>
                                          <p:spTgt spid="798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4035" name="Rectangle 2"/>
          <p:cNvSpPr>
            <a:spLocks noGrp="1" noChangeArrowheads="1"/>
          </p:cNvSpPr>
          <p:nvPr>
            <p:ph type="title" idx="4294967295"/>
          </p:nvPr>
        </p:nvSpPr>
        <p:spPr>
          <a:xfrm>
            <a:off x="0" y="627063"/>
            <a:ext cx="7473950" cy="1325562"/>
          </a:xfrm>
        </p:spPr>
        <p:txBody>
          <a:bodyPr vert="horz" lIns="91440" tIns="45720" rIns="91440" bIns="45720" rtlCol="0" anchor="ctr">
            <a:normAutofit/>
          </a:bodyPr>
          <a:lstStyle/>
          <a:p>
            <a:r>
              <a:rPr lang="en-US" b="1" kern="1200" dirty="0">
                <a:solidFill>
                  <a:schemeClr val="tx1"/>
                </a:solidFill>
                <a:latin typeface="+mn-lt"/>
                <a:ea typeface="+mj-ea"/>
                <a:cs typeface="+mj-cs"/>
              </a:rPr>
              <a:t>Positive Attitude</a:t>
            </a:r>
          </a:p>
        </p:txBody>
      </p:sp>
      <p:sp>
        <p:nvSpPr>
          <p:cNvPr id="729091" name="Rectangle 3"/>
          <p:cNvSpPr>
            <a:spLocks noGrp="1" noChangeArrowheads="1"/>
          </p:cNvSpPr>
          <p:nvPr>
            <p:ph type="body" sz="half" idx="4294967295"/>
          </p:nvPr>
        </p:nvSpPr>
        <p:spPr>
          <a:xfrm>
            <a:off x="1858780" y="2322592"/>
            <a:ext cx="6467475" cy="3451225"/>
          </a:xfrm>
        </p:spPr>
        <p:txBody>
          <a:bodyPr vert="horz" lIns="91440" tIns="45720" rIns="91440" bIns="45720" rtlCol="0" anchor="ctr">
            <a:normAutofit/>
          </a:bodyPr>
          <a:lstStyle/>
          <a:p>
            <a:pPr marL="0" indent="0">
              <a:buNone/>
            </a:pPr>
            <a:r>
              <a:rPr lang="en-US" sz="2400" i="1" dirty="0"/>
              <a:t>“</a:t>
            </a:r>
            <a:r>
              <a:rPr lang="en-US" sz="3200" i="1" dirty="0"/>
              <a:t>Attitude.....fuels my fire or assaults my hope.  When my attitude’s right, there’s no barrier too high, no valley too deep, no dream too extreme, no challenge too great for me.” </a:t>
            </a:r>
            <a:r>
              <a:rPr lang="en-US" sz="2400" dirty="0"/>
              <a:t>Charles Swindoll </a:t>
            </a:r>
          </a:p>
          <a:p>
            <a:endParaRPr lang="en-US" sz="2400" dirty="0"/>
          </a:p>
          <a:p>
            <a:endParaRPr lang="en-US" sz="2400" dirty="0"/>
          </a:p>
        </p:txBody>
      </p:sp>
      <p:pic>
        <p:nvPicPr>
          <p:cNvPr id="44037" name="Picture 4" descr="03_PositiveAttitude"/>
          <p:cNvPicPr>
            <a:picLocks noGrp="1" noChangeAspect="1" noChangeArrowheads="1"/>
          </p:cNvPicPr>
          <p:nvPr>
            <p:ph sz="half" idx="4294967295"/>
          </p:nvPr>
        </p:nvPicPr>
        <p:blipFill rotWithShape="1">
          <a:blip r:embed="rId3"/>
          <a:srcRect t="18914" r="-2" b="1971"/>
          <a:stretch/>
        </p:blipFill>
        <p:spPr>
          <a:xfrm>
            <a:off x="9610907" y="3052372"/>
            <a:ext cx="1444625" cy="1143000"/>
          </a:xfrm>
          <a:prstGeom prst="rect">
            <a:avLst/>
          </a:prstGeom>
          <a:noFill/>
        </p:spPr>
      </p:pic>
      <p:sp>
        <p:nvSpPr>
          <p:cNvPr id="7" name="TextBox 6">
            <a:extLst>
              <a:ext uri="{FF2B5EF4-FFF2-40B4-BE49-F238E27FC236}">
                <a16:creationId xmlns:a16="http://schemas.microsoft.com/office/drawing/2014/main" id="{EDB485CA-C141-49C0-B70B-969EA211D287}"/>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2786582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9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a:extLst>
              <a:ext uri="{FF2B5EF4-FFF2-40B4-BE49-F238E27FC236}">
                <a16:creationId xmlns:a16="http://schemas.microsoft.com/office/drawing/2014/main" id="{E8DA2B46-88A8-412F-AD04-8F224F721BA4}"/>
              </a:ext>
            </a:extLst>
          </p:cNvPr>
          <p:cNvSpPr>
            <a:spLocks noGrp="1" noChangeArrowheads="1"/>
          </p:cNvSpPr>
          <p:nvPr>
            <p:ph idx="4294967295"/>
          </p:nvPr>
        </p:nvSpPr>
        <p:spPr>
          <a:xfrm>
            <a:off x="0" y="0"/>
            <a:ext cx="0" cy="0"/>
          </a:xfrm>
        </p:spPr>
        <p:txBody>
          <a:bodyPr/>
          <a:lstStyle/>
          <a:p>
            <a:pPr marL="0" indent="0">
              <a:buNone/>
            </a:pPr>
            <a:r>
              <a:rPr lang="en-CA" altLang="en-US"/>
              <a:t> </a:t>
            </a:r>
          </a:p>
        </p:txBody>
      </p:sp>
      <p:pic>
        <p:nvPicPr>
          <p:cNvPr id="83972" name="Picture 3" descr="negative%20energy">
            <a:extLst>
              <a:ext uri="{FF2B5EF4-FFF2-40B4-BE49-F238E27FC236}">
                <a16:creationId xmlns:a16="http://schemas.microsoft.com/office/drawing/2014/main" id="{56F9C3C6-F3FB-4C77-B7EC-EBE70A195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5821" y="2354354"/>
            <a:ext cx="3298825"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43EA63E-2C84-4124-95DA-00FBDD1B5636}"/>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355D9F1-15A9-4838-A8DF-BE4E7CE8064D}"/>
              </a:ext>
            </a:extLst>
          </p:cNvPr>
          <p:cNvSpPr>
            <a:spLocks noGrp="1" noChangeArrowheads="1"/>
          </p:cNvSpPr>
          <p:nvPr>
            <p:ph idx="4294967295"/>
          </p:nvPr>
        </p:nvSpPr>
        <p:spPr>
          <a:xfrm>
            <a:off x="3696494" y="1720851"/>
            <a:ext cx="5257800" cy="2592387"/>
          </a:xfrm>
        </p:spPr>
        <p:txBody>
          <a:bodyPr/>
          <a:lstStyle/>
          <a:p>
            <a:pPr marL="0" indent="0" algn="ctr">
              <a:buNone/>
            </a:pPr>
            <a:r>
              <a:rPr lang="en-CA" altLang="en-US" dirty="0"/>
              <a:t>What influences your attitude both positively and negatively?</a:t>
            </a:r>
          </a:p>
        </p:txBody>
      </p:sp>
      <p:pic>
        <p:nvPicPr>
          <p:cNvPr id="84996" name="Picture 3" descr="A picture containing person, outdoor, older&#10;&#10;Description automatically generated">
            <a:extLst>
              <a:ext uri="{FF2B5EF4-FFF2-40B4-BE49-F238E27FC236}">
                <a16:creationId xmlns:a16="http://schemas.microsoft.com/office/drawing/2014/main" id="{1D91BB30-5063-4AB0-8A1C-C3FED0DB9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70642">
            <a:off x="2033589" y="3849688"/>
            <a:ext cx="2522537"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6" descr="Two people looking at a computer&#10;&#10;Description automatically generated with low confidence">
            <a:extLst>
              <a:ext uri="{FF2B5EF4-FFF2-40B4-BE49-F238E27FC236}">
                <a16:creationId xmlns:a16="http://schemas.microsoft.com/office/drawing/2014/main" id="{BF3768C6-A863-4ABF-9426-10E25591C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488" y="19051"/>
            <a:ext cx="183356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7" descr="A person holding a glass of beer&#10;&#10;Description automatically generated">
            <a:extLst>
              <a:ext uri="{FF2B5EF4-FFF2-40B4-BE49-F238E27FC236}">
                <a16:creationId xmlns:a16="http://schemas.microsoft.com/office/drawing/2014/main" id="{3229E898-3376-41CC-A3FD-2A529F166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3851">
            <a:off x="8469314" y="250825"/>
            <a:ext cx="1851025"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9" descr="A family posing on a beach&#10;&#10;Description automatically generated with medium confidence">
            <a:extLst>
              <a:ext uri="{FF2B5EF4-FFF2-40B4-BE49-F238E27FC236}">
                <a16:creationId xmlns:a16="http://schemas.microsoft.com/office/drawing/2014/main" id="{11B13C1F-83C5-4637-9A01-1471802C15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82994">
            <a:off x="8264526" y="3176588"/>
            <a:ext cx="2132013"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11" descr="A person slicing a pizza&#10;&#10;Description automatically generated">
            <a:extLst>
              <a:ext uri="{FF2B5EF4-FFF2-40B4-BE49-F238E27FC236}">
                <a16:creationId xmlns:a16="http://schemas.microsoft.com/office/drawing/2014/main" id="{70186B28-47B8-4AED-AE9A-BFEC596449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1489" y="1893889"/>
            <a:ext cx="19399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12" descr="A group of people sitting at a table looking at a computer&#10;&#10;Description automatically generated with low confidence">
            <a:extLst>
              <a:ext uri="{FF2B5EF4-FFF2-40B4-BE49-F238E27FC236}">
                <a16:creationId xmlns:a16="http://schemas.microsoft.com/office/drawing/2014/main" id="{D368AE6C-A5FE-45AD-AD6D-A7A6717911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8613" y="4313238"/>
            <a:ext cx="183356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Picture 13" descr="A group of people posing for a photo&#10;&#10;Description automatically generated">
            <a:extLst>
              <a:ext uri="{FF2B5EF4-FFF2-40B4-BE49-F238E27FC236}">
                <a16:creationId xmlns:a16="http://schemas.microsoft.com/office/drawing/2014/main" id="{F52A23CE-6883-4B0B-A9DA-3DDF539F80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5000" y="4710114"/>
            <a:ext cx="150495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DAC9E29-3275-4973-952B-6521ECC3C515}"/>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6813A9E3-5E61-4592-AA9A-AA405FC5F7F3}"/>
              </a:ext>
            </a:extLst>
          </p:cNvPr>
          <p:cNvSpPr>
            <a:spLocks noGrp="1" noChangeArrowheads="1"/>
          </p:cNvSpPr>
          <p:nvPr>
            <p:ph type="title" idx="4294967295"/>
          </p:nvPr>
        </p:nvSpPr>
        <p:spPr bwMode="auto">
          <a:xfrm>
            <a:off x="2008682" y="1522699"/>
            <a:ext cx="3477718" cy="35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defRPr>
            </a:lvl2pPr>
            <a:lvl3pPr algn="l" rtl="0" eaLnBrk="0" fontAlgn="base" hangingPunct="0">
              <a:spcBef>
                <a:spcPct val="0"/>
              </a:spcBef>
              <a:spcAft>
                <a:spcPct val="0"/>
              </a:spcAft>
              <a:defRPr sz="4200">
                <a:solidFill>
                  <a:schemeClr val="tx2"/>
                </a:solidFill>
                <a:latin typeface="Arial" charset="0"/>
              </a:defRPr>
            </a:lvl3pPr>
            <a:lvl4pPr algn="l" rtl="0" eaLnBrk="0" fontAlgn="base" hangingPunct="0">
              <a:spcBef>
                <a:spcPct val="0"/>
              </a:spcBef>
              <a:spcAft>
                <a:spcPct val="0"/>
              </a:spcAft>
              <a:defRPr sz="4200">
                <a:solidFill>
                  <a:schemeClr val="tx2"/>
                </a:solidFill>
                <a:latin typeface="Arial" charset="0"/>
              </a:defRPr>
            </a:lvl4pPr>
            <a:lvl5pPr algn="l" rtl="0" eaLnBrk="0" fontAlgn="base" hangingPunct="0">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a:lstStyle>
          <a:p>
            <a:r>
              <a:rPr lang="en-US" altLang="en-US" dirty="0"/>
              <a:t>Meet </a:t>
            </a:r>
            <a:br>
              <a:rPr lang="en-US" altLang="en-US" dirty="0"/>
            </a:br>
            <a:r>
              <a:rPr lang="en-US" altLang="en-US" dirty="0"/>
              <a:t>Damien</a:t>
            </a:r>
          </a:p>
        </p:txBody>
      </p:sp>
      <p:pic>
        <p:nvPicPr>
          <p:cNvPr id="87043" name="Picture 2" descr="brown demon illustration">
            <a:extLst>
              <a:ext uri="{FF2B5EF4-FFF2-40B4-BE49-F238E27FC236}">
                <a16:creationId xmlns:a16="http://schemas.microsoft.com/office/drawing/2014/main" id="{FA668FC1-21AF-4FDB-BE0E-635B8EA5A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232" y="0"/>
            <a:ext cx="474076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2">
            <a:extLst>
              <a:ext uri="{FF2B5EF4-FFF2-40B4-BE49-F238E27FC236}">
                <a16:creationId xmlns:a16="http://schemas.microsoft.com/office/drawing/2014/main" id="{32FDADBF-448F-4E4F-9185-FA77AAB85B2D}"/>
              </a:ext>
            </a:extLst>
          </p:cNvPr>
          <p:cNvSpPr txBox="1">
            <a:spLocks noChangeArrowheads="1"/>
          </p:cNvSpPr>
          <p:nvPr/>
        </p:nvSpPr>
        <p:spPr bwMode="auto">
          <a:xfrm>
            <a:off x="1152370" y="6426201"/>
            <a:ext cx="3910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CA" altLang="en-US" sz="1200" dirty="0">
                <a:solidFill>
                  <a:schemeClr val="tx1"/>
                </a:solidFill>
              </a:rPr>
              <a:t>https://unsplash.com/@alessiozaccaria</a:t>
            </a:r>
          </a:p>
        </p:txBody>
      </p:sp>
      <p:sp>
        <p:nvSpPr>
          <p:cNvPr id="5" name="TextBox 4">
            <a:extLst>
              <a:ext uri="{FF2B5EF4-FFF2-40B4-BE49-F238E27FC236}">
                <a16:creationId xmlns:a16="http://schemas.microsoft.com/office/drawing/2014/main" id="{90142638-F6BB-4748-BEB1-929E339EBAD6}"/>
              </a:ext>
            </a:extLst>
          </p:cNvPr>
          <p:cNvSpPr txBox="1">
            <a:spLocks noChangeAspect="1"/>
          </p:cNvSpPr>
          <p:nvPr/>
        </p:nvSpPr>
        <p:spPr>
          <a:xfrm>
            <a:off x="3477718" y="25918"/>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546077" y="1608161"/>
            <a:ext cx="5467484" cy="2127112"/>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endParaRPr lang="en-CA" sz="5400" dirty="0"/>
          </a:p>
          <a:p>
            <a:r>
              <a:rPr lang="en-US" sz="5400" dirty="0"/>
              <a:t>Choice Time </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6456907" y="1030603"/>
            <a:ext cx="5410688" cy="4948700"/>
          </a:xfrm>
          <a:prstGeom prst="rect">
            <a:avLst/>
          </a:prstGeom>
          <a:solidFill>
            <a:srgbClr val="ECF0E9"/>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400" b="1" spc="10" dirty="0">
                <a:latin typeface="Calibri" panose="020F0502020204030204" pitchFamily="34" charset="0"/>
                <a:cs typeface="Calibri" panose="020F0502020204030204" pitchFamily="34" charset="0"/>
              </a:rPr>
              <a:t>OPTIONS</a:t>
            </a:r>
          </a:p>
          <a:p>
            <a:pPr marL="342900" indent="-342900" algn="l">
              <a:buFont typeface="Arial" panose="020B0604020202020204" pitchFamily="34" charset="0"/>
              <a:buChar char="•"/>
            </a:pPr>
            <a:r>
              <a:rPr lang="en-US" altLang="en-US" sz="2400" spc="10" dirty="0">
                <a:latin typeface="Calibri" panose="020F0502020204030204" pitchFamily="34" charset="0"/>
                <a:cs typeface="Calibri" panose="020F0502020204030204" pitchFamily="34" charset="0"/>
              </a:rPr>
              <a:t>Take on the negativity and let it bring us down </a:t>
            </a:r>
          </a:p>
          <a:p>
            <a:pPr marL="342900" indent="-342900" algn="l">
              <a:buFont typeface="Arial" panose="020B0604020202020204" pitchFamily="34" charset="0"/>
              <a:buChar char="•"/>
            </a:pPr>
            <a:r>
              <a:rPr lang="en-US" altLang="en-US" sz="2400" spc="10" dirty="0">
                <a:latin typeface="Calibri" panose="020F0502020204030204" pitchFamily="34" charset="0"/>
                <a:cs typeface="Calibri" panose="020F0502020204030204" pitchFamily="34" charset="0"/>
              </a:rPr>
              <a:t>Fuel the negativity </a:t>
            </a:r>
          </a:p>
          <a:p>
            <a:pPr marL="342900" indent="-342900" algn="l">
              <a:buFont typeface="Arial" panose="020B0604020202020204" pitchFamily="34" charset="0"/>
              <a:buChar char="•"/>
            </a:pPr>
            <a:endParaRPr lang="en-US" altLang="en-US" sz="2400" spc="10" dirty="0">
              <a:latin typeface="Calibri" panose="020F0502020204030204" pitchFamily="34" charset="0"/>
              <a:cs typeface="Calibri" panose="020F0502020204030204" pitchFamily="34" charset="0"/>
            </a:endParaRPr>
          </a:p>
          <a:p>
            <a:r>
              <a:rPr lang="en-US" altLang="en-US" sz="2400" spc="10" dirty="0">
                <a:latin typeface="Calibri" panose="020F0502020204030204" pitchFamily="34" charset="0"/>
                <a:cs typeface="Calibri" panose="020F0502020204030204" pitchFamily="34" charset="0"/>
              </a:rPr>
              <a:t>OR</a:t>
            </a:r>
          </a:p>
          <a:p>
            <a:pPr marL="342900" indent="-342900" algn="l">
              <a:buFont typeface="Arial" panose="020B0604020202020204" pitchFamily="34" charset="0"/>
              <a:buChar char="•"/>
            </a:pPr>
            <a:endParaRPr lang="en-US" altLang="en-US" sz="2400" spc="1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altLang="en-US" sz="2400" spc="10" dirty="0">
                <a:latin typeface="Calibri" panose="020F0502020204030204" pitchFamily="34" charset="0"/>
                <a:cs typeface="Calibri" panose="020F0502020204030204" pitchFamily="34" charset="0"/>
              </a:rPr>
              <a:t>Choose to remain positive</a:t>
            </a:r>
          </a:p>
          <a:p>
            <a:pPr marL="342900" indent="-342900" algn="l">
              <a:buFont typeface="Arial" panose="020B0604020202020204" pitchFamily="34" charset="0"/>
              <a:buChar char="•"/>
            </a:pPr>
            <a:r>
              <a:rPr lang="en-US" altLang="en-US" sz="2400" spc="10" dirty="0">
                <a:latin typeface="Calibri" panose="020F0502020204030204" pitchFamily="34" charset="0"/>
                <a:cs typeface="Calibri" panose="020F0502020204030204" pitchFamily="34" charset="0"/>
              </a:rPr>
              <a:t>Acknowledge the negativity and turn it aro</a:t>
            </a:r>
            <a:r>
              <a:rPr lang="en-US" altLang="en-US" sz="2400" dirty="0"/>
              <a:t>und </a:t>
            </a:r>
          </a:p>
        </p:txBody>
      </p:sp>
      <p:pic>
        <p:nvPicPr>
          <p:cNvPr id="4" name="Graphic 3" descr="Volcano">
            <a:extLst>
              <a:ext uri="{FF2B5EF4-FFF2-40B4-BE49-F238E27FC236}">
                <a16:creationId xmlns:a16="http://schemas.microsoft.com/office/drawing/2014/main" id="{B017C6A8-F55B-4D1E-9EC8-B8376C020D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5236" y="4335439"/>
            <a:ext cx="1289506" cy="1289506"/>
          </a:xfrm>
          <a:prstGeom prst="rect">
            <a:avLst/>
          </a:prstGeom>
        </p:spPr>
      </p:pic>
      <p:pic>
        <p:nvPicPr>
          <p:cNvPr id="9" name="Graphic 8" descr="Sunflower">
            <a:extLst>
              <a:ext uri="{FF2B5EF4-FFF2-40B4-BE49-F238E27FC236}">
                <a16:creationId xmlns:a16="http://schemas.microsoft.com/office/drawing/2014/main" id="{3BE0AE0E-012A-4759-8567-4286A5E4AB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5723" y="4412191"/>
            <a:ext cx="1180966" cy="1180966"/>
          </a:xfrm>
          <a:prstGeom prst="rect">
            <a:avLst/>
          </a:prstGeom>
        </p:spPr>
      </p:pic>
      <p:sp>
        <p:nvSpPr>
          <p:cNvPr id="10" name="Rectangle 3">
            <a:extLst>
              <a:ext uri="{FF2B5EF4-FFF2-40B4-BE49-F238E27FC236}">
                <a16:creationId xmlns:a16="http://schemas.microsoft.com/office/drawing/2014/main" id="{5526A78B-47EF-4683-A1CF-9388839B3AD1}"/>
              </a:ext>
            </a:extLst>
          </p:cNvPr>
          <p:cNvSpPr txBox="1">
            <a:spLocks noChangeArrowheads="1"/>
          </p:cNvSpPr>
          <p:nvPr/>
        </p:nvSpPr>
        <p:spPr>
          <a:xfrm>
            <a:off x="-1521680" y="2609850"/>
            <a:ext cx="6383337" cy="424815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endParaRPr lang="en-US" altLang="en-US" sz="2400" dirty="0"/>
          </a:p>
          <a:p>
            <a:pPr>
              <a:lnSpc>
                <a:spcPct val="80000"/>
              </a:lnSpc>
              <a:buFont typeface="Wingdings" panose="05000000000000000000" pitchFamily="2" charset="2"/>
              <a:buNone/>
            </a:pPr>
            <a:r>
              <a:rPr lang="en-US" altLang="en-US" sz="1100" dirty="0"/>
              <a:t> </a:t>
            </a:r>
          </a:p>
          <a:p>
            <a:pPr>
              <a:lnSpc>
                <a:spcPct val="80000"/>
              </a:lnSpc>
              <a:buFont typeface="Wingdings" panose="05000000000000000000" pitchFamily="2" charset="2"/>
              <a:buNone/>
            </a:pPr>
            <a:endParaRPr lang="en-US" altLang="en-US" sz="1100" i="1" dirty="0"/>
          </a:p>
        </p:txBody>
      </p:sp>
      <p:sp>
        <p:nvSpPr>
          <p:cNvPr id="8" name="TextBox 7">
            <a:extLst>
              <a:ext uri="{FF2B5EF4-FFF2-40B4-BE49-F238E27FC236}">
                <a16:creationId xmlns:a16="http://schemas.microsoft.com/office/drawing/2014/main" id="{234155EB-D723-45A9-8437-975460E19BFB}"/>
              </a:ext>
            </a:extLst>
          </p:cNvPr>
          <p:cNvSpPr txBox="1">
            <a:spLocks noChangeAspect="1"/>
          </p:cNvSpPr>
          <p:nvPr/>
        </p:nvSpPr>
        <p:spPr>
          <a:xfrm>
            <a:off x="4646689"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420145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944380" y="1690749"/>
            <a:ext cx="9773587" cy="4214140"/>
          </a:xfrm>
          <a:prstGeom prst="rect">
            <a:avLst/>
          </a:prstGeom>
          <a:solidFill>
            <a:srgbClr val="ECF0E9"/>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buFont typeface="Arial" charset="0"/>
              <a:buNone/>
              <a:defRPr/>
            </a:pPr>
            <a:r>
              <a:rPr lang="en-CA" altLang="en-US" sz="3200" dirty="0">
                <a:latin typeface="Calibri" panose="020F0502020204030204" pitchFamily="34" charset="0"/>
                <a:cs typeface="Calibri" panose="020F0502020204030204" pitchFamily="34" charset="0"/>
              </a:rPr>
              <a:t>Between stimulus and response there is a space…..and within the space lies our freedom and power to </a:t>
            </a:r>
            <a:r>
              <a:rPr lang="en-CA" altLang="en-US" sz="3200" dirty="0">
                <a:solidFill>
                  <a:schemeClr val="accent1"/>
                </a:solidFill>
                <a:latin typeface="Calibri" panose="020F0502020204030204" pitchFamily="34" charset="0"/>
                <a:cs typeface="Calibri" panose="020F0502020204030204" pitchFamily="34" charset="0"/>
              </a:rPr>
              <a:t>choose</a:t>
            </a:r>
            <a:r>
              <a:rPr lang="en-CA" altLang="en-US" sz="3200" dirty="0">
                <a:latin typeface="Calibri" panose="020F0502020204030204" pitchFamily="34" charset="0"/>
                <a:cs typeface="Calibri" panose="020F0502020204030204" pitchFamily="34" charset="0"/>
              </a:rPr>
              <a:t> our response. Within that response lies our freedom and growth…..</a:t>
            </a:r>
          </a:p>
          <a:p>
            <a:pPr marL="0" indent="0" algn="l">
              <a:buFont typeface="Arial" charset="0"/>
              <a:buNone/>
              <a:defRPr/>
            </a:pPr>
            <a:endParaRPr lang="en-CA" altLang="en-US" i="1" dirty="0">
              <a:latin typeface="Calibri" panose="020F0502020204030204" pitchFamily="34" charset="0"/>
              <a:cs typeface="Calibri" panose="020F0502020204030204" pitchFamily="34" charset="0"/>
            </a:endParaRPr>
          </a:p>
          <a:p>
            <a:pPr marL="0" indent="0" algn="l">
              <a:buFont typeface="Arial" charset="0"/>
              <a:buNone/>
              <a:defRPr/>
            </a:pPr>
            <a:r>
              <a:rPr lang="en-CA" altLang="en-US" i="1" dirty="0">
                <a:latin typeface="Calibri" panose="020F0502020204030204" pitchFamily="34" charset="0"/>
                <a:cs typeface="Calibri" panose="020F0502020204030204" pitchFamily="34" charset="0"/>
              </a:rPr>
              <a:t>Viktor Frankl</a:t>
            </a:r>
          </a:p>
          <a:p>
            <a:r>
              <a:rPr lang="en-US" altLang="en-US" sz="2400" dirty="0"/>
              <a:t> </a:t>
            </a:r>
          </a:p>
        </p:txBody>
      </p:sp>
      <p:sp>
        <p:nvSpPr>
          <p:cNvPr id="4" name="TextBox 3">
            <a:extLst>
              <a:ext uri="{FF2B5EF4-FFF2-40B4-BE49-F238E27FC236}">
                <a16:creationId xmlns:a16="http://schemas.microsoft.com/office/drawing/2014/main" id="{85F99B38-536E-4C68-9A8B-ABBF0590D22C}"/>
              </a:ext>
            </a:extLst>
          </p:cNvPr>
          <p:cNvSpPr txBox="1">
            <a:spLocks noChangeAspect="1"/>
          </p:cNvSpPr>
          <p:nvPr/>
        </p:nvSpPr>
        <p:spPr>
          <a:xfrm>
            <a:off x="4729128"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1290768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oter Placeholder 4">
            <a:extLst>
              <a:ext uri="{FF2B5EF4-FFF2-40B4-BE49-F238E27FC236}">
                <a16:creationId xmlns:a16="http://schemas.microsoft.com/office/drawing/2014/main" id="{D8BF1316-B274-40E7-BAFC-06F0321C8B80}"/>
              </a:ext>
            </a:extLst>
          </p:cNvPr>
          <p:cNvSpPr>
            <a:spLocks noGrp="1" noChangeArrowheads="1"/>
          </p:cNvSpPr>
          <p:nvPr>
            <p:ph type="ftr" sz="quarter" idx="4294967295"/>
          </p:nvPr>
        </p:nvSpPr>
        <p:spPr bwMode="auto">
          <a:xfrm>
            <a:off x="4648200" y="6356351"/>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0"/>
              </a:spcBef>
              <a:buClrTx/>
              <a:buSzTx/>
              <a:buFontTx/>
              <a:buNone/>
            </a:pPr>
            <a:endParaRPr lang="en-US" altLang="en-US" sz="1200">
              <a:solidFill>
                <a:srgbClr val="8FA0A0"/>
              </a:solidFill>
            </a:endParaRPr>
          </a:p>
        </p:txBody>
      </p:sp>
      <p:pic>
        <p:nvPicPr>
          <p:cNvPr id="89091" name="Picture 6" descr="woman-thinking">
            <a:extLst>
              <a:ext uri="{FF2B5EF4-FFF2-40B4-BE49-F238E27FC236}">
                <a16:creationId xmlns:a16="http://schemas.microsoft.com/office/drawing/2014/main" id="{A0588A2C-3D48-420D-9C52-F290BB76F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63670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E5C44238-3A76-435B-B429-43820B8583A9}"/>
              </a:ext>
            </a:extLst>
          </p:cNvPr>
          <p:cNvSpPr txBox="1">
            <a:spLocks noChangeArrowheads="1"/>
          </p:cNvSpPr>
          <p:nvPr/>
        </p:nvSpPr>
        <p:spPr bwMode="auto">
          <a:xfrm>
            <a:off x="660114" y="905736"/>
            <a:ext cx="3302000" cy="4727575"/>
          </a:xfrm>
          <a:prstGeom prst="rect">
            <a:avLst/>
          </a:prstGeom>
          <a:no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90000"/>
              </a:lnSpc>
              <a:spcBef>
                <a:spcPct val="20000"/>
              </a:spcBef>
              <a:defRPr/>
            </a:pPr>
            <a:r>
              <a:rPr lang="en-US" altLang="en-US" sz="2800" dirty="0">
                <a:latin typeface="+mn-lt"/>
              </a:rPr>
              <a:t>By acknowledging our choices, we acknowledge we have options and can choose to remain positive and be a positive influence even when faced with negativity or adversity.</a:t>
            </a:r>
          </a:p>
          <a:p>
            <a:pPr algn="ctr" eaLnBrk="1" hangingPunct="1">
              <a:defRPr/>
            </a:pPr>
            <a:endParaRPr lang="en-US" altLang="en-US" sz="2400" dirty="0">
              <a:latin typeface="Times New Roman" pitchFamily="18" charset="0"/>
            </a:endParaRPr>
          </a:p>
        </p:txBody>
      </p:sp>
      <p:sp>
        <p:nvSpPr>
          <p:cNvPr id="6" name="TextBox 5">
            <a:extLst>
              <a:ext uri="{FF2B5EF4-FFF2-40B4-BE49-F238E27FC236}">
                <a16:creationId xmlns:a16="http://schemas.microsoft.com/office/drawing/2014/main" id="{2005AEF0-BABC-44CC-993B-70D371CF8DBF}"/>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6A6AF8-142A-407E-B168-5041344524B3}"/>
              </a:ext>
            </a:extLst>
          </p:cNvPr>
          <p:cNvSpPr txBox="1">
            <a:spLocks noChangeAspect="1"/>
          </p:cNvSpPr>
          <p:nvPr/>
        </p:nvSpPr>
        <p:spPr>
          <a:xfrm>
            <a:off x="4557010" y="25918"/>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255520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2B4417-A83F-45DA-BF3D-9C894CC42314}"/>
              </a:ext>
            </a:extLst>
          </p:cNvPr>
          <p:cNvPicPr>
            <a:picLocks noChangeAspect="1"/>
          </p:cNvPicPr>
          <p:nvPr/>
        </p:nvPicPr>
        <p:blipFill rotWithShape="1">
          <a:blip r:embed="rId2"/>
          <a:srcRect l="43188" r="7299"/>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CFA6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94D701C-AAE6-4E4F-B3AD-095ACFB052C0}"/>
              </a:ext>
            </a:extLst>
          </p:cNvPr>
          <p:cNvSpPr txBox="1">
            <a:spLocks noChangeAspect="1"/>
          </p:cNvSpPr>
          <p:nvPr/>
        </p:nvSpPr>
        <p:spPr>
          <a:xfrm>
            <a:off x="6652193" y="4604"/>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7" name="TextBox 6">
            <a:extLst>
              <a:ext uri="{FF2B5EF4-FFF2-40B4-BE49-F238E27FC236}">
                <a16:creationId xmlns:a16="http://schemas.microsoft.com/office/drawing/2014/main" id="{F800AB4E-7C3E-4C49-B9D8-79DC833410B7}"/>
              </a:ext>
            </a:extLst>
          </p:cNvPr>
          <p:cNvSpPr txBox="1"/>
          <p:nvPr/>
        </p:nvSpPr>
        <p:spPr>
          <a:xfrm>
            <a:off x="5501390" y="974361"/>
            <a:ext cx="5261548" cy="773353"/>
          </a:xfrm>
          <a:prstGeom prst="rect">
            <a:avLst/>
          </a:prstGeom>
          <a:noFill/>
        </p:spPr>
        <p:txBody>
          <a:bodyPr wrap="square" rtlCol="0">
            <a:spAutoFit/>
          </a:bodyPr>
          <a:lstStyle/>
          <a:p>
            <a:pPr>
              <a:lnSpc>
                <a:spcPct val="80000"/>
              </a:lnSpc>
              <a:spcBef>
                <a:spcPct val="0"/>
              </a:spcBef>
            </a:pPr>
            <a:r>
              <a:rPr lang="en-CA" sz="5400" dirty="0">
                <a:latin typeface="+mj-lt"/>
                <a:ea typeface="+mj-ea"/>
                <a:cs typeface="+mj-cs"/>
              </a:rPr>
              <a:t>Perceptions </a:t>
            </a:r>
          </a:p>
        </p:txBody>
      </p:sp>
      <p:sp>
        <p:nvSpPr>
          <p:cNvPr id="9" name="Subtitle 2">
            <a:extLst>
              <a:ext uri="{FF2B5EF4-FFF2-40B4-BE49-F238E27FC236}">
                <a16:creationId xmlns:a16="http://schemas.microsoft.com/office/drawing/2014/main" id="{C66FDE95-13E0-440B-82A1-78CE7EC28998}"/>
              </a:ext>
            </a:extLst>
          </p:cNvPr>
          <p:cNvSpPr txBox="1">
            <a:spLocks noChangeAspect="1"/>
          </p:cNvSpPr>
          <p:nvPr/>
        </p:nvSpPr>
        <p:spPr>
          <a:xfrm>
            <a:off x="5726243" y="3202294"/>
            <a:ext cx="5036695" cy="2056626"/>
          </a:xfrm>
          <a:prstGeom prst="rect">
            <a:avLst/>
          </a:prstGeom>
          <a:solidFill>
            <a:srgbClr val="ECF0E9"/>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Font typeface="Arial" charset="0"/>
              <a:buNone/>
              <a:defRPr/>
            </a:pPr>
            <a:r>
              <a:rPr lang="en-CA" altLang="en-US" sz="3200" dirty="0">
                <a:latin typeface="Calibri" panose="020F0502020204030204" pitchFamily="34" charset="0"/>
                <a:cs typeface="Calibri" panose="020F0502020204030204" pitchFamily="34" charset="0"/>
              </a:rPr>
              <a:t>Perceptions and visitor interactions</a:t>
            </a:r>
            <a:endParaRPr lang="en-US" altLang="en-US" sz="2400" dirty="0"/>
          </a:p>
        </p:txBody>
      </p:sp>
    </p:spTree>
    <p:extLst>
      <p:ext uri="{BB962C8B-B14F-4D97-AF65-F5344CB8AC3E}">
        <p14:creationId xmlns:p14="http://schemas.microsoft.com/office/powerpoint/2010/main" val="3034701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D0F65-8A71-4278-A14C-62B38C4F3F10}"/>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a:t>Take Aways</a:t>
            </a:r>
          </a:p>
        </p:txBody>
      </p:sp>
      <p:sp>
        <p:nvSpPr>
          <p:cNvPr id="6" name="TextBox 5">
            <a:extLst>
              <a:ext uri="{FF2B5EF4-FFF2-40B4-BE49-F238E27FC236}">
                <a16:creationId xmlns:a16="http://schemas.microsoft.com/office/drawing/2014/main" id="{3A57B0AD-2ABA-4306-84C5-EF59B7E41E09}"/>
              </a:ext>
            </a:extLst>
          </p:cNvPr>
          <p:cNvSpPr txBox="1"/>
          <p:nvPr/>
        </p:nvSpPr>
        <p:spPr>
          <a:xfrm>
            <a:off x="762000" y="2279018"/>
            <a:ext cx="5314543" cy="3375920"/>
          </a:xfrm>
          <a:prstGeom prst="rect">
            <a:avLst/>
          </a:prstGeom>
        </p:spPr>
        <p:txBody>
          <a:bodyPr vert="horz" lIns="91440" tIns="45720" rIns="91440" bIns="45720" rtlCol="0" anchor="t">
            <a:normAutofit/>
          </a:bodyPr>
          <a:lstStyle/>
          <a:p>
            <a:pPr marL="380990" indent="-228600">
              <a:lnSpc>
                <a:spcPct val="90000"/>
              </a:lnSpc>
              <a:spcAft>
                <a:spcPts val="800"/>
              </a:spcAft>
              <a:buFont typeface="Arial" panose="020B0604020202020204" pitchFamily="34" charset="0"/>
              <a:buChar char="•"/>
            </a:pPr>
            <a:r>
              <a:rPr lang="en-US" sz="2400" dirty="0"/>
              <a:t>Deck will be available after the workshop</a:t>
            </a:r>
          </a:p>
          <a:p>
            <a:pPr marL="380990" indent="-228600">
              <a:lnSpc>
                <a:spcPct val="90000"/>
              </a:lnSpc>
              <a:spcAft>
                <a:spcPts val="800"/>
              </a:spcAft>
              <a:buFont typeface="Arial" panose="020B0604020202020204" pitchFamily="34" charset="0"/>
              <a:buChar char="•"/>
            </a:pPr>
            <a:r>
              <a:rPr lang="en-US" sz="2400" dirty="0"/>
              <a:t>As we go through the webinar consider what you will need to work on to help visitors in your region</a:t>
            </a:r>
          </a:p>
        </p:txBody>
      </p:sp>
      <p:sp>
        <p:nvSpPr>
          <p:cNvPr id="15"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A close up of a piece of paper&#10;&#10;Description automatically generated">
            <a:extLst>
              <a:ext uri="{FF2B5EF4-FFF2-40B4-BE49-F238E27FC236}">
                <a16:creationId xmlns:a16="http://schemas.microsoft.com/office/drawing/2014/main" id="{52911FAF-5E6A-46EB-BEEC-1D5D01D8B4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99" r="26528"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08136044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8" name="Title 1">
            <a:extLst>
              <a:ext uri="{FF2B5EF4-FFF2-40B4-BE49-F238E27FC236}">
                <a16:creationId xmlns:a16="http://schemas.microsoft.com/office/drawing/2014/main" id="{412FDCC7-B421-4ACB-9209-DEF125DE02CC}"/>
              </a:ext>
            </a:extLst>
          </p:cNvPr>
          <p:cNvSpPr>
            <a:spLocks noGrp="1" noChangeArrowheads="1"/>
          </p:cNvSpPr>
          <p:nvPr>
            <p:ph type="title"/>
          </p:nvPr>
        </p:nvSpPr>
        <p:spPr>
          <a:xfrm>
            <a:off x="278469" y="550126"/>
            <a:ext cx="3429000" cy="1719072"/>
          </a:xfrm>
        </p:spPr>
        <p:txBody>
          <a:bodyPr vert="horz" lIns="91440" tIns="45720" rIns="91440" bIns="45720" rtlCol="0" anchor="b">
            <a:normAutofit/>
          </a:bodyPr>
          <a:lstStyle/>
          <a:p>
            <a:r>
              <a:rPr lang="en-US" altLang="en-US" sz="5000" kern="1200" dirty="0">
                <a:solidFill>
                  <a:schemeClr val="tx1"/>
                </a:solidFill>
                <a:latin typeface="+mj-lt"/>
                <a:ea typeface="+mj-ea"/>
                <a:cs typeface="+mj-cs"/>
              </a:rPr>
              <a:t>What do you see?</a:t>
            </a:r>
          </a:p>
        </p:txBody>
      </p:sp>
      <p:sp>
        <p:nvSpPr>
          <p:cNvPr id="7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39" name="Content Placeholder 5">
            <a:extLst>
              <a:ext uri="{FF2B5EF4-FFF2-40B4-BE49-F238E27FC236}">
                <a16:creationId xmlns:a16="http://schemas.microsoft.com/office/drawing/2014/main" id="{D4B43431-D6EB-402A-8D84-C40BE621AB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707469" y="1427950"/>
            <a:ext cx="7850547" cy="4592570"/>
          </a:xfrm>
          <a:prstGeom prst="rect">
            <a:avLst/>
          </a:prstGeom>
        </p:spPr>
      </p:pic>
      <p:sp>
        <p:nvSpPr>
          <p:cNvPr id="7" name="TextBox 6">
            <a:extLst>
              <a:ext uri="{FF2B5EF4-FFF2-40B4-BE49-F238E27FC236}">
                <a16:creationId xmlns:a16="http://schemas.microsoft.com/office/drawing/2014/main" id="{5729569B-FFB8-4454-8759-7844629226FB}"/>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412FDCC7-B421-4ACB-9209-DEF125DE02CC}"/>
              </a:ext>
            </a:extLst>
          </p:cNvPr>
          <p:cNvSpPr>
            <a:spLocks noGrp="1" noChangeArrowheads="1"/>
          </p:cNvSpPr>
          <p:nvPr>
            <p:ph type="title" idx="4294967295"/>
          </p:nvPr>
        </p:nvSpPr>
        <p:spPr>
          <a:xfrm>
            <a:off x="374754" y="1063626"/>
            <a:ext cx="3429000" cy="1717675"/>
          </a:xfrm>
        </p:spPr>
        <p:txBody>
          <a:bodyPr vert="horz" lIns="91440" tIns="45720" rIns="91440" bIns="45720" rtlCol="0" anchor="b">
            <a:normAutofit fontScale="90000"/>
          </a:bodyPr>
          <a:lstStyle/>
          <a:p>
            <a:r>
              <a:rPr lang="en-US" altLang="en-US" sz="5000" kern="1200" dirty="0">
                <a:solidFill>
                  <a:schemeClr val="tx1"/>
                </a:solidFill>
                <a:latin typeface="+mj-lt"/>
                <a:ea typeface="+mj-ea"/>
                <a:cs typeface="+mj-cs"/>
              </a:rPr>
              <a:t>What word do you see?</a:t>
            </a:r>
          </a:p>
        </p:txBody>
      </p:sp>
      <p:sp>
        <p:nvSpPr>
          <p:cNvPr id="7" name="TextBox 6">
            <a:extLst>
              <a:ext uri="{FF2B5EF4-FFF2-40B4-BE49-F238E27FC236}">
                <a16:creationId xmlns:a16="http://schemas.microsoft.com/office/drawing/2014/main" id="{5729569B-FFB8-4454-8759-7844629226FB}"/>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pic>
        <p:nvPicPr>
          <p:cNvPr id="9" name="Picture 8">
            <a:extLst>
              <a:ext uri="{FF2B5EF4-FFF2-40B4-BE49-F238E27FC236}">
                <a16:creationId xmlns:a16="http://schemas.microsoft.com/office/drawing/2014/main" id="{286097C5-8290-4F0B-9976-8E0F983CE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400" y="2781301"/>
            <a:ext cx="52832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1098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412FDCC7-B421-4ACB-9209-DEF125DE02CC}"/>
              </a:ext>
            </a:extLst>
          </p:cNvPr>
          <p:cNvSpPr>
            <a:spLocks noGrp="1" noChangeArrowheads="1"/>
          </p:cNvSpPr>
          <p:nvPr>
            <p:ph type="title" idx="4294967295"/>
          </p:nvPr>
        </p:nvSpPr>
        <p:spPr>
          <a:xfrm>
            <a:off x="0" y="550863"/>
            <a:ext cx="3621088" cy="1717675"/>
          </a:xfrm>
        </p:spPr>
        <p:txBody>
          <a:bodyPr vert="horz" lIns="91440" tIns="45720" rIns="91440" bIns="45720" rtlCol="0" anchor="b">
            <a:normAutofit fontScale="90000"/>
          </a:bodyPr>
          <a:lstStyle/>
          <a:p>
            <a:r>
              <a:rPr lang="en-US" altLang="en-US" sz="5000" kern="1200" dirty="0">
                <a:solidFill>
                  <a:schemeClr val="tx1"/>
                </a:solidFill>
                <a:latin typeface="+mj-lt"/>
                <a:ea typeface="+mj-ea"/>
                <a:cs typeface="+mj-cs"/>
              </a:rPr>
              <a:t>How many legs?</a:t>
            </a:r>
          </a:p>
        </p:txBody>
      </p:sp>
      <p:sp>
        <p:nvSpPr>
          <p:cNvPr id="7" name="TextBox 6">
            <a:extLst>
              <a:ext uri="{FF2B5EF4-FFF2-40B4-BE49-F238E27FC236}">
                <a16:creationId xmlns:a16="http://schemas.microsoft.com/office/drawing/2014/main" id="{5729569B-FFB8-4454-8759-7844629226FB}"/>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pic>
        <p:nvPicPr>
          <p:cNvPr id="8" name="Picture 2">
            <a:extLst>
              <a:ext uri="{FF2B5EF4-FFF2-40B4-BE49-F238E27FC236}">
                <a16:creationId xmlns:a16="http://schemas.microsoft.com/office/drawing/2014/main" id="{57625BE2-FC78-45C4-9C55-B383AE7AE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435" y="1826222"/>
            <a:ext cx="5894388"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5731212"/>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2B4417-A83F-45DA-BF3D-9C894CC42314}"/>
              </a:ext>
            </a:extLst>
          </p:cNvPr>
          <p:cNvPicPr>
            <a:picLocks noChangeAspect="1"/>
          </p:cNvPicPr>
          <p:nvPr/>
        </p:nvPicPr>
        <p:blipFill rotWithShape="1">
          <a:blip r:embed="rId2"/>
          <a:srcRect l="43188" r="7299"/>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CFA60"/>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2">
            <a:extLst>
              <a:ext uri="{FF2B5EF4-FFF2-40B4-BE49-F238E27FC236}">
                <a16:creationId xmlns:a16="http://schemas.microsoft.com/office/drawing/2014/main" id="{6A712FE8-D81E-4E82-8299-87CA087964B4}"/>
              </a:ext>
            </a:extLst>
          </p:cNvPr>
          <p:cNvGraphicFramePr/>
          <p:nvPr>
            <p:extLst>
              <p:ext uri="{D42A27DB-BD31-4B8C-83A1-F6EECF244321}">
                <p14:modId xmlns:p14="http://schemas.microsoft.com/office/powerpoint/2010/main" val="2157447307"/>
              </p:ext>
            </p:extLst>
          </p:nvPr>
        </p:nvGraphicFramePr>
        <p:xfrm>
          <a:off x="5080934" y="2338471"/>
          <a:ext cx="6806266" cy="3929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394D701C-AAE6-4E4F-B3AD-095ACFB052C0}"/>
              </a:ext>
            </a:extLst>
          </p:cNvPr>
          <p:cNvSpPr txBox="1">
            <a:spLocks noChangeAspect="1"/>
          </p:cNvSpPr>
          <p:nvPr/>
        </p:nvSpPr>
        <p:spPr>
          <a:xfrm>
            <a:off x="6652193" y="4604"/>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7" name="TextBox 6">
            <a:extLst>
              <a:ext uri="{FF2B5EF4-FFF2-40B4-BE49-F238E27FC236}">
                <a16:creationId xmlns:a16="http://schemas.microsoft.com/office/drawing/2014/main" id="{F800AB4E-7C3E-4C49-B9D8-79DC833410B7}"/>
              </a:ext>
            </a:extLst>
          </p:cNvPr>
          <p:cNvSpPr txBox="1"/>
          <p:nvPr/>
        </p:nvSpPr>
        <p:spPr>
          <a:xfrm>
            <a:off x="5501390" y="974361"/>
            <a:ext cx="5261548" cy="773353"/>
          </a:xfrm>
          <a:prstGeom prst="rect">
            <a:avLst/>
          </a:prstGeom>
          <a:noFill/>
        </p:spPr>
        <p:txBody>
          <a:bodyPr wrap="square" rtlCol="0">
            <a:spAutoFit/>
          </a:bodyPr>
          <a:lstStyle/>
          <a:p>
            <a:pPr>
              <a:lnSpc>
                <a:spcPct val="80000"/>
              </a:lnSpc>
              <a:spcBef>
                <a:spcPct val="0"/>
              </a:spcBef>
            </a:pPr>
            <a:r>
              <a:rPr lang="en-CA" sz="5400" dirty="0">
                <a:latin typeface="+mj-lt"/>
                <a:ea typeface="+mj-ea"/>
                <a:cs typeface="+mj-cs"/>
              </a:rPr>
              <a:t>Perceptions </a:t>
            </a:r>
          </a:p>
        </p:txBody>
      </p:sp>
    </p:spTree>
    <p:extLst>
      <p:ext uri="{BB962C8B-B14F-4D97-AF65-F5344CB8AC3E}">
        <p14:creationId xmlns:p14="http://schemas.microsoft.com/office/powerpoint/2010/main" val="1304401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012A153B-D1F3-4255-A3BC-25B568545FAB}"/>
              </a:ext>
            </a:extLst>
          </p:cNvPr>
          <p:cNvSpPr>
            <a:spLocks noGrp="1" noChangeArrowheads="1"/>
          </p:cNvSpPr>
          <p:nvPr>
            <p:ph type="title"/>
          </p:nvPr>
        </p:nvSpPr>
        <p:spPr>
          <a:xfrm>
            <a:off x="347272" y="1050782"/>
            <a:ext cx="11000282" cy="1004888"/>
          </a:xfrm>
        </p:spPr>
        <p:txBody>
          <a:bodyPr/>
          <a:lstStyle/>
          <a:p>
            <a:r>
              <a:rPr lang="en-CA" altLang="en-US" b="1" dirty="0">
                <a:latin typeface="+mn-lt"/>
              </a:rPr>
              <a:t>Understanding self, understanding others and connecting </a:t>
            </a:r>
          </a:p>
        </p:txBody>
      </p:sp>
      <p:sp>
        <p:nvSpPr>
          <p:cNvPr id="99331" name="Content Placeholder 2">
            <a:extLst>
              <a:ext uri="{FF2B5EF4-FFF2-40B4-BE49-F238E27FC236}">
                <a16:creationId xmlns:a16="http://schemas.microsoft.com/office/drawing/2014/main" id="{723EDCC1-9FB0-4118-A37A-51493ECBA3A9}"/>
              </a:ext>
            </a:extLst>
          </p:cNvPr>
          <p:cNvSpPr>
            <a:spLocks noGrp="1" noChangeArrowheads="1"/>
          </p:cNvSpPr>
          <p:nvPr>
            <p:ph idx="1"/>
          </p:nvPr>
        </p:nvSpPr>
        <p:spPr>
          <a:xfrm>
            <a:off x="753563" y="2711451"/>
            <a:ext cx="4114800" cy="3633787"/>
          </a:xfrm>
        </p:spPr>
        <p:txBody>
          <a:bodyPr/>
          <a:lstStyle/>
          <a:p>
            <a:r>
              <a:rPr lang="en-CA" altLang="en-US" dirty="0"/>
              <a:t>Present a quick, easy way to quickly assess other’s preferred communication method </a:t>
            </a:r>
          </a:p>
          <a:p>
            <a:r>
              <a:rPr lang="en-CA" altLang="en-US" dirty="0"/>
              <a:t>Provide some tools to help connect </a:t>
            </a:r>
          </a:p>
        </p:txBody>
      </p:sp>
      <p:pic>
        <p:nvPicPr>
          <p:cNvPr id="99332" name="Picture 4" descr="A picture containing clothing, person, suit, person&#10;&#10;Description automatically generated">
            <a:extLst>
              <a:ext uri="{FF2B5EF4-FFF2-40B4-BE49-F238E27FC236}">
                <a16:creationId xmlns:a16="http://schemas.microsoft.com/office/drawing/2014/main" id="{E54F3534-722F-4BDA-8300-098559B60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114" y="2711451"/>
            <a:ext cx="413702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D61A6DC-2E5C-42E8-8DD5-7BBB32446AA5}"/>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BDB4BF-A80F-4E5E-9610-6A3FABE86A39}"/>
              </a:ext>
            </a:extLst>
          </p:cNvPr>
          <p:cNvSpPr txBox="1">
            <a:spLocks noChangeAspect="1"/>
          </p:cNvSpPr>
          <p:nvPr/>
        </p:nvSpPr>
        <p:spPr>
          <a:xfrm>
            <a:off x="9458257"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6" name="Content Placeholder 5">
            <a:extLst>
              <a:ext uri="{FF2B5EF4-FFF2-40B4-BE49-F238E27FC236}">
                <a16:creationId xmlns:a16="http://schemas.microsoft.com/office/drawing/2014/main" id="{CF2EB5BF-5914-40F3-8A1B-A5374E7CF832}"/>
              </a:ext>
            </a:extLst>
          </p:cNvPr>
          <p:cNvSpPr txBox="1">
            <a:spLocks noChangeArrowheads="1"/>
          </p:cNvSpPr>
          <p:nvPr/>
        </p:nvSpPr>
        <p:spPr>
          <a:xfrm>
            <a:off x="6096000" y="1810063"/>
            <a:ext cx="6019800" cy="45259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ltLang="en-US" sz="2000" dirty="0">
                <a:latin typeface="Calibri" panose="020F0502020204030204" pitchFamily="34" charset="0"/>
                <a:cs typeface="Calibri" panose="020F0502020204030204" pitchFamily="34" charset="0"/>
              </a:rPr>
              <a:t>Analytical </a:t>
            </a:r>
          </a:p>
          <a:p>
            <a:r>
              <a:rPr lang="en-CA" altLang="en-US" sz="2000" dirty="0">
                <a:latin typeface="Calibri" panose="020F0502020204030204" pitchFamily="34" charset="0"/>
                <a:cs typeface="Calibri" panose="020F0502020204030204" pitchFamily="34" charset="0"/>
              </a:rPr>
              <a:t>Enjoys and often prefers working on solo projects </a:t>
            </a:r>
          </a:p>
          <a:p>
            <a:r>
              <a:rPr lang="en-CA" altLang="en-US" sz="2000" dirty="0">
                <a:latin typeface="Calibri" panose="020F0502020204030204" pitchFamily="34" charset="0"/>
                <a:cs typeface="Calibri" panose="020F0502020204030204" pitchFamily="34" charset="0"/>
              </a:rPr>
              <a:t>Initiates conversations based on the need or situation </a:t>
            </a:r>
          </a:p>
          <a:p>
            <a:r>
              <a:rPr lang="en-CA" altLang="en-US" sz="2000" dirty="0">
                <a:latin typeface="Calibri" panose="020F0502020204030204" pitchFamily="34" charset="0"/>
                <a:cs typeface="Calibri" panose="020F0502020204030204" pitchFamily="34" charset="0"/>
              </a:rPr>
              <a:t>Focussed on the task at hand </a:t>
            </a:r>
          </a:p>
          <a:p>
            <a:r>
              <a:rPr lang="en-CA" altLang="en-US" sz="2000" dirty="0">
                <a:latin typeface="Calibri" panose="020F0502020204030204" pitchFamily="34" charset="0"/>
                <a:cs typeface="Calibri" panose="020F0502020204030204" pitchFamily="34" charset="0"/>
              </a:rPr>
              <a:t>Clear direct approach and ask for what they want</a:t>
            </a:r>
          </a:p>
          <a:p>
            <a:r>
              <a:rPr lang="en-CA" altLang="en-US" sz="2000" dirty="0">
                <a:latin typeface="Calibri" panose="020F0502020204030204" pitchFamily="34" charset="0"/>
                <a:cs typeface="Calibri" panose="020F0502020204030204" pitchFamily="34" charset="0"/>
              </a:rPr>
              <a:t>Focus on facts</a:t>
            </a:r>
          </a:p>
          <a:p>
            <a:r>
              <a:rPr lang="en-CA" altLang="en-US" sz="2000" dirty="0">
                <a:latin typeface="Calibri" panose="020F0502020204030204" pitchFamily="34" charset="0"/>
                <a:cs typeface="Calibri" panose="020F0502020204030204" pitchFamily="34" charset="0"/>
              </a:rPr>
              <a:t>Focus on the desired outcome</a:t>
            </a:r>
          </a:p>
          <a:p>
            <a:r>
              <a:rPr lang="en-CA" altLang="en-US" sz="2000" dirty="0">
                <a:latin typeface="Calibri" panose="020F0502020204030204" pitchFamily="34" charset="0"/>
                <a:cs typeface="Calibri" panose="020F0502020204030204" pitchFamily="34" charset="0"/>
              </a:rPr>
              <a:t>Concerned with the issue at hand</a:t>
            </a:r>
          </a:p>
          <a:p>
            <a:r>
              <a:rPr lang="en-CA" altLang="en-US" sz="2000" dirty="0">
                <a:latin typeface="Calibri" panose="020F0502020204030204" pitchFamily="34" charset="0"/>
                <a:cs typeface="Calibri" panose="020F0502020204030204" pitchFamily="34" charset="0"/>
              </a:rPr>
              <a:t>Formal and practical </a:t>
            </a:r>
          </a:p>
          <a:p>
            <a:r>
              <a:rPr lang="en-CA" altLang="en-US" sz="2000" dirty="0">
                <a:latin typeface="Calibri" panose="020F0502020204030204" pitchFamily="34" charset="0"/>
                <a:cs typeface="Calibri" panose="020F0502020204030204" pitchFamily="34" charset="0"/>
              </a:rPr>
              <a:t>Sticks to the plan </a:t>
            </a:r>
          </a:p>
          <a:p>
            <a:endParaRPr lang="en-CA" altLang="en-US" sz="1600" dirty="0">
              <a:latin typeface="Calibri" panose="020F0502020204030204" pitchFamily="34" charset="0"/>
              <a:cs typeface="Calibri" panose="020F0502020204030204" pitchFamily="34" charset="0"/>
            </a:endParaRPr>
          </a:p>
          <a:p>
            <a:endParaRPr lang="en-CA" altLang="en-US" sz="1600" dirty="0">
              <a:latin typeface="Calibri" panose="020F0502020204030204" pitchFamily="34" charset="0"/>
              <a:cs typeface="Calibri" panose="020F0502020204030204" pitchFamily="34" charset="0"/>
            </a:endParaRPr>
          </a:p>
          <a:p>
            <a:endParaRPr lang="en-CA" altLang="en-US" sz="1600" dirty="0">
              <a:latin typeface="Calibri" panose="020F0502020204030204" pitchFamily="34" charset="0"/>
              <a:cs typeface="Calibri" panose="020F0502020204030204" pitchFamily="34" charset="0"/>
            </a:endParaRPr>
          </a:p>
          <a:p>
            <a:endParaRPr lang="en-CA" altLang="en-US" dirty="0"/>
          </a:p>
        </p:txBody>
      </p:sp>
      <p:sp>
        <p:nvSpPr>
          <p:cNvPr id="8" name="Content Placeholder 4">
            <a:extLst>
              <a:ext uri="{FF2B5EF4-FFF2-40B4-BE49-F238E27FC236}">
                <a16:creationId xmlns:a16="http://schemas.microsoft.com/office/drawing/2014/main" id="{15DEA918-83D5-4A7A-854D-D7BBCFF68357}"/>
              </a:ext>
            </a:extLst>
          </p:cNvPr>
          <p:cNvSpPr txBox="1">
            <a:spLocks/>
          </p:cNvSpPr>
          <p:nvPr/>
        </p:nvSpPr>
        <p:spPr>
          <a:xfrm>
            <a:off x="609599" y="1810063"/>
            <a:ext cx="6420787" cy="45259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CA" sz="2000" dirty="0">
                <a:latin typeface="Calibri" panose="020F0502020204030204" pitchFamily="34" charset="0"/>
                <a:cs typeface="Calibri" panose="020F0502020204030204" pitchFamily="34" charset="0"/>
              </a:rPr>
              <a:t>Intuitive </a:t>
            </a:r>
          </a:p>
          <a:p>
            <a:pPr>
              <a:defRPr/>
            </a:pPr>
            <a:r>
              <a:rPr lang="en-CA" sz="2000" dirty="0">
                <a:latin typeface="Calibri" panose="020F0502020204030204" pitchFamily="34" charset="0"/>
                <a:cs typeface="Calibri" panose="020F0502020204030204" pitchFamily="34" charset="0"/>
              </a:rPr>
              <a:t>Prefers working on projects with others</a:t>
            </a:r>
          </a:p>
          <a:p>
            <a:pPr>
              <a:defRPr/>
            </a:pPr>
            <a:r>
              <a:rPr lang="en-CA" sz="2000" dirty="0">
                <a:latin typeface="Calibri" panose="020F0502020204030204" pitchFamily="34" charset="0"/>
                <a:cs typeface="Calibri" panose="020F0502020204030204" pitchFamily="34" charset="0"/>
              </a:rPr>
              <a:t>Initiates conversations by starting a conversation</a:t>
            </a:r>
          </a:p>
          <a:p>
            <a:pPr>
              <a:defRPr/>
            </a:pPr>
            <a:r>
              <a:rPr lang="en-CA" sz="2000" dirty="0">
                <a:latin typeface="Calibri" panose="020F0502020204030204" pitchFamily="34" charset="0"/>
                <a:cs typeface="Calibri" panose="020F0502020204030204" pitchFamily="34" charset="0"/>
              </a:rPr>
              <a:t>Friendly, open approach	</a:t>
            </a:r>
          </a:p>
          <a:p>
            <a:pPr>
              <a:defRPr/>
            </a:pPr>
            <a:r>
              <a:rPr lang="en-CA" sz="2000" dirty="0">
                <a:latin typeface="Calibri" panose="020F0502020204030204" pitchFamily="34" charset="0"/>
                <a:cs typeface="Calibri" panose="020F0502020204030204" pitchFamily="34" charset="0"/>
              </a:rPr>
              <a:t>Sometimes unclear on what they want</a:t>
            </a:r>
          </a:p>
          <a:p>
            <a:pPr>
              <a:defRPr/>
            </a:pPr>
            <a:r>
              <a:rPr lang="en-CA" sz="2000" dirty="0">
                <a:latin typeface="Calibri" panose="020F0502020204030204" pitchFamily="34" charset="0"/>
                <a:cs typeface="Calibri" panose="020F0502020204030204" pitchFamily="34" charset="0"/>
              </a:rPr>
              <a:t>Focus on relationship </a:t>
            </a:r>
          </a:p>
          <a:p>
            <a:pPr>
              <a:defRPr/>
            </a:pPr>
            <a:r>
              <a:rPr lang="en-CA" sz="2000" dirty="0">
                <a:latin typeface="Calibri" panose="020F0502020204030204" pitchFamily="34" charset="0"/>
                <a:cs typeface="Calibri" panose="020F0502020204030204" pitchFamily="34" charset="0"/>
              </a:rPr>
              <a:t>Focus on telling the story	</a:t>
            </a:r>
          </a:p>
          <a:p>
            <a:pPr>
              <a:defRPr/>
            </a:pPr>
            <a:r>
              <a:rPr lang="en-CA" sz="2000" dirty="0">
                <a:latin typeface="Calibri" panose="020F0502020204030204" pitchFamily="34" charset="0"/>
                <a:cs typeface="Calibri" panose="020F0502020204030204" pitchFamily="34" charset="0"/>
              </a:rPr>
              <a:t>Positive and optimistic	</a:t>
            </a:r>
          </a:p>
          <a:p>
            <a:pPr>
              <a:defRPr/>
            </a:pPr>
            <a:r>
              <a:rPr lang="en-CA" sz="2000" dirty="0">
                <a:latin typeface="Calibri" panose="020F0502020204030204" pitchFamily="34" charset="0"/>
                <a:cs typeface="Calibri" panose="020F0502020204030204" pitchFamily="34" charset="0"/>
              </a:rPr>
              <a:t>Friendly and engaging</a:t>
            </a:r>
          </a:p>
          <a:p>
            <a:pPr>
              <a:defRPr/>
            </a:pPr>
            <a:r>
              <a:rPr lang="en-CA" sz="2000" dirty="0">
                <a:latin typeface="Calibri" panose="020F0502020204030204" pitchFamily="34" charset="0"/>
                <a:cs typeface="Calibri" panose="020F0502020204030204" pitchFamily="34" charset="0"/>
              </a:rPr>
              <a:t>Open to possibilities	</a:t>
            </a:r>
          </a:p>
          <a:p>
            <a:pPr marL="0" indent="0">
              <a:buFont typeface="Arial" panose="020B0604020202020204" pitchFamily="34" charset="0"/>
              <a:buNone/>
              <a:defRPr/>
            </a:pPr>
            <a:endParaRPr lang="en-CA" sz="1600" dirty="0">
              <a:latin typeface="Calibri" panose="020F0502020204030204" pitchFamily="34" charset="0"/>
              <a:cs typeface="Calibri" panose="020F0502020204030204" pitchFamily="34" charset="0"/>
            </a:endParaRPr>
          </a:p>
          <a:p>
            <a:pPr marL="0" indent="0">
              <a:buFont typeface="Arial" panose="020B0604020202020204" pitchFamily="34" charset="0"/>
              <a:buNone/>
              <a:defRPr/>
            </a:pPr>
            <a:endParaRPr lang="en-CA" sz="16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defRPr/>
            </a:pPr>
            <a:endParaRPr lang="en-CA" sz="1600" dirty="0">
              <a:latin typeface="Calibri" panose="020F0502020204030204" pitchFamily="34" charset="0"/>
              <a:ea typeface="Calibri" panose="020F0502020204030204" pitchFamily="34" charset="0"/>
              <a:cs typeface="Calibri" panose="020F0502020204030204" pitchFamily="34" charset="0"/>
            </a:endParaRPr>
          </a:p>
          <a:p>
            <a:pPr>
              <a:defRPr/>
            </a:pPr>
            <a:endParaRPr lang="en-CA" dirty="0"/>
          </a:p>
        </p:txBody>
      </p:sp>
      <p:sp>
        <p:nvSpPr>
          <p:cNvPr id="9" name="Title 3">
            <a:extLst>
              <a:ext uri="{FF2B5EF4-FFF2-40B4-BE49-F238E27FC236}">
                <a16:creationId xmlns:a16="http://schemas.microsoft.com/office/drawing/2014/main" id="{96AF55B2-A890-420F-AA3C-D246B2900B05}"/>
              </a:ext>
            </a:extLst>
          </p:cNvPr>
          <p:cNvSpPr txBox="1">
            <a:spLocks noChangeArrowheads="1"/>
          </p:cNvSpPr>
          <p:nvPr/>
        </p:nvSpPr>
        <p:spPr>
          <a:xfrm>
            <a:off x="362262" y="136525"/>
            <a:ext cx="8229600" cy="59531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en-US" dirty="0"/>
              <a:t>Relationship versus Task Focused </a:t>
            </a:r>
          </a:p>
        </p:txBody>
      </p:sp>
    </p:spTree>
    <p:extLst>
      <p:ext uri="{BB962C8B-B14F-4D97-AF65-F5344CB8AC3E}">
        <p14:creationId xmlns:p14="http://schemas.microsoft.com/office/powerpoint/2010/main" val="328109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1000"/>
                                        <p:tgtEl>
                                          <p:spTgt spid="8">
                                            <p:txEl>
                                              <p:pRg st="2" end="2"/>
                                            </p:txEl>
                                          </p:spTgt>
                                        </p:tgtEl>
                                      </p:cBhvr>
                                    </p:animEffect>
                                    <p:anim calcmode="lin" valueType="num">
                                      <p:cBhvr>
                                        <p:cTn id="3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 calcmode="lin" valueType="num">
                                      <p:cBhvr additive="base">
                                        <p:cTn id="4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xEl>
                                              <p:pRg st="3" end="3"/>
                                            </p:txEl>
                                          </p:spTgt>
                                        </p:tgtEl>
                                        <p:attrNameLst>
                                          <p:attrName>style.visibility</p:attrName>
                                        </p:attrNameLst>
                                      </p:cBhvr>
                                      <p:to>
                                        <p:strVal val="visible"/>
                                      </p:to>
                                    </p:set>
                                    <p:animEffect transition="in" filter="fade">
                                      <p:cBhvr>
                                        <p:cTn id="48" dur="1000"/>
                                        <p:tgtEl>
                                          <p:spTgt spid="8">
                                            <p:txEl>
                                              <p:pRg st="3" end="3"/>
                                            </p:txEl>
                                          </p:spTgt>
                                        </p:tgtEl>
                                      </p:cBhvr>
                                    </p:animEffect>
                                    <p:anim calcmode="lin" valueType="num">
                                      <p:cBhvr>
                                        <p:cTn id="4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Effect transition="in" filter="fade">
                                      <p:cBhvr>
                                        <p:cTn id="55" dur="1000"/>
                                        <p:tgtEl>
                                          <p:spTgt spid="6">
                                            <p:txEl>
                                              <p:pRg st="3" end="3"/>
                                            </p:txEl>
                                          </p:spTgt>
                                        </p:tgtEl>
                                      </p:cBhvr>
                                    </p:animEffect>
                                    <p:anim calcmode="lin" valueType="num">
                                      <p:cBhvr>
                                        <p:cTn id="5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8">
                                            <p:txEl>
                                              <p:pRg st="4" end="4"/>
                                            </p:txEl>
                                          </p:spTgt>
                                        </p:tgtEl>
                                        <p:attrNameLst>
                                          <p:attrName>style.visibility</p:attrName>
                                        </p:attrNameLst>
                                      </p:cBhvr>
                                      <p:to>
                                        <p:strVal val="visible"/>
                                      </p:to>
                                    </p:set>
                                    <p:animEffect transition="in" filter="fade">
                                      <p:cBhvr>
                                        <p:cTn id="62" dur="1000"/>
                                        <p:tgtEl>
                                          <p:spTgt spid="8">
                                            <p:txEl>
                                              <p:pRg st="4" end="4"/>
                                            </p:txEl>
                                          </p:spTgt>
                                        </p:tgtEl>
                                      </p:cBhvr>
                                    </p:animEffect>
                                    <p:anim calcmode="lin" valueType="num">
                                      <p:cBhvr>
                                        <p:cTn id="6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64"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6">
                                            <p:txEl>
                                              <p:pRg st="4" end="4"/>
                                            </p:txEl>
                                          </p:spTgt>
                                        </p:tgtEl>
                                        <p:attrNameLst>
                                          <p:attrName>style.visibility</p:attrName>
                                        </p:attrNameLst>
                                      </p:cBhvr>
                                      <p:to>
                                        <p:strVal val="visible"/>
                                      </p:to>
                                    </p:set>
                                    <p:animEffect transition="in" filter="fade">
                                      <p:cBhvr>
                                        <p:cTn id="69" dur="1000"/>
                                        <p:tgtEl>
                                          <p:spTgt spid="6">
                                            <p:txEl>
                                              <p:pRg st="4" end="4"/>
                                            </p:txEl>
                                          </p:spTgt>
                                        </p:tgtEl>
                                      </p:cBhvr>
                                    </p:animEffect>
                                    <p:anim calcmode="lin" valueType="num">
                                      <p:cBhvr>
                                        <p:cTn id="7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8">
                                            <p:txEl>
                                              <p:pRg st="5" end="5"/>
                                            </p:txEl>
                                          </p:spTgt>
                                        </p:tgtEl>
                                        <p:attrNameLst>
                                          <p:attrName>style.visibility</p:attrName>
                                        </p:attrNameLst>
                                      </p:cBhvr>
                                      <p:to>
                                        <p:strVal val="visible"/>
                                      </p:to>
                                    </p:set>
                                    <p:animEffect transition="in" filter="fade">
                                      <p:cBhvr>
                                        <p:cTn id="76" dur="1000"/>
                                        <p:tgtEl>
                                          <p:spTgt spid="8">
                                            <p:txEl>
                                              <p:pRg st="5" end="5"/>
                                            </p:txEl>
                                          </p:spTgt>
                                        </p:tgtEl>
                                      </p:cBhvr>
                                    </p:animEffect>
                                    <p:anim calcmode="lin" valueType="num">
                                      <p:cBhvr>
                                        <p:cTn id="77"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78"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6">
                                            <p:txEl>
                                              <p:pRg st="5" end="5"/>
                                            </p:txEl>
                                          </p:spTgt>
                                        </p:tgtEl>
                                        <p:attrNameLst>
                                          <p:attrName>style.visibility</p:attrName>
                                        </p:attrNameLst>
                                      </p:cBhvr>
                                      <p:to>
                                        <p:strVal val="visible"/>
                                      </p:to>
                                    </p:set>
                                    <p:animEffect transition="in" filter="fade">
                                      <p:cBhvr>
                                        <p:cTn id="83" dur="1000"/>
                                        <p:tgtEl>
                                          <p:spTgt spid="6">
                                            <p:txEl>
                                              <p:pRg st="5" end="5"/>
                                            </p:txEl>
                                          </p:spTgt>
                                        </p:tgtEl>
                                      </p:cBhvr>
                                    </p:animEffect>
                                    <p:anim calcmode="lin" valueType="num">
                                      <p:cBhvr>
                                        <p:cTn id="84"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85"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8">
                                            <p:txEl>
                                              <p:pRg st="6" end="6"/>
                                            </p:txEl>
                                          </p:spTgt>
                                        </p:tgtEl>
                                        <p:attrNameLst>
                                          <p:attrName>style.visibility</p:attrName>
                                        </p:attrNameLst>
                                      </p:cBhvr>
                                      <p:to>
                                        <p:strVal val="visible"/>
                                      </p:to>
                                    </p:set>
                                    <p:animEffect transition="in" filter="fade">
                                      <p:cBhvr>
                                        <p:cTn id="90" dur="1000"/>
                                        <p:tgtEl>
                                          <p:spTgt spid="8">
                                            <p:txEl>
                                              <p:pRg st="6" end="6"/>
                                            </p:txEl>
                                          </p:spTgt>
                                        </p:tgtEl>
                                      </p:cBhvr>
                                    </p:animEffect>
                                    <p:anim calcmode="lin" valueType="num">
                                      <p:cBhvr>
                                        <p:cTn id="91"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92"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6">
                                            <p:txEl>
                                              <p:pRg st="6" end="6"/>
                                            </p:txEl>
                                          </p:spTgt>
                                        </p:tgtEl>
                                        <p:attrNameLst>
                                          <p:attrName>style.visibility</p:attrName>
                                        </p:attrNameLst>
                                      </p:cBhvr>
                                      <p:to>
                                        <p:strVal val="visible"/>
                                      </p:to>
                                    </p:set>
                                    <p:animEffect transition="in" filter="fade">
                                      <p:cBhvr>
                                        <p:cTn id="97" dur="1000"/>
                                        <p:tgtEl>
                                          <p:spTgt spid="6">
                                            <p:txEl>
                                              <p:pRg st="6" end="6"/>
                                            </p:txEl>
                                          </p:spTgt>
                                        </p:tgtEl>
                                      </p:cBhvr>
                                    </p:animEffect>
                                    <p:anim calcmode="lin" valueType="num">
                                      <p:cBhvr>
                                        <p:cTn id="9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99"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8">
                                            <p:txEl>
                                              <p:pRg st="7" end="7"/>
                                            </p:txEl>
                                          </p:spTgt>
                                        </p:tgtEl>
                                        <p:attrNameLst>
                                          <p:attrName>style.visibility</p:attrName>
                                        </p:attrNameLst>
                                      </p:cBhvr>
                                      <p:to>
                                        <p:strVal val="visible"/>
                                      </p:to>
                                    </p:set>
                                    <p:animEffect transition="in" filter="fade">
                                      <p:cBhvr>
                                        <p:cTn id="104" dur="1000"/>
                                        <p:tgtEl>
                                          <p:spTgt spid="8">
                                            <p:txEl>
                                              <p:pRg st="7" end="7"/>
                                            </p:txEl>
                                          </p:spTgt>
                                        </p:tgtEl>
                                      </p:cBhvr>
                                    </p:animEffect>
                                    <p:anim calcmode="lin" valueType="num">
                                      <p:cBhvr>
                                        <p:cTn id="105"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106"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6">
                                            <p:txEl>
                                              <p:pRg st="7" end="7"/>
                                            </p:txEl>
                                          </p:spTgt>
                                        </p:tgtEl>
                                        <p:attrNameLst>
                                          <p:attrName>style.visibility</p:attrName>
                                        </p:attrNameLst>
                                      </p:cBhvr>
                                      <p:to>
                                        <p:strVal val="visible"/>
                                      </p:to>
                                    </p:set>
                                    <p:animEffect transition="in" filter="barn(inVertical)">
                                      <p:cBhvr>
                                        <p:cTn id="111" dur="500"/>
                                        <p:tgtEl>
                                          <p:spTgt spid="6">
                                            <p:txEl>
                                              <p:pRg st="7" end="7"/>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8">
                                            <p:txEl>
                                              <p:pRg st="8" end="8"/>
                                            </p:txEl>
                                          </p:spTgt>
                                        </p:tgtEl>
                                        <p:attrNameLst>
                                          <p:attrName>style.visibility</p:attrName>
                                        </p:attrNameLst>
                                      </p:cBhvr>
                                      <p:to>
                                        <p:strVal val="visible"/>
                                      </p:to>
                                    </p:set>
                                    <p:animEffect transition="in" filter="fade">
                                      <p:cBhvr>
                                        <p:cTn id="116" dur="1000"/>
                                        <p:tgtEl>
                                          <p:spTgt spid="8">
                                            <p:txEl>
                                              <p:pRg st="8" end="8"/>
                                            </p:txEl>
                                          </p:spTgt>
                                        </p:tgtEl>
                                      </p:cBhvr>
                                    </p:animEffect>
                                    <p:anim calcmode="lin" valueType="num">
                                      <p:cBhvr>
                                        <p:cTn id="117"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118"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6">
                                            <p:txEl>
                                              <p:pRg st="8" end="8"/>
                                            </p:txEl>
                                          </p:spTgt>
                                        </p:tgtEl>
                                        <p:attrNameLst>
                                          <p:attrName>style.visibility</p:attrName>
                                        </p:attrNameLst>
                                      </p:cBhvr>
                                      <p:to>
                                        <p:strVal val="visible"/>
                                      </p:to>
                                    </p:set>
                                    <p:animEffect transition="in" filter="barn(inVertical)">
                                      <p:cBhvr>
                                        <p:cTn id="123" dur="500"/>
                                        <p:tgtEl>
                                          <p:spTgt spid="6">
                                            <p:txEl>
                                              <p:pRg st="8" end="8"/>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nodeType="clickEffect">
                                  <p:stCondLst>
                                    <p:cond delay="0"/>
                                  </p:stCondLst>
                                  <p:childTnLst>
                                    <p:set>
                                      <p:cBhvr>
                                        <p:cTn id="127" dur="1" fill="hold">
                                          <p:stCondLst>
                                            <p:cond delay="0"/>
                                          </p:stCondLst>
                                        </p:cTn>
                                        <p:tgtEl>
                                          <p:spTgt spid="8">
                                            <p:txEl>
                                              <p:pRg st="9" end="9"/>
                                            </p:txEl>
                                          </p:spTgt>
                                        </p:tgtEl>
                                        <p:attrNameLst>
                                          <p:attrName>style.visibility</p:attrName>
                                        </p:attrNameLst>
                                      </p:cBhvr>
                                      <p:to>
                                        <p:strVal val="visible"/>
                                      </p:to>
                                    </p:set>
                                    <p:animEffect transition="in" filter="fade">
                                      <p:cBhvr>
                                        <p:cTn id="128" dur="1000"/>
                                        <p:tgtEl>
                                          <p:spTgt spid="8">
                                            <p:txEl>
                                              <p:pRg st="9" end="9"/>
                                            </p:txEl>
                                          </p:spTgt>
                                        </p:tgtEl>
                                      </p:cBhvr>
                                    </p:animEffect>
                                    <p:anim calcmode="lin" valueType="num">
                                      <p:cBhvr>
                                        <p:cTn id="129"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130"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nodeType="clickEffect">
                                  <p:stCondLst>
                                    <p:cond delay="0"/>
                                  </p:stCondLst>
                                  <p:childTnLst>
                                    <p:set>
                                      <p:cBhvr>
                                        <p:cTn id="134" dur="1" fill="hold">
                                          <p:stCondLst>
                                            <p:cond delay="0"/>
                                          </p:stCondLst>
                                        </p:cTn>
                                        <p:tgtEl>
                                          <p:spTgt spid="6">
                                            <p:txEl>
                                              <p:pRg st="9" end="9"/>
                                            </p:txEl>
                                          </p:spTgt>
                                        </p:tgtEl>
                                        <p:attrNameLst>
                                          <p:attrName>style.visibility</p:attrName>
                                        </p:attrNameLst>
                                      </p:cBhvr>
                                      <p:to>
                                        <p:strVal val="visible"/>
                                      </p:to>
                                    </p:set>
                                    <p:animEffect transition="in" filter="barn(inVertical)">
                                      <p:cBhvr>
                                        <p:cTn id="135"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9" name="TextBox 3">
            <a:extLst>
              <a:ext uri="{FF2B5EF4-FFF2-40B4-BE49-F238E27FC236}">
                <a16:creationId xmlns:a16="http://schemas.microsoft.com/office/drawing/2014/main" id="{1AEB1490-6681-4AD0-9EAF-368E3E140168}"/>
              </a:ext>
            </a:extLst>
          </p:cNvPr>
          <p:cNvSpPr txBox="1">
            <a:spLocks noChangeArrowheads="1"/>
          </p:cNvSpPr>
          <p:nvPr/>
        </p:nvSpPr>
        <p:spPr bwMode="auto">
          <a:xfrm>
            <a:off x="640080" y="2872899"/>
            <a:ext cx="4243589" cy="332066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nSpc>
                <a:spcPct val="90000"/>
              </a:lnSpc>
              <a:spcBef>
                <a:spcPct val="0"/>
              </a:spcBef>
              <a:spcAft>
                <a:spcPts val="600"/>
              </a:spcAft>
              <a:buClrTx/>
              <a:buSzTx/>
              <a:buNone/>
            </a:pPr>
            <a:r>
              <a:rPr lang="en-US" altLang="en-US" sz="2200" dirty="0">
                <a:solidFill>
                  <a:schemeClr val="tx1"/>
                </a:solidFill>
                <a:latin typeface="+mn-lt"/>
              </a:rPr>
              <a:t>What do you see in this image? </a:t>
            </a:r>
          </a:p>
        </p:txBody>
      </p:sp>
      <p:pic>
        <p:nvPicPr>
          <p:cNvPr id="101378" name="Picture 2" descr="A person and person walking a dog on a trail in the woods&#10;&#10;Description automatically generated with low confidence">
            <a:extLst>
              <a:ext uri="{FF2B5EF4-FFF2-40B4-BE49-F238E27FC236}">
                <a16:creationId xmlns:a16="http://schemas.microsoft.com/office/drawing/2014/main" id="{13FE3F37-5C5E-4BAC-9E72-25CF7AC3F1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79" r="1876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8FBC404-CADC-4242-AE0F-34D2D7CA46B8}"/>
              </a:ext>
            </a:extLst>
          </p:cNvPr>
          <p:cNvSpPr txBox="1">
            <a:spLocks noChangeAspect="1"/>
          </p:cNvSpPr>
          <p:nvPr/>
        </p:nvSpPr>
        <p:spPr>
          <a:xfrm>
            <a:off x="1010568" y="-2306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BDB4BF-A80F-4E5E-9610-6A3FABE86A39}"/>
              </a:ext>
            </a:extLst>
          </p:cNvPr>
          <p:cNvSpPr txBox="1">
            <a:spLocks noChangeAspect="1"/>
          </p:cNvSpPr>
          <p:nvPr/>
        </p:nvSpPr>
        <p:spPr>
          <a:xfrm>
            <a:off x="9458257"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10" name="Title 3">
            <a:extLst>
              <a:ext uri="{FF2B5EF4-FFF2-40B4-BE49-F238E27FC236}">
                <a16:creationId xmlns:a16="http://schemas.microsoft.com/office/drawing/2014/main" id="{9AA4475E-5A24-438F-871A-CEA019BB4305}"/>
              </a:ext>
            </a:extLst>
          </p:cNvPr>
          <p:cNvSpPr txBox="1">
            <a:spLocks noChangeArrowheads="1"/>
          </p:cNvSpPr>
          <p:nvPr/>
        </p:nvSpPr>
        <p:spPr>
          <a:xfrm>
            <a:off x="28575" y="-39689"/>
            <a:ext cx="8229600" cy="7715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en-US"/>
              <a:t>Introverted versus Extroverted </a:t>
            </a:r>
            <a:endParaRPr lang="en-CA" altLang="en-US" dirty="0"/>
          </a:p>
        </p:txBody>
      </p:sp>
      <p:sp>
        <p:nvSpPr>
          <p:cNvPr id="11" name="Content Placeholder 4">
            <a:extLst>
              <a:ext uri="{FF2B5EF4-FFF2-40B4-BE49-F238E27FC236}">
                <a16:creationId xmlns:a16="http://schemas.microsoft.com/office/drawing/2014/main" id="{98FFE961-3DDD-4071-A2AD-D412C5D50CF1}"/>
              </a:ext>
            </a:extLst>
          </p:cNvPr>
          <p:cNvSpPr txBox="1">
            <a:spLocks/>
          </p:cNvSpPr>
          <p:nvPr/>
        </p:nvSpPr>
        <p:spPr>
          <a:xfrm>
            <a:off x="359633" y="1375088"/>
            <a:ext cx="4912235" cy="45259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CA" sz="2000" dirty="0">
                <a:latin typeface="Calibri" panose="020F0502020204030204" pitchFamily="34" charset="0"/>
                <a:cs typeface="Calibri" panose="020F0502020204030204" pitchFamily="34" charset="0"/>
              </a:rPr>
              <a:t>Comfortably engages in conversation with strangers </a:t>
            </a:r>
          </a:p>
          <a:p>
            <a:pPr>
              <a:defRPr/>
            </a:pPr>
            <a:r>
              <a:rPr lang="en-CA" sz="2000" dirty="0">
                <a:latin typeface="Calibri" panose="020F0502020204030204" pitchFamily="34" charset="0"/>
                <a:cs typeface="Calibri" panose="020F0502020204030204" pitchFamily="34" charset="0"/>
              </a:rPr>
              <a:t>Mills with ease in a large group</a:t>
            </a:r>
          </a:p>
          <a:p>
            <a:pPr>
              <a:defRPr/>
            </a:pPr>
            <a:r>
              <a:rPr lang="en-CA" sz="2000" dirty="0">
                <a:latin typeface="Calibri" panose="020F0502020204030204" pitchFamily="34" charset="0"/>
                <a:cs typeface="Calibri" panose="020F0502020204030204" pitchFamily="34" charset="0"/>
              </a:rPr>
              <a:t>Talkative</a:t>
            </a:r>
          </a:p>
          <a:p>
            <a:pPr>
              <a:defRPr/>
            </a:pPr>
            <a:r>
              <a:rPr lang="en-CA" sz="2000" dirty="0">
                <a:latin typeface="Calibri" panose="020F0502020204030204" pitchFamily="34" charset="0"/>
                <a:cs typeface="Calibri" panose="020F0502020204030204" pitchFamily="34" charset="0"/>
              </a:rPr>
              <a:t>Enjoys larger social gatherings and high energy parties</a:t>
            </a:r>
          </a:p>
          <a:p>
            <a:pPr>
              <a:defRPr/>
            </a:pPr>
            <a:r>
              <a:rPr lang="en-CA" sz="2000" dirty="0">
                <a:latin typeface="Calibri" panose="020F0502020204030204" pitchFamily="34" charset="0"/>
                <a:cs typeface="Calibri" panose="020F0502020204030204" pitchFamily="34" charset="0"/>
              </a:rPr>
              <a:t>Speaks to generate and flush out ideas – bounces ideas around 	</a:t>
            </a:r>
          </a:p>
          <a:p>
            <a:pPr>
              <a:defRPr/>
            </a:pPr>
            <a:r>
              <a:rPr lang="en-CA" sz="2000" dirty="0">
                <a:latin typeface="Calibri" panose="020F0502020204030204" pitchFamily="34" charset="0"/>
                <a:cs typeface="Calibri" panose="020F0502020204030204" pitchFamily="34" charset="0"/>
              </a:rPr>
              <a:t>Outspoken and bold</a:t>
            </a:r>
          </a:p>
          <a:p>
            <a:pPr>
              <a:defRPr/>
            </a:pPr>
            <a:r>
              <a:rPr lang="en-CA" sz="2000" dirty="0">
                <a:latin typeface="Calibri" panose="020F0502020204030204" pitchFamily="34" charset="0"/>
                <a:cs typeface="Calibri" panose="020F0502020204030204" pitchFamily="34" charset="0"/>
              </a:rPr>
              <a:t>Direct approach</a:t>
            </a:r>
          </a:p>
          <a:p>
            <a:pPr>
              <a:defRPr/>
            </a:pPr>
            <a:r>
              <a:rPr lang="en-CA" sz="2000" dirty="0">
                <a:latin typeface="Calibri" panose="020F0502020204030204" pitchFamily="34" charset="0"/>
                <a:cs typeface="Calibri" panose="020F0502020204030204" pitchFamily="34" charset="0"/>
              </a:rPr>
              <a:t>Prefers talking over listening</a:t>
            </a:r>
          </a:p>
          <a:p>
            <a:pPr>
              <a:defRPr/>
            </a:pPr>
            <a:r>
              <a:rPr lang="en-CA" sz="2000" dirty="0">
                <a:latin typeface="Calibri" panose="020F0502020204030204" pitchFamily="34" charset="0"/>
                <a:cs typeface="Calibri" panose="020F0502020204030204" pitchFamily="34" charset="0"/>
              </a:rPr>
              <a:t>Involved</a:t>
            </a:r>
          </a:p>
          <a:p>
            <a:pPr>
              <a:defRPr/>
            </a:pPr>
            <a:r>
              <a:rPr lang="en-CA" sz="2000" dirty="0">
                <a:latin typeface="Calibri" panose="020F0502020204030204" pitchFamily="34" charset="0"/>
                <a:cs typeface="Calibri" panose="020F0502020204030204" pitchFamily="34" charset="0"/>
              </a:rPr>
              <a:t>Energized by being around a lot of people	</a:t>
            </a:r>
            <a:r>
              <a:rPr lang="en-CA" sz="1600" dirty="0">
                <a:latin typeface="Calibri" panose="020F0502020204030204" pitchFamily="34" charset="0"/>
                <a:cs typeface="Calibri" panose="020F0502020204030204" pitchFamily="34" charset="0"/>
              </a:rPr>
              <a:t>			</a:t>
            </a:r>
          </a:p>
          <a:p>
            <a:pPr marL="0" indent="0">
              <a:buFont typeface="Arial" panose="020B0604020202020204" pitchFamily="34" charset="0"/>
              <a:buNone/>
              <a:defRPr/>
            </a:pPr>
            <a:endParaRPr lang="en-CA" sz="1600" dirty="0">
              <a:latin typeface="Calibri" panose="020F0502020204030204" pitchFamily="34" charset="0"/>
              <a:cs typeface="Calibri" panose="020F0502020204030204" pitchFamily="34" charset="0"/>
            </a:endParaRPr>
          </a:p>
          <a:p>
            <a:pPr marL="0" indent="0">
              <a:buFont typeface="Arial" panose="020B0604020202020204" pitchFamily="34" charset="0"/>
              <a:buNone/>
              <a:defRPr/>
            </a:pPr>
            <a:endParaRPr lang="en-CA" sz="16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defRPr/>
            </a:pPr>
            <a:endParaRPr lang="en-CA" sz="1600" dirty="0">
              <a:latin typeface="Calibri" panose="020F0502020204030204" pitchFamily="34" charset="0"/>
              <a:ea typeface="Calibri" panose="020F0502020204030204" pitchFamily="34" charset="0"/>
              <a:cs typeface="Calibri" panose="020F0502020204030204" pitchFamily="34" charset="0"/>
            </a:endParaRPr>
          </a:p>
          <a:p>
            <a:pPr>
              <a:defRPr/>
            </a:pPr>
            <a:endParaRPr lang="en-CA" dirty="0"/>
          </a:p>
        </p:txBody>
      </p:sp>
      <p:sp>
        <p:nvSpPr>
          <p:cNvPr id="12" name="Content Placeholder 5">
            <a:extLst>
              <a:ext uri="{FF2B5EF4-FFF2-40B4-BE49-F238E27FC236}">
                <a16:creationId xmlns:a16="http://schemas.microsoft.com/office/drawing/2014/main" id="{0D48EB00-8FF8-4BEA-B241-6D651FD377B2}"/>
              </a:ext>
            </a:extLst>
          </p:cNvPr>
          <p:cNvSpPr txBox="1">
            <a:spLocks noChangeArrowheads="1"/>
          </p:cNvSpPr>
          <p:nvPr/>
        </p:nvSpPr>
        <p:spPr>
          <a:xfrm>
            <a:off x="6645181" y="1375087"/>
            <a:ext cx="4912235" cy="45259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ltLang="en-US" sz="2000" dirty="0">
                <a:latin typeface="Calibri" panose="020F0502020204030204" pitchFamily="34" charset="0"/>
                <a:cs typeface="Calibri" panose="020F0502020204030204" pitchFamily="34" charset="0"/>
              </a:rPr>
              <a:t>Tends to avoid gatherings where they don’t know others</a:t>
            </a:r>
          </a:p>
          <a:p>
            <a:r>
              <a:rPr lang="en-CA" altLang="en-US" sz="2000" dirty="0">
                <a:latin typeface="Calibri" panose="020F0502020204030204" pitchFamily="34" charset="0"/>
                <a:cs typeface="Calibri" panose="020F0502020204030204" pitchFamily="34" charset="0"/>
              </a:rPr>
              <a:t>Less comfortable in larger group</a:t>
            </a:r>
          </a:p>
          <a:p>
            <a:r>
              <a:rPr lang="en-CA" altLang="en-US" sz="2000" dirty="0">
                <a:latin typeface="Calibri" panose="020F0502020204030204" pitchFamily="34" charset="0"/>
                <a:cs typeface="Calibri" panose="020F0502020204030204" pitchFamily="34" charset="0"/>
              </a:rPr>
              <a:t>Quieter</a:t>
            </a:r>
          </a:p>
          <a:p>
            <a:r>
              <a:rPr lang="en-CA" altLang="en-US" sz="2000" dirty="0">
                <a:latin typeface="Calibri" panose="020F0502020204030204" pitchFamily="34" charset="0"/>
                <a:cs typeface="Calibri" panose="020F0502020204030204" pitchFamily="34" charset="0"/>
              </a:rPr>
              <a:t>Prefers smaller, more intimate social gatherings                </a:t>
            </a:r>
          </a:p>
          <a:p>
            <a:r>
              <a:rPr lang="en-CA" altLang="en-US" sz="2000" dirty="0">
                <a:latin typeface="Calibri" panose="020F0502020204030204" pitchFamily="34" charset="0"/>
                <a:cs typeface="Calibri" panose="020F0502020204030204" pitchFamily="34" charset="0"/>
              </a:rPr>
              <a:t>Thinks about the idea, formulate thoughts and then speaks </a:t>
            </a:r>
          </a:p>
          <a:p>
            <a:r>
              <a:rPr lang="en-CA" altLang="en-US" sz="2000" dirty="0">
                <a:latin typeface="Calibri" panose="020F0502020204030204" pitchFamily="34" charset="0"/>
                <a:cs typeface="Calibri" panose="020F0502020204030204" pitchFamily="34" charset="0"/>
              </a:rPr>
              <a:t>Thoughtful </a:t>
            </a:r>
          </a:p>
          <a:p>
            <a:r>
              <a:rPr lang="en-CA" altLang="en-US" sz="2000" dirty="0">
                <a:latin typeface="Calibri" panose="020F0502020204030204" pitchFamily="34" charset="0"/>
                <a:cs typeface="Calibri" panose="020F0502020204030204" pitchFamily="34" charset="0"/>
              </a:rPr>
              <a:t>Gentler, thought out approach </a:t>
            </a:r>
          </a:p>
          <a:p>
            <a:r>
              <a:rPr lang="en-CA" altLang="en-US" sz="2000" dirty="0">
                <a:latin typeface="Calibri" panose="020F0502020204030204" pitchFamily="34" charset="0"/>
                <a:cs typeface="Calibri" panose="020F0502020204030204" pitchFamily="34" charset="0"/>
              </a:rPr>
              <a:t>Strong listening skills </a:t>
            </a:r>
          </a:p>
          <a:p>
            <a:r>
              <a:rPr lang="en-CA" altLang="en-US" sz="2000" dirty="0">
                <a:latin typeface="Calibri" panose="020F0502020204030204" pitchFamily="34" charset="0"/>
                <a:cs typeface="Calibri" panose="020F0502020204030204" pitchFamily="34" charset="0"/>
              </a:rPr>
              <a:t>Observant</a:t>
            </a:r>
          </a:p>
          <a:p>
            <a:r>
              <a:rPr lang="en-CA" altLang="en-US" sz="2000" dirty="0">
                <a:latin typeface="Calibri" panose="020F0502020204030204" pitchFamily="34" charset="0"/>
                <a:cs typeface="Calibri" panose="020F0502020204030204" pitchFamily="34" charset="0"/>
              </a:rPr>
              <a:t>Often drained by being around a lot of people </a:t>
            </a:r>
          </a:p>
          <a:p>
            <a:endParaRPr lang="en-CA" altLang="en-US" sz="1600" dirty="0">
              <a:latin typeface="Calibri" panose="020F0502020204030204" pitchFamily="34" charset="0"/>
              <a:cs typeface="Calibri" panose="020F0502020204030204" pitchFamily="34" charset="0"/>
            </a:endParaRPr>
          </a:p>
          <a:p>
            <a:endParaRPr lang="en-CA" altLang="en-US" sz="1600" dirty="0">
              <a:latin typeface="Calibri" panose="020F0502020204030204" pitchFamily="34" charset="0"/>
              <a:cs typeface="Calibri" panose="020F0502020204030204" pitchFamily="34" charset="0"/>
            </a:endParaRPr>
          </a:p>
          <a:p>
            <a:endParaRPr lang="en-CA" altLang="en-US" sz="1600" dirty="0">
              <a:latin typeface="Calibri" panose="020F0502020204030204" pitchFamily="34" charset="0"/>
              <a:cs typeface="Calibri" panose="020F0502020204030204" pitchFamily="34" charset="0"/>
            </a:endParaRPr>
          </a:p>
          <a:p>
            <a:endParaRPr lang="en-CA" altLang="en-US" dirty="0"/>
          </a:p>
        </p:txBody>
      </p:sp>
    </p:spTree>
    <p:extLst>
      <p:ext uri="{BB962C8B-B14F-4D97-AF65-F5344CB8AC3E}">
        <p14:creationId xmlns:p14="http://schemas.microsoft.com/office/powerpoint/2010/main" val="427865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additive="base">
                                        <p:cTn id="1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1000"/>
                                        <p:tgtEl>
                                          <p:spTgt spid="11">
                                            <p:txEl>
                                              <p:pRg st="1" end="1"/>
                                            </p:txEl>
                                          </p:spTgt>
                                        </p:tgtEl>
                                      </p:cBhvr>
                                    </p:animEffect>
                                    <p:anim calcmode="lin" valueType="num">
                                      <p:cBhvr>
                                        <p:cTn id="21"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 calcmode="lin" valueType="num">
                                      <p:cBhvr additive="base">
                                        <p:cTn id="2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fade">
                                      <p:cBhvr>
                                        <p:cTn id="33" dur="1000"/>
                                        <p:tgtEl>
                                          <p:spTgt spid="11">
                                            <p:txEl>
                                              <p:pRg st="2" end="2"/>
                                            </p:txEl>
                                          </p:spTgt>
                                        </p:tgtEl>
                                      </p:cBhvr>
                                    </p:animEffect>
                                    <p:anim calcmode="lin" valueType="num">
                                      <p:cBhvr>
                                        <p:cTn id="34"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anim calcmode="lin" valueType="num">
                                      <p:cBhvr additive="base">
                                        <p:cTn id="40"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1">
                                            <p:txEl>
                                              <p:pRg st="3" end="3"/>
                                            </p:txEl>
                                          </p:spTgt>
                                        </p:tgtEl>
                                        <p:attrNameLst>
                                          <p:attrName>style.visibility</p:attrName>
                                        </p:attrNameLst>
                                      </p:cBhvr>
                                      <p:to>
                                        <p:strVal val="visible"/>
                                      </p:to>
                                    </p:set>
                                    <p:animEffect transition="in" filter="fade">
                                      <p:cBhvr>
                                        <p:cTn id="46" dur="1000"/>
                                        <p:tgtEl>
                                          <p:spTgt spid="11">
                                            <p:txEl>
                                              <p:pRg st="3" end="3"/>
                                            </p:txEl>
                                          </p:spTgt>
                                        </p:tgtEl>
                                      </p:cBhvr>
                                    </p:animEffect>
                                    <p:anim calcmode="lin" valueType="num">
                                      <p:cBhvr>
                                        <p:cTn id="47"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2">
                                            <p:txEl>
                                              <p:pRg st="3" end="3"/>
                                            </p:txEl>
                                          </p:spTgt>
                                        </p:tgtEl>
                                        <p:attrNameLst>
                                          <p:attrName>style.visibility</p:attrName>
                                        </p:attrNameLst>
                                      </p:cBhvr>
                                      <p:to>
                                        <p:strVal val="visible"/>
                                      </p:to>
                                    </p:set>
                                    <p:anim calcmode="lin" valueType="num">
                                      <p:cBhvr additive="base">
                                        <p:cTn id="53"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1">
                                            <p:txEl>
                                              <p:pRg st="4" end="4"/>
                                            </p:txEl>
                                          </p:spTgt>
                                        </p:tgtEl>
                                        <p:attrNameLst>
                                          <p:attrName>style.visibility</p:attrName>
                                        </p:attrNameLst>
                                      </p:cBhvr>
                                      <p:to>
                                        <p:strVal val="visible"/>
                                      </p:to>
                                    </p:set>
                                    <p:animEffect transition="in" filter="fade">
                                      <p:cBhvr>
                                        <p:cTn id="59" dur="1000"/>
                                        <p:tgtEl>
                                          <p:spTgt spid="11">
                                            <p:txEl>
                                              <p:pRg st="4" end="4"/>
                                            </p:txEl>
                                          </p:spTgt>
                                        </p:tgtEl>
                                      </p:cBhvr>
                                    </p:animEffect>
                                    <p:anim calcmode="lin" valueType="num">
                                      <p:cBhvr>
                                        <p:cTn id="60"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61"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2">
                                            <p:txEl>
                                              <p:pRg st="4" end="4"/>
                                            </p:txEl>
                                          </p:spTgt>
                                        </p:tgtEl>
                                        <p:attrNameLst>
                                          <p:attrName>style.visibility</p:attrName>
                                        </p:attrNameLst>
                                      </p:cBhvr>
                                      <p:to>
                                        <p:strVal val="visible"/>
                                      </p:to>
                                    </p:set>
                                    <p:anim calcmode="lin" valueType="num">
                                      <p:cBhvr additive="base">
                                        <p:cTn id="66"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1">
                                            <p:txEl>
                                              <p:pRg st="5" end="5"/>
                                            </p:txEl>
                                          </p:spTgt>
                                        </p:tgtEl>
                                        <p:attrNameLst>
                                          <p:attrName>style.visibility</p:attrName>
                                        </p:attrNameLst>
                                      </p:cBhvr>
                                      <p:to>
                                        <p:strVal val="visible"/>
                                      </p:to>
                                    </p:set>
                                    <p:animEffect transition="in" filter="fade">
                                      <p:cBhvr>
                                        <p:cTn id="72" dur="1000"/>
                                        <p:tgtEl>
                                          <p:spTgt spid="11">
                                            <p:txEl>
                                              <p:pRg st="5" end="5"/>
                                            </p:txEl>
                                          </p:spTgt>
                                        </p:tgtEl>
                                      </p:cBhvr>
                                    </p:animEffect>
                                    <p:anim calcmode="lin" valueType="num">
                                      <p:cBhvr>
                                        <p:cTn id="7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74"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2">
                                            <p:txEl>
                                              <p:pRg st="5" end="5"/>
                                            </p:txEl>
                                          </p:spTgt>
                                        </p:tgtEl>
                                        <p:attrNameLst>
                                          <p:attrName>style.visibility</p:attrName>
                                        </p:attrNameLst>
                                      </p:cBhvr>
                                      <p:to>
                                        <p:strVal val="visible"/>
                                      </p:to>
                                    </p:set>
                                    <p:anim calcmode="lin" valueType="num">
                                      <p:cBhvr additive="base">
                                        <p:cTn id="79"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1">
                                            <p:txEl>
                                              <p:pRg st="6" end="6"/>
                                            </p:txEl>
                                          </p:spTgt>
                                        </p:tgtEl>
                                        <p:attrNameLst>
                                          <p:attrName>style.visibility</p:attrName>
                                        </p:attrNameLst>
                                      </p:cBhvr>
                                      <p:to>
                                        <p:strVal val="visible"/>
                                      </p:to>
                                    </p:set>
                                    <p:animEffect transition="in" filter="fade">
                                      <p:cBhvr>
                                        <p:cTn id="85" dur="1000"/>
                                        <p:tgtEl>
                                          <p:spTgt spid="11">
                                            <p:txEl>
                                              <p:pRg st="6" end="6"/>
                                            </p:txEl>
                                          </p:spTgt>
                                        </p:tgtEl>
                                      </p:cBhvr>
                                    </p:animEffect>
                                    <p:anim calcmode="lin" valueType="num">
                                      <p:cBhvr>
                                        <p:cTn id="86"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87"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12">
                                            <p:txEl>
                                              <p:pRg st="6" end="6"/>
                                            </p:txEl>
                                          </p:spTgt>
                                        </p:tgtEl>
                                        <p:attrNameLst>
                                          <p:attrName>style.visibility</p:attrName>
                                        </p:attrNameLst>
                                      </p:cBhvr>
                                      <p:to>
                                        <p:strVal val="visible"/>
                                      </p:to>
                                    </p:set>
                                    <p:anim calcmode="lin" valueType="num">
                                      <p:cBhvr additive="base">
                                        <p:cTn id="92"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11">
                                            <p:txEl>
                                              <p:pRg st="7" end="7"/>
                                            </p:txEl>
                                          </p:spTgt>
                                        </p:tgtEl>
                                        <p:attrNameLst>
                                          <p:attrName>style.visibility</p:attrName>
                                        </p:attrNameLst>
                                      </p:cBhvr>
                                      <p:to>
                                        <p:strVal val="visible"/>
                                      </p:to>
                                    </p:set>
                                    <p:animEffect transition="in" filter="fade">
                                      <p:cBhvr>
                                        <p:cTn id="98" dur="1000"/>
                                        <p:tgtEl>
                                          <p:spTgt spid="11">
                                            <p:txEl>
                                              <p:pRg st="7" end="7"/>
                                            </p:txEl>
                                          </p:spTgt>
                                        </p:tgtEl>
                                      </p:cBhvr>
                                    </p:animEffect>
                                    <p:anim calcmode="lin" valueType="num">
                                      <p:cBhvr>
                                        <p:cTn id="99"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100"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12">
                                            <p:txEl>
                                              <p:pRg st="7" end="7"/>
                                            </p:txEl>
                                          </p:spTgt>
                                        </p:tgtEl>
                                        <p:attrNameLst>
                                          <p:attrName>style.visibility</p:attrName>
                                        </p:attrNameLst>
                                      </p:cBhvr>
                                      <p:to>
                                        <p:strVal val="visible"/>
                                      </p:to>
                                    </p:set>
                                    <p:anim calcmode="lin" valueType="num">
                                      <p:cBhvr additive="base">
                                        <p:cTn id="105"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11">
                                            <p:txEl>
                                              <p:pRg st="8" end="8"/>
                                            </p:txEl>
                                          </p:spTgt>
                                        </p:tgtEl>
                                        <p:attrNameLst>
                                          <p:attrName>style.visibility</p:attrName>
                                        </p:attrNameLst>
                                      </p:cBhvr>
                                      <p:to>
                                        <p:strVal val="visible"/>
                                      </p:to>
                                    </p:set>
                                    <p:animEffect transition="in" filter="fade">
                                      <p:cBhvr>
                                        <p:cTn id="111" dur="1000"/>
                                        <p:tgtEl>
                                          <p:spTgt spid="11">
                                            <p:txEl>
                                              <p:pRg st="8" end="8"/>
                                            </p:txEl>
                                          </p:spTgt>
                                        </p:tgtEl>
                                      </p:cBhvr>
                                    </p:animEffect>
                                    <p:anim calcmode="lin" valueType="num">
                                      <p:cBhvr>
                                        <p:cTn id="112"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113" dur="1000" fill="hold"/>
                                        <p:tgtEl>
                                          <p:spTgt spid="1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12">
                                            <p:txEl>
                                              <p:pRg st="8" end="8"/>
                                            </p:txEl>
                                          </p:spTgt>
                                        </p:tgtEl>
                                        <p:attrNameLst>
                                          <p:attrName>style.visibility</p:attrName>
                                        </p:attrNameLst>
                                      </p:cBhvr>
                                      <p:to>
                                        <p:strVal val="visible"/>
                                      </p:to>
                                    </p:set>
                                    <p:anim calcmode="lin" valueType="num">
                                      <p:cBhvr additive="base">
                                        <p:cTn id="118"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11">
                                            <p:txEl>
                                              <p:pRg st="9" end="9"/>
                                            </p:txEl>
                                          </p:spTgt>
                                        </p:tgtEl>
                                        <p:attrNameLst>
                                          <p:attrName>style.visibility</p:attrName>
                                        </p:attrNameLst>
                                      </p:cBhvr>
                                      <p:to>
                                        <p:strVal val="visible"/>
                                      </p:to>
                                    </p:set>
                                    <p:animEffect transition="in" filter="fade">
                                      <p:cBhvr>
                                        <p:cTn id="124" dur="1000"/>
                                        <p:tgtEl>
                                          <p:spTgt spid="11">
                                            <p:txEl>
                                              <p:pRg st="9" end="9"/>
                                            </p:txEl>
                                          </p:spTgt>
                                        </p:tgtEl>
                                      </p:cBhvr>
                                    </p:animEffect>
                                    <p:anim calcmode="lin" valueType="num">
                                      <p:cBhvr>
                                        <p:cTn id="125"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126" dur="1000" fill="hold"/>
                                        <p:tgtEl>
                                          <p:spTgt spid="11">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nodeType="clickEffect">
                                  <p:stCondLst>
                                    <p:cond delay="0"/>
                                  </p:stCondLst>
                                  <p:childTnLst>
                                    <p:set>
                                      <p:cBhvr>
                                        <p:cTn id="130" dur="1" fill="hold">
                                          <p:stCondLst>
                                            <p:cond delay="0"/>
                                          </p:stCondLst>
                                        </p:cTn>
                                        <p:tgtEl>
                                          <p:spTgt spid="12">
                                            <p:txEl>
                                              <p:pRg st="9" end="9"/>
                                            </p:txEl>
                                          </p:spTgt>
                                        </p:tgtEl>
                                        <p:attrNameLst>
                                          <p:attrName>style.visibility</p:attrName>
                                        </p:attrNameLst>
                                      </p:cBhvr>
                                      <p:to>
                                        <p:strVal val="visible"/>
                                      </p:to>
                                    </p:set>
                                    <p:anim calcmode="lin" valueType="num">
                                      <p:cBhvr additive="base">
                                        <p:cTn id="131"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132" dur="5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3">
            <a:extLst>
              <a:ext uri="{FF2B5EF4-FFF2-40B4-BE49-F238E27FC236}">
                <a16:creationId xmlns:a16="http://schemas.microsoft.com/office/drawing/2014/main" id="{EDB9D741-7036-4224-B3B0-0C294EEA8593}"/>
              </a:ext>
            </a:extLst>
          </p:cNvPr>
          <p:cNvSpPr>
            <a:spLocks noGrp="1" noChangeArrowheads="1"/>
          </p:cNvSpPr>
          <p:nvPr>
            <p:ph idx="1"/>
          </p:nvPr>
        </p:nvSpPr>
        <p:spPr>
          <a:xfrm>
            <a:off x="4958289" y="1693888"/>
            <a:ext cx="6464217" cy="4170523"/>
          </a:xfrm>
        </p:spPr>
        <p:txBody>
          <a:bodyPr/>
          <a:lstStyle/>
          <a:p>
            <a:pPr marL="0" indent="0">
              <a:buNone/>
            </a:pPr>
            <a:r>
              <a:rPr lang="en-US" altLang="en-US" sz="3200" dirty="0">
                <a:solidFill>
                  <a:srgbClr val="808080"/>
                </a:solidFill>
                <a:latin typeface="Calibri" panose="020F0502020204030204" pitchFamily="34" charset="0"/>
                <a:cs typeface="Calibri" panose="020F0502020204030204" pitchFamily="34" charset="0"/>
              </a:rPr>
              <a:t>Characteristics</a:t>
            </a:r>
          </a:p>
          <a:p>
            <a:pPr marL="0" indent="0">
              <a:buNone/>
            </a:pPr>
            <a:endParaRPr lang="en-US" altLang="en-US" sz="3200" dirty="0">
              <a:solidFill>
                <a:srgbClr val="808080"/>
              </a:solidFill>
              <a:latin typeface="Calibri" panose="020F0502020204030204" pitchFamily="34" charset="0"/>
              <a:cs typeface="Calibri" panose="020F0502020204030204" pitchFamily="34" charset="0"/>
            </a:endParaRPr>
          </a:p>
          <a:p>
            <a:pPr lvl="1">
              <a:lnSpc>
                <a:spcPts val="2900"/>
              </a:lnSpc>
            </a:pPr>
            <a:r>
              <a:rPr lang="en-US" altLang="en-US" dirty="0">
                <a:latin typeface="Calibri" panose="020F0502020204030204" pitchFamily="34" charset="0"/>
                <a:cs typeface="Calibri" panose="020F0502020204030204" pitchFamily="34" charset="0"/>
              </a:rPr>
              <a:t>Likes control – “they’re in charge” </a:t>
            </a:r>
          </a:p>
          <a:p>
            <a:pPr lvl="1">
              <a:lnSpc>
                <a:spcPts val="2900"/>
              </a:lnSpc>
            </a:pPr>
            <a:r>
              <a:rPr lang="en-US" altLang="en-US" dirty="0">
                <a:latin typeface="Calibri" panose="020F0502020204030204" pitchFamily="34" charset="0"/>
                <a:cs typeface="Calibri" panose="020F0502020204030204" pitchFamily="34" charset="0"/>
              </a:rPr>
              <a:t>Direct </a:t>
            </a:r>
          </a:p>
          <a:p>
            <a:pPr lvl="1">
              <a:lnSpc>
                <a:spcPts val="2900"/>
              </a:lnSpc>
            </a:pPr>
            <a:r>
              <a:rPr lang="en-US" altLang="en-US" dirty="0">
                <a:latin typeface="Calibri" panose="020F0502020204030204" pitchFamily="34" charset="0"/>
                <a:cs typeface="Calibri" panose="020F0502020204030204" pitchFamily="34" charset="0"/>
              </a:rPr>
              <a:t>Assertive </a:t>
            </a:r>
          </a:p>
          <a:p>
            <a:pPr lvl="1">
              <a:lnSpc>
                <a:spcPts val="2900"/>
              </a:lnSpc>
            </a:pPr>
            <a:r>
              <a:rPr lang="en-US" altLang="en-US" dirty="0">
                <a:latin typeface="Calibri" panose="020F0502020204030204" pitchFamily="34" charset="0"/>
                <a:cs typeface="Calibri" panose="020F0502020204030204" pitchFamily="34" charset="0"/>
              </a:rPr>
              <a:t>Purposeful </a:t>
            </a:r>
          </a:p>
          <a:p>
            <a:pPr lvl="1">
              <a:lnSpc>
                <a:spcPts val="2900"/>
              </a:lnSpc>
            </a:pPr>
            <a:r>
              <a:rPr lang="en-US" altLang="en-US" dirty="0">
                <a:latin typeface="Calibri" panose="020F0502020204030204" pitchFamily="34" charset="0"/>
                <a:cs typeface="Calibri" panose="020F0502020204030204" pitchFamily="34" charset="0"/>
              </a:rPr>
              <a:t>Efficient</a:t>
            </a:r>
          </a:p>
          <a:p>
            <a:pPr lvl="1">
              <a:lnSpc>
                <a:spcPts val="2900"/>
              </a:lnSpc>
            </a:pPr>
            <a:r>
              <a:rPr lang="en-US" altLang="en-US" dirty="0">
                <a:latin typeface="Calibri" panose="020F0502020204030204" pitchFamily="34" charset="0"/>
                <a:cs typeface="Calibri" panose="020F0502020204030204" pitchFamily="34" charset="0"/>
              </a:rPr>
              <a:t>Decisions are quick and decisive </a:t>
            </a:r>
          </a:p>
          <a:p>
            <a:pPr lvl="1">
              <a:lnSpc>
                <a:spcPts val="2900"/>
              </a:lnSpc>
            </a:pPr>
            <a:r>
              <a:rPr lang="en-US" altLang="en-US" dirty="0">
                <a:latin typeface="Calibri" panose="020F0502020204030204" pitchFamily="34" charset="0"/>
                <a:cs typeface="Calibri" panose="020F0502020204030204" pitchFamily="34" charset="0"/>
              </a:rPr>
              <a:t>Firm actions and decisions </a:t>
            </a:r>
          </a:p>
          <a:p>
            <a:pPr lvl="1">
              <a:lnSpc>
                <a:spcPts val="2900"/>
              </a:lnSpc>
            </a:pPr>
            <a:r>
              <a:rPr lang="en-US" altLang="en-US" dirty="0">
                <a:latin typeface="Calibri" panose="020F0502020204030204" pitchFamily="34" charset="0"/>
                <a:cs typeface="Calibri" panose="020F0502020204030204" pitchFamily="34" charset="0"/>
              </a:rPr>
              <a:t>Get to the finish line – get the job done </a:t>
            </a:r>
          </a:p>
          <a:p>
            <a:pPr lvl="1">
              <a:lnSpc>
                <a:spcPct val="150000"/>
              </a:lnSpc>
              <a:buFont typeface="Arial" panose="020B0604020202020204" pitchFamily="34" charset="0"/>
              <a:buChar char="•"/>
            </a:pPr>
            <a:endParaRPr lang="en-US" altLang="en-US" sz="1800" dirty="0"/>
          </a:p>
        </p:txBody>
      </p:sp>
      <p:sp>
        <p:nvSpPr>
          <p:cNvPr id="4" name="TextBox 3">
            <a:extLst>
              <a:ext uri="{FF2B5EF4-FFF2-40B4-BE49-F238E27FC236}">
                <a16:creationId xmlns:a16="http://schemas.microsoft.com/office/drawing/2014/main" id="{20DB29F7-2E03-47ED-B5F7-E61B032E251B}"/>
              </a:ext>
            </a:extLst>
          </p:cNvPr>
          <p:cNvSpPr txBox="1">
            <a:spLocks noChangeAspect="1"/>
          </p:cNvSpPr>
          <p:nvPr/>
        </p:nvSpPr>
        <p:spPr>
          <a:xfrm>
            <a:off x="446361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7" name="TextBox 6">
            <a:extLst>
              <a:ext uri="{FF2B5EF4-FFF2-40B4-BE49-F238E27FC236}">
                <a16:creationId xmlns:a16="http://schemas.microsoft.com/office/drawing/2014/main" id="{05842DFC-6426-4B29-B768-9EB690EB30BC}"/>
              </a:ext>
            </a:extLst>
          </p:cNvPr>
          <p:cNvSpPr txBox="1"/>
          <p:nvPr/>
        </p:nvSpPr>
        <p:spPr>
          <a:xfrm>
            <a:off x="530198" y="2731805"/>
            <a:ext cx="3238153" cy="2554545"/>
          </a:xfrm>
          <a:prstGeom prst="rect">
            <a:avLst/>
          </a:prstGeom>
          <a:solidFill>
            <a:srgbClr val="C00000"/>
          </a:solidFill>
        </p:spPr>
        <p:txBody>
          <a:bodyPr wrap="square" rtlCol="0">
            <a:spAutoFit/>
          </a:bodyPr>
          <a:lstStyle/>
          <a:p>
            <a:endParaRPr lang="en-US" altLang="en-US" sz="3200" dirty="0">
              <a:solidFill>
                <a:schemeClr val="bg1"/>
              </a:solidFill>
              <a:latin typeface="+mn-lt"/>
            </a:endParaRPr>
          </a:p>
          <a:p>
            <a:r>
              <a:rPr lang="en-US" altLang="en-US" sz="3200" dirty="0">
                <a:solidFill>
                  <a:schemeClr val="bg1"/>
                </a:solidFill>
                <a:latin typeface="+mn-lt"/>
              </a:rPr>
              <a:t>Red Energy – Extroverted/</a:t>
            </a:r>
          </a:p>
          <a:p>
            <a:r>
              <a:rPr lang="en-US" altLang="en-US" sz="3200" dirty="0">
                <a:solidFill>
                  <a:schemeClr val="bg1"/>
                </a:solidFill>
                <a:latin typeface="+mn-lt"/>
              </a:rPr>
              <a:t>Task</a:t>
            </a:r>
          </a:p>
          <a:p>
            <a:endParaRPr lang="en-CA" sz="3200" dirty="0">
              <a:solidFill>
                <a:schemeClr val="bg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1204">
                                            <p:txEl>
                                              <p:pRg st="2" end="2"/>
                                            </p:txEl>
                                          </p:spTgt>
                                        </p:tgtEl>
                                        <p:attrNameLst>
                                          <p:attrName>style.visibility</p:attrName>
                                        </p:attrNameLst>
                                      </p:cBhvr>
                                      <p:to>
                                        <p:strVal val="visible"/>
                                      </p:to>
                                    </p:set>
                                    <p:animEffect transition="in" filter="barn(inVertical)">
                                      <p:cBhvr>
                                        <p:cTn id="7" dur="500"/>
                                        <p:tgtEl>
                                          <p:spTgt spid="5120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1204">
                                            <p:txEl>
                                              <p:pRg st="3" end="3"/>
                                            </p:txEl>
                                          </p:spTgt>
                                        </p:tgtEl>
                                        <p:attrNameLst>
                                          <p:attrName>style.visibility</p:attrName>
                                        </p:attrNameLst>
                                      </p:cBhvr>
                                      <p:to>
                                        <p:strVal val="visible"/>
                                      </p:to>
                                    </p:set>
                                    <p:animEffect transition="in" filter="fade">
                                      <p:cBhvr>
                                        <p:cTn id="12" dur="500"/>
                                        <p:tgtEl>
                                          <p:spTgt spid="5120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1204">
                                            <p:txEl>
                                              <p:pRg st="4" end="4"/>
                                            </p:txEl>
                                          </p:spTgt>
                                        </p:tgtEl>
                                        <p:attrNameLst>
                                          <p:attrName>style.visibility</p:attrName>
                                        </p:attrNameLst>
                                      </p:cBhvr>
                                      <p:to>
                                        <p:strVal val="visible"/>
                                      </p:to>
                                    </p:set>
                                    <p:animEffect transition="in" filter="fade">
                                      <p:cBhvr>
                                        <p:cTn id="17" dur="500"/>
                                        <p:tgtEl>
                                          <p:spTgt spid="51204">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1204">
                                            <p:txEl>
                                              <p:pRg st="5" end="5"/>
                                            </p:txEl>
                                          </p:spTgt>
                                        </p:tgtEl>
                                        <p:attrNameLst>
                                          <p:attrName>style.visibility</p:attrName>
                                        </p:attrNameLst>
                                      </p:cBhvr>
                                      <p:to>
                                        <p:strVal val="visible"/>
                                      </p:to>
                                    </p:set>
                                    <p:animEffect transition="in" filter="fade">
                                      <p:cBhvr>
                                        <p:cTn id="22" dur="500"/>
                                        <p:tgtEl>
                                          <p:spTgt spid="51204">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04">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51204">
                                            <p:txEl>
                                              <p:pRg st="7" end="7"/>
                                            </p:txEl>
                                          </p:spTgt>
                                        </p:tgtEl>
                                        <p:attrNameLst>
                                          <p:attrName>style.visibility</p:attrName>
                                        </p:attrNameLst>
                                      </p:cBhvr>
                                      <p:to>
                                        <p:strVal val="visible"/>
                                      </p:to>
                                    </p:set>
                                    <p:animEffect transition="in" filter="circle(in)">
                                      <p:cBhvr>
                                        <p:cTn id="31" dur="2000"/>
                                        <p:tgtEl>
                                          <p:spTgt spid="51204">
                                            <p:txEl>
                                              <p:pRg st="7" end="7"/>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51204">
                                            <p:txEl>
                                              <p:pRg st="8" end="8"/>
                                            </p:txEl>
                                          </p:spTgt>
                                        </p:tgtEl>
                                        <p:attrNameLst>
                                          <p:attrName>style.visibility</p:attrName>
                                        </p:attrNameLst>
                                      </p:cBhvr>
                                      <p:to>
                                        <p:strVal val="visible"/>
                                      </p:to>
                                    </p:set>
                                    <p:anim calcmode="lin" valueType="num">
                                      <p:cBhvr additive="base">
                                        <p:cTn id="36" dur="500" fill="hold"/>
                                        <p:tgtEl>
                                          <p:spTgt spid="51204">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120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51204">
                                            <p:txEl>
                                              <p:pRg st="9" end="9"/>
                                            </p:txEl>
                                          </p:spTgt>
                                        </p:tgtEl>
                                        <p:attrNameLst>
                                          <p:attrName>style.visibility</p:attrName>
                                        </p:attrNameLst>
                                      </p:cBhvr>
                                      <p:to>
                                        <p:strVal val="visible"/>
                                      </p:to>
                                    </p:set>
                                    <p:anim calcmode="lin" valueType="num">
                                      <p:cBhvr additive="base">
                                        <p:cTn id="42" dur="500" fill="hold"/>
                                        <p:tgtEl>
                                          <p:spTgt spid="51204">
                                            <p:txEl>
                                              <p:pRg st="9" end="9"/>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120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3">
            <a:extLst>
              <a:ext uri="{FF2B5EF4-FFF2-40B4-BE49-F238E27FC236}">
                <a16:creationId xmlns:a16="http://schemas.microsoft.com/office/drawing/2014/main" id="{87CA5D6D-AD27-447B-A505-043E118A741B}"/>
              </a:ext>
            </a:extLst>
          </p:cNvPr>
          <p:cNvSpPr>
            <a:spLocks noGrp="1" noChangeArrowheads="1"/>
          </p:cNvSpPr>
          <p:nvPr>
            <p:ph idx="1"/>
          </p:nvPr>
        </p:nvSpPr>
        <p:spPr>
          <a:xfrm>
            <a:off x="5112790" y="1768839"/>
            <a:ext cx="5860009" cy="3905041"/>
          </a:xfrm>
        </p:spPr>
        <p:txBody>
          <a:bodyPr/>
          <a:lstStyle/>
          <a:p>
            <a:pPr>
              <a:lnSpc>
                <a:spcPct val="80000"/>
              </a:lnSpc>
              <a:buFontTx/>
              <a:buNone/>
            </a:pPr>
            <a:r>
              <a:rPr lang="en-US" altLang="en-US" dirty="0">
                <a:solidFill>
                  <a:srgbClr val="808080"/>
                </a:solidFill>
              </a:rPr>
              <a:t>Characteristics</a:t>
            </a:r>
          </a:p>
          <a:p>
            <a:pPr>
              <a:lnSpc>
                <a:spcPct val="80000"/>
              </a:lnSpc>
              <a:buFontTx/>
              <a:buNone/>
            </a:pPr>
            <a:endParaRPr lang="en-US" altLang="en-US" dirty="0">
              <a:solidFill>
                <a:srgbClr val="808080"/>
              </a:solidFill>
            </a:endParaRPr>
          </a:p>
          <a:p>
            <a:pPr lvl="1">
              <a:lnSpc>
                <a:spcPts val="2900"/>
              </a:lnSpc>
            </a:pPr>
            <a:r>
              <a:rPr lang="en-US" altLang="en-US" dirty="0">
                <a:latin typeface="Calibri" panose="020F0502020204030204" pitchFamily="34" charset="0"/>
                <a:cs typeface="Calibri" panose="020F0502020204030204" pitchFamily="34" charset="0"/>
              </a:rPr>
              <a:t>Persuasive </a:t>
            </a:r>
          </a:p>
          <a:p>
            <a:pPr lvl="1">
              <a:lnSpc>
                <a:spcPts val="2900"/>
              </a:lnSpc>
            </a:pPr>
            <a:r>
              <a:rPr lang="en-US" altLang="en-US" dirty="0">
                <a:latin typeface="Calibri" panose="020F0502020204030204" pitchFamily="34" charset="0"/>
                <a:cs typeface="Calibri" panose="020F0502020204030204" pitchFamily="34" charset="0"/>
              </a:rPr>
              <a:t>Use intuition to guide decisions </a:t>
            </a:r>
          </a:p>
          <a:p>
            <a:pPr lvl="1">
              <a:lnSpc>
                <a:spcPts val="2900"/>
              </a:lnSpc>
            </a:pPr>
            <a:r>
              <a:rPr lang="en-US" altLang="en-US" dirty="0">
                <a:latin typeface="Calibri" panose="020F0502020204030204" pitchFamily="34" charset="0"/>
                <a:cs typeface="Calibri" panose="020F0502020204030204" pitchFamily="34" charset="0"/>
              </a:rPr>
              <a:t>Relationship focused </a:t>
            </a:r>
          </a:p>
          <a:p>
            <a:pPr lvl="1">
              <a:lnSpc>
                <a:spcPts val="2900"/>
              </a:lnSpc>
            </a:pPr>
            <a:r>
              <a:rPr lang="en-US" altLang="en-US" dirty="0">
                <a:latin typeface="Calibri" panose="020F0502020204030204" pitchFamily="34" charset="0"/>
                <a:cs typeface="Calibri" panose="020F0502020204030204" pitchFamily="34" charset="0"/>
              </a:rPr>
              <a:t>Personal, informal approach</a:t>
            </a:r>
          </a:p>
          <a:p>
            <a:pPr lvl="1">
              <a:lnSpc>
                <a:spcPts val="2900"/>
              </a:lnSpc>
            </a:pPr>
            <a:r>
              <a:rPr lang="en-US" altLang="en-US" dirty="0">
                <a:latin typeface="Calibri" panose="020F0502020204030204" pitchFamily="34" charset="0"/>
                <a:cs typeface="Calibri" panose="020F0502020204030204" pitchFamily="34" charset="0"/>
              </a:rPr>
              <a:t>Optimistic</a:t>
            </a:r>
          </a:p>
          <a:p>
            <a:pPr lvl="1">
              <a:lnSpc>
                <a:spcPts val="2900"/>
              </a:lnSpc>
            </a:pPr>
            <a:r>
              <a:rPr lang="en-US" altLang="en-US" dirty="0">
                <a:latin typeface="Calibri" panose="020F0502020204030204" pitchFamily="34" charset="0"/>
                <a:cs typeface="Calibri" panose="020F0502020204030204" pitchFamily="34" charset="0"/>
              </a:rPr>
              <a:t>Engage others with ease</a:t>
            </a:r>
          </a:p>
          <a:p>
            <a:pPr lvl="1">
              <a:lnSpc>
                <a:spcPts val="2900"/>
              </a:lnSpc>
            </a:pPr>
            <a:r>
              <a:rPr lang="en-US" altLang="en-US" dirty="0">
                <a:latin typeface="Calibri" panose="020F0502020204030204" pitchFamily="34" charset="0"/>
                <a:cs typeface="Calibri" panose="020F0502020204030204" pitchFamily="34" charset="0"/>
              </a:rPr>
              <a:t>Charming</a:t>
            </a:r>
          </a:p>
          <a:p>
            <a:pPr lvl="1">
              <a:lnSpc>
                <a:spcPts val="2900"/>
              </a:lnSpc>
            </a:pPr>
            <a:r>
              <a:rPr lang="en-US" altLang="en-US" dirty="0">
                <a:latin typeface="Calibri" panose="020F0502020204030204" pitchFamily="34" charset="0"/>
                <a:cs typeface="Calibri" panose="020F0502020204030204" pitchFamily="34" charset="0"/>
              </a:rPr>
              <a:t>Like quick decisions and then move into action </a:t>
            </a:r>
          </a:p>
          <a:p>
            <a:pPr lvl="1">
              <a:lnSpc>
                <a:spcPct val="150000"/>
              </a:lnSpc>
              <a:buFont typeface="Arial" panose="020B0604020202020204" pitchFamily="34" charset="0"/>
              <a:buChar char="•"/>
            </a:pPr>
            <a:endParaRPr lang="en-US" altLang="en-US" sz="1800" dirty="0"/>
          </a:p>
        </p:txBody>
      </p:sp>
      <p:sp>
        <p:nvSpPr>
          <p:cNvPr id="4" name="TextBox 3">
            <a:extLst>
              <a:ext uri="{FF2B5EF4-FFF2-40B4-BE49-F238E27FC236}">
                <a16:creationId xmlns:a16="http://schemas.microsoft.com/office/drawing/2014/main" id="{53F21C27-9725-4A4F-90AA-2B08E8C40F64}"/>
              </a:ext>
            </a:extLst>
          </p:cNvPr>
          <p:cNvSpPr txBox="1">
            <a:spLocks noChangeAspect="1"/>
          </p:cNvSpPr>
          <p:nvPr/>
        </p:nvSpPr>
        <p:spPr>
          <a:xfrm>
            <a:off x="4233098"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5" name="TextBox 4">
            <a:extLst>
              <a:ext uri="{FF2B5EF4-FFF2-40B4-BE49-F238E27FC236}">
                <a16:creationId xmlns:a16="http://schemas.microsoft.com/office/drawing/2014/main" id="{616534CE-CE56-49B3-9B31-4C5A77C9CA94}"/>
              </a:ext>
            </a:extLst>
          </p:cNvPr>
          <p:cNvSpPr txBox="1"/>
          <p:nvPr/>
        </p:nvSpPr>
        <p:spPr>
          <a:xfrm>
            <a:off x="530198" y="2731805"/>
            <a:ext cx="3238153" cy="2554545"/>
          </a:xfrm>
          <a:prstGeom prst="rect">
            <a:avLst/>
          </a:prstGeom>
          <a:solidFill>
            <a:srgbClr val="FFC000"/>
          </a:solidFill>
        </p:spPr>
        <p:txBody>
          <a:bodyPr wrap="square" rtlCol="0">
            <a:spAutoFit/>
          </a:bodyPr>
          <a:lstStyle/>
          <a:p>
            <a:endParaRPr lang="en-US" altLang="en-US" sz="3200" dirty="0">
              <a:solidFill>
                <a:schemeClr val="bg1"/>
              </a:solidFill>
              <a:latin typeface="+mn-lt"/>
            </a:endParaRPr>
          </a:p>
          <a:p>
            <a:r>
              <a:rPr lang="en-US" altLang="en-US" sz="3200" dirty="0">
                <a:latin typeface="+mn-lt"/>
              </a:rPr>
              <a:t>Yellow Energy - Relationship/</a:t>
            </a:r>
          </a:p>
          <a:p>
            <a:r>
              <a:rPr lang="en-US" altLang="en-US" sz="3200" dirty="0">
                <a:latin typeface="+mn-lt"/>
              </a:rPr>
              <a:t>Extroverted</a:t>
            </a:r>
          </a:p>
          <a:p>
            <a:endParaRPr lang="en-CA" sz="3200" dirty="0">
              <a:solidFill>
                <a:schemeClr val="bg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4036">
                                            <p:txEl>
                                              <p:pRg st="2" end="2"/>
                                            </p:txEl>
                                          </p:spTgt>
                                        </p:tgtEl>
                                        <p:attrNameLst>
                                          <p:attrName>style.visibility</p:attrName>
                                        </p:attrNameLst>
                                      </p:cBhvr>
                                      <p:to>
                                        <p:strVal val="visible"/>
                                      </p:to>
                                    </p:set>
                                    <p:animEffect transition="in" filter="wipe(down)">
                                      <p:cBhvr>
                                        <p:cTn id="7" dur="500"/>
                                        <p:tgtEl>
                                          <p:spTgt spid="4403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4036">
                                            <p:txEl>
                                              <p:pRg st="3" end="3"/>
                                            </p:txEl>
                                          </p:spTgt>
                                        </p:tgtEl>
                                        <p:attrNameLst>
                                          <p:attrName>style.visibility</p:attrName>
                                        </p:attrNameLst>
                                      </p:cBhvr>
                                      <p:to>
                                        <p:strVal val="visible"/>
                                      </p:to>
                                    </p:set>
                                    <p:anim calcmode="lin" valueType="num">
                                      <p:cBhvr additive="base">
                                        <p:cTn id="12" dur="500" fill="hold"/>
                                        <p:tgtEl>
                                          <p:spTgt spid="44036">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403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4036">
                                            <p:txEl>
                                              <p:pRg st="4" end="4"/>
                                            </p:txEl>
                                          </p:spTgt>
                                        </p:tgtEl>
                                        <p:attrNameLst>
                                          <p:attrName>style.visibility</p:attrName>
                                        </p:attrNameLst>
                                      </p:cBhvr>
                                      <p:to>
                                        <p:strVal val="visible"/>
                                      </p:to>
                                    </p:set>
                                    <p:animEffect transition="in" filter="fade">
                                      <p:cBhvr>
                                        <p:cTn id="18" dur="500"/>
                                        <p:tgtEl>
                                          <p:spTgt spid="44036">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4036">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4036">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4036">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4036">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403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659568" y="1862128"/>
            <a:ext cx="5551241" cy="2408004"/>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CA" dirty="0"/>
              <a:t>Introducing</a:t>
            </a:r>
          </a:p>
          <a:p>
            <a:endParaRPr lang="en-US" dirty="0"/>
          </a:p>
        </p:txBody>
      </p:sp>
      <p:sp>
        <p:nvSpPr>
          <p:cNvPr id="10" name="TextBox 9">
            <a:extLst>
              <a:ext uri="{FF2B5EF4-FFF2-40B4-BE49-F238E27FC236}">
                <a16:creationId xmlns:a16="http://schemas.microsoft.com/office/drawing/2014/main" id="{00BA7A6A-0FA7-0745-BCEB-246362AA30F7}"/>
              </a:ext>
            </a:extLst>
          </p:cNvPr>
          <p:cNvSpPr txBox="1">
            <a:spLocks noChangeAspect="1"/>
          </p:cNvSpPr>
          <p:nvPr/>
        </p:nvSpPr>
        <p:spPr>
          <a:xfrm>
            <a:off x="4729128" y="0"/>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6640761" y="1837969"/>
            <a:ext cx="5381350" cy="4158740"/>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mj-lt"/>
              <a:buAutoNum type="arabicPeriod"/>
            </a:pPr>
            <a:r>
              <a:rPr lang="en-US" altLang="en-US" sz="2800" kern="0" dirty="0">
                <a:latin typeface="Calibri" panose="020F0502020204030204" pitchFamily="34" charset="0"/>
                <a:cs typeface="Calibri" panose="020F0502020204030204" pitchFamily="34" charset="0"/>
              </a:rPr>
              <a:t>Your name </a:t>
            </a:r>
          </a:p>
          <a:p>
            <a:pPr marL="457200" indent="-457200" algn="l">
              <a:buFont typeface="+mj-lt"/>
              <a:buAutoNum type="arabicPeriod"/>
            </a:pPr>
            <a:r>
              <a:rPr lang="en-US" altLang="en-US" sz="2800" kern="0" dirty="0">
                <a:latin typeface="Calibri" panose="020F0502020204030204" pitchFamily="34" charset="0"/>
                <a:cs typeface="Calibri" panose="020F0502020204030204" pitchFamily="34" charset="0"/>
              </a:rPr>
              <a:t>Your role </a:t>
            </a:r>
          </a:p>
          <a:p>
            <a:pPr marL="457200" indent="-457200" algn="l">
              <a:buFont typeface="+mj-lt"/>
              <a:buAutoNum type="arabicPeriod"/>
            </a:pPr>
            <a:r>
              <a:rPr lang="en-US" altLang="en-US" sz="2800" kern="0" dirty="0">
                <a:latin typeface="Calibri" panose="020F0502020204030204" pitchFamily="34" charset="0"/>
                <a:cs typeface="Calibri" panose="020F0502020204030204" pitchFamily="34" charset="0"/>
              </a:rPr>
              <a:t>One positive aspect as a result of COVID that you experienced in the last 16 months</a:t>
            </a:r>
          </a:p>
          <a:p>
            <a:pPr marL="342900" indent="-342900" algn="l">
              <a:buFont typeface="Arial" panose="020B0604020202020204" pitchFamily="34" charset="0"/>
              <a:buChar char="•"/>
            </a:pPr>
            <a:endParaRPr lang="en-CA" sz="2400" spc="10" dirty="0">
              <a:latin typeface="Calibri" panose="020F0502020204030204" pitchFamily="34" charset="0"/>
              <a:cs typeface="Calibri" panose="020F0502020204030204" pitchFamily="34" charset="0"/>
            </a:endParaRPr>
          </a:p>
        </p:txBody>
      </p:sp>
      <p:pic>
        <p:nvPicPr>
          <p:cNvPr id="4" name="Graphic 3" descr="Megaphone with solid fill">
            <a:extLst>
              <a:ext uri="{FF2B5EF4-FFF2-40B4-BE49-F238E27FC236}">
                <a16:creationId xmlns:a16="http://schemas.microsoft.com/office/drawing/2014/main" id="{6EDC73D8-C89C-4E2E-9200-F5D52DF340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15915" y="3304199"/>
            <a:ext cx="1856282" cy="1856282"/>
          </a:xfrm>
          <a:prstGeom prst="rect">
            <a:avLst/>
          </a:prstGeom>
        </p:spPr>
      </p:pic>
    </p:spTree>
    <p:extLst>
      <p:ext uri="{BB962C8B-B14F-4D97-AF65-F5344CB8AC3E}">
        <p14:creationId xmlns:p14="http://schemas.microsoft.com/office/powerpoint/2010/main" val="361362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a:extLst>
              <a:ext uri="{FF2B5EF4-FFF2-40B4-BE49-F238E27FC236}">
                <a16:creationId xmlns:a16="http://schemas.microsoft.com/office/drawing/2014/main" id="{9D696143-2C7F-4A90-B9E7-C668D7C5A6EA}"/>
              </a:ext>
            </a:extLst>
          </p:cNvPr>
          <p:cNvSpPr>
            <a:spLocks noGrp="1" noChangeArrowheads="1"/>
          </p:cNvSpPr>
          <p:nvPr>
            <p:ph idx="1"/>
          </p:nvPr>
        </p:nvSpPr>
        <p:spPr>
          <a:xfrm>
            <a:off x="4496782" y="1139254"/>
            <a:ext cx="7000128" cy="5048822"/>
          </a:xfrm>
        </p:spPr>
        <p:txBody>
          <a:bodyPr/>
          <a:lstStyle/>
          <a:p>
            <a:pPr>
              <a:lnSpc>
                <a:spcPct val="120000"/>
              </a:lnSpc>
              <a:buFontTx/>
              <a:buNone/>
            </a:pPr>
            <a:r>
              <a:rPr lang="en-US" altLang="en-US" b="1" dirty="0">
                <a:solidFill>
                  <a:srgbClr val="808080"/>
                </a:solidFill>
              </a:rPr>
              <a:t>Characteristics</a:t>
            </a:r>
          </a:p>
          <a:p>
            <a:pPr>
              <a:lnSpc>
                <a:spcPct val="120000"/>
              </a:lnSpc>
              <a:buFontTx/>
              <a:buNone/>
            </a:pPr>
            <a:endParaRPr lang="en-US" altLang="en-US" dirty="0">
              <a:solidFill>
                <a:srgbClr val="808080"/>
              </a:solidFill>
            </a:endParaRPr>
          </a:p>
          <a:p>
            <a:pPr lvl="1">
              <a:lnSpc>
                <a:spcPts val="2900"/>
              </a:lnSpc>
            </a:pPr>
            <a:r>
              <a:rPr lang="en-US" altLang="en-US" dirty="0">
                <a:latin typeface="Calibri" panose="020F0502020204030204" pitchFamily="34" charset="0"/>
                <a:cs typeface="Calibri" panose="020F0502020204030204" pitchFamily="34" charset="0"/>
              </a:rPr>
              <a:t>Work cohesively with others </a:t>
            </a:r>
          </a:p>
          <a:p>
            <a:pPr lvl="1">
              <a:lnSpc>
                <a:spcPts val="2900"/>
              </a:lnSpc>
            </a:pPr>
            <a:r>
              <a:rPr lang="en-US" altLang="en-US" dirty="0">
                <a:latin typeface="Calibri" panose="020F0502020204030204" pitchFamily="34" charset="0"/>
                <a:cs typeface="Calibri" panose="020F0502020204030204" pitchFamily="34" charset="0"/>
              </a:rPr>
              <a:t>Caring </a:t>
            </a:r>
          </a:p>
          <a:p>
            <a:pPr lvl="1">
              <a:lnSpc>
                <a:spcPts val="2900"/>
              </a:lnSpc>
            </a:pPr>
            <a:r>
              <a:rPr lang="en-US" altLang="en-US" dirty="0">
                <a:latin typeface="Calibri" panose="020F0502020204030204" pitchFamily="34" charset="0"/>
                <a:cs typeface="Calibri" panose="020F0502020204030204" pitchFamily="34" charset="0"/>
              </a:rPr>
              <a:t>Encouraging </a:t>
            </a:r>
          </a:p>
          <a:p>
            <a:pPr lvl="1">
              <a:lnSpc>
                <a:spcPts val="2900"/>
              </a:lnSpc>
            </a:pPr>
            <a:r>
              <a:rPr lang="en-US" altLang="en-US" dirty="0">
                <a:latin typeface="Calibri" panose="020F0502020204030204" pitchFamily="34" charset="0"/>
                <a:cs typeface="Calibri" panose="020F0502020204030204" pitchFamily="34" charset="0"/>
              </a:rPr>
              <a:t>Patient </a:t>
            </a:r>
          </a:p>
          <a:p>
            <a:pPr lvl="1">
              <a:lnSpc>
                <a:spcPts val="2900"/>
              </a:lnSpc>
            </a:pPr>
            <a:r>
              <a:rPr lang="en-US" altLang="en-US" dirty="0">
                <a:latin typeface="Calibri" panose="020F0502020204030204" pitchFamily="34" charset="0"/>
                <a:cs typeface="Calibri" panose="020F0502020204030204" pitchFamily="34" charset="0"/>
              </a:rPr>
              <a:t>Like close personal relationships </a:t>
            </a:r>
          </a:p>
          <a:p>
            <a:pPr lvl="1">
              <a:lnSpc>
                <a:spcPts val="2900"/>
              </a:lnSpc>
            </a:pPr>
            <a:r>
              <a:rPr lang="en-CA" altLang="en-US" dirty="0">
                <a:latin typeface="Calibri" panose="020F0502020204030204" pitchFamily="34" charset="0"/>
                <a:cs typeface="Calibri" panose="020F0502020204030204" pitchFamily="34" charset="0"/>
              </a:rPr>
              <a:t>Considerate</a:t>
            </a:r>
          </a:p>
          <a:p>
            <a:pPr lvl="1">
              <a:lnSpc>
                <a:spcPts val="2900"/>
              </a:lnSpc>
            </a:pPr>
            <a:r>
              <a:rPr lang="en-CA" altLang="en-US" dirty="0">
                <a:latin typeface="Calibri" panose="020F0502020204030204" pitchFamily="34" charset="0"/>
                <a:cs typeface="Calibri" panose="020F0502020204030204" pitchFamily="34" charset="0"/>
              </a:rPr>
              <a:t>Empathetic </a:t>
            </a:r>
          </a:p>
          <a:p>
            <a:pPr lvl="1">
              <a:lnSpc>
                <a:spcPts val="2900"/>
              </a:lnSpc>
            </a:pPr>
            <a:r>
              <a:rPr lang="en-US" altLang="en-US" dirty="0">
                <a:latin typeface="Calibri" panose="020F0502020204030204" pitchFamily="34" charset="0"/>
                <a:cs typeface="Calibri" panose="020F0502020204030204" pitchFamily="34" charset="0"/>
              </a:rPr>
              <a:t>Happy, well liked </a:t>
            </a:r>
          </a:p>
          <a:p>
            <a:pPr lvl="1">
              <a:lnSpc>
                <a:spcPts val="2900"/>
              </a:lnSpc>
            </a:pPr>
            <a:r>
              <a:rPr lang="en-US" altLang="en-US" dirty="0">
                <a:latin typeface="Calibri" panose="020F0502020204030204" pitchFamily="34" charset="0"/>
                <a:cs typeface="Calibri" panose="020F0502020204030204" pitchFamily="34" charset="0"/>
              </a:rPr>
              <a:t>Need to be liked and accepted </a:t>
            </a:r>
          </a:p>
          <a:p>
            <a:pPr lvl="1">
              <a:lnSpc>
                <a:spcPct val="150000"/>
              </a:lnSpc>
              <a:buFont typeface="Arial" panose="020B0604020202020204" pitchFamily="34" charset="0"/>
              <a:buChar char="•"/>
            </a:pPr>
            <a:endParaRPr lang="en-US" altLang="en-US" sz="1800" dirty="0"/>
          </a:p>
          <a:p>
            <a:pPr>
              <a:lnSpc>
                <a:spcPct val="120000"/>
              </a:lnSpc>
            </a:pPr>
            <a:endParaRPr lang="en-US" altLang="en-US" sz="2400" dirty="0"/>
          </a:p>
          <a:p>
            <a:pPr>
              <a:lnSpc>
                <a:spcPct val="120000"/>
              </a:lnSpc>
            </a:pPr>
            <a:endParaRPr lang="en-US" altLang="en-US" sz="2200" dirty="0"/>
          </a:p>
          <a:p>
            <a:pPr>
              <a:lnSpc>
                <a:spcPct val="120000"/>
              </a:lnSpc>
            </a:pPr>
            <a:endParaRPr lang="en-US" altLang="en-US" dirty="0"/>
          </a:p>
          <a:p>
            <a:endParaRPr lang="en-US" altLang="en-US" dirty="0"/>
          </a:p>
        </p:txBody>
      </p:sp>
      <p:sp>
        <p:nvSpPr>
          <p:cNvPr id="4" name="TextBox 3">
            <a:extLst>
              <a:ext uri="{FF2B5EF4-FFF2-40B4-BE49-F238E27FC236}">
                <a16:creationId xmlns:a16="http://schemas.microsoft.com/office/drawing/2014/main" id="{31F43145-BC08-4661-B305-3BBE25A95544}"/>
              </a:ext>
            </a:extLst>
          </p:cNvPr>
          <p:cNvSpPr txBox="1">
            <a:spLocks noChangeAspect="1"/>
          </p:cNvSpPr>
          <p:nvPr/>
        </p:nvSpPr>
        <p:spPr>
          <a:xfrm>
            <a:off x="4729128"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5" name="TextBox 4">
            <a:extLst>
              <a:ext uri="{FF2B5EF4-FFF2-40B4-BE49-F238E27FC236}">
                <a16:creationId xmlns:a16="http://schemas.microsoft.com/office/drawing/2014/main" id="{E893D63B-D47E-4442-8B15-11A6B56EE552}"/>
              </a:ext>
            </a:extLst>
          </p:cNvPr>
          <p:cNvSpPr txBox="1"/>
          <p:nvPr/>
        </p:nvSpPr>
        <p:spPr>
          <a:xfrm>
            <a:off x="530198" y="2731805"/>
            <a:ext cx="3238153" cy="2554545"/>
          </a:xfrm>
          <a:prstGeom prst="rect">
            <a:avLst/>
          </a:prstGeom>
          <a:solidFill>
            <a:schemeClr val="accent1"/>
          </a:solidFill>
        </p:spPr>
        <p:txBody>
          <a:bodyPr wrap="square" rtlCol="0">
            <a:spAutoFit/>
          </a:bodyPr>
          <a:lstStyle/>
          <a:p>
            <a:endParaRPr lang="en-US" altLang="en-US" sz="3200" dirty="0">
              <a:solidFill>
                <a:schemeClr val="bg1"/>
              </a:solidFill>
              <a:latin typeface="+mn-lt"/>
            </a:endParaRPr>
          </a:p>
          <a:p>
            <a:r>
              <a:rPr lang="en-US" altLang="en-US" sz="3200" dirty="0">
                <a:solidFill>
                  <a:schemeClr val="bg1"/>
                </a:solidFill>
                <a:latin typeface="+mn-lt"/>
              </a:rPr>
              <a:t>Green Energy – Relationship/</a:t>
            </a:r>
          </a:p>
          <a:p>
            <a:r>
              <a:rPr lang="en-US" altLang="en-US" sz="3200" dirty="0">
                <a:solidFill>
                  <a:schemeClr val="bg1"/>
                </a:solidFill>
                <a:latin typeface="+mn-lt"/>
              </a:rPr>
              <a:t>Introverted</a:t>
            </a:r>
          </a:p>
          <a:p>
            <a:endParaRPr lang="en-CA" sz="3200" dirty="0">
              <a:solidFill>
                <a:schemeClr val="bg1"/>
              </a:solidFill>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3">
            <a:extLst>
              <a:ext uri="{FF2B5EF4-FFF2-40B4-BE49-F238E27FC236}">
                <a16:creationId xmlns:a16="http://schemas.microsoft.com/office/drawing/2014/main" id="{BA7EBE95-31C2-4C17-A292-9E0BF79E95E8}"/>
              </a:ext>
            </a:extLst>
          </p:cNvPr>
          <p:cNvSpPr>
            <a:spLocks noGrp="1" noChangeArrowheads="1"/>
          </p:cNvSpPr>
          <p:nvPr>
            <p:ph idx="1"/>
          </p:nvPr>
        </p:nvSpPr>
        <p:spPr>
          <a:xfrm>
            <a:off x="4413250" y="1663908"/>
            <a:ext cx="6814383" cy="4468993"/>
          </a:xfrm>
          <a:solidFill>
            <a:srgbClr val="759262"/>
          </a:solidFill>
        </p:spPr>
        <p:txBody>
          <a:bodyPr/>
          <a:lstStyle/>
          <a:p>
            <a:pPr>
              <a:buFontTx/>
              <a:buNone/>
            </a:pPr>
            <a:r>
              <a:rPr lang="en-US" altLang="en-US" dirty="0">
                <a:solidFill>
                  <a:srgbClr val="808080"/>
                </a:solidFill>
              </a:rPr>
              <a:t>Characteristics</a:t>
            </a:r>
          </a:p>
          <a:p>
            <a:pPr>
              <a:buFontTx/>
              <a:buNone/>
            </a:pPr>
            <a:endParaRPr lang="en-US" altLang="en-US" dirty="0">
              <a:solidFill>
                <a:srgbClr val="808080"/>
              </a:solidFill>
            </a:endParaRPr>
          </a:p>
          <a:p>
            <a:pPr lvl="1">
              <a:lnSpc>
                <a:spcPts val="2900"/>
              </a:lnSpc>
            </a:pPr>
            <a:r>
              <a:rPr lang="en-US" altLang="en-US" sz="2600" dirty="0">
                <a:latin typeface="Calibri" panose="020F0502020204030204" pitchFamily="34" charset="0"/>
                <a:cs typeface="Calibri" panose="020F0502020204030204" pitchFamily="34" charset="0"/>
              </a:rPr>
              <a:t>Cautious actions and decisions </a:t>
            </a:r>
          </a:p>
          <a:p>
            <a:pPr lvl="1">
              <a:lnSpc>
                <a:spcPts val="2900"/>
              </a:lnSpc>
            </a:pPr>
            <a:r>
              <a:rPr lang="en-US" altLang="en-US" sz="2600" dirty="0">
                <a:latin typeface="Calibri" panose="020F0502020204030204" pitchFamily="34" charset="0"/>
                <a:cs typeface="Calibri" panose="020F0502020204030204" pitchFamily="34" charset="0"/>
              </a:rPr>
              <a:t>Asks many questions about specific details </a:t>
            </a:r>
          </a:p>
          <a:p>
            <a:pPr lvl="1">
              <a:lnSpc>
                <a:spcPts val="2900"/>
              </a:lnSpc>
            </a:pPr>
            <a:r>
              <a:rPr lang="en-US" altLang="en-US" sz="2600" dirty="0">
                <a:latin typeface="Calibri" panose="020F0502020204030204" pitchFamily="34" charset="0"/>
                <a:cs typeface="Calibri" panose="020F0502020204030204" pitchFamily="34" charset="0"/>
              </a:rPr>
              <a:t>Formal </a:t>
            </a:r>
          </a:p>
          <a:p>
            <a:pPr lvl="1">
              <a:lnSpc>
                <a:spcPts val="2900"/>
              </a:lnSpc>
            </a:pPr>
            <a:r>
              <a:rPr lang="en-US" altLang="en-US" sz="2600" dirty="0">
                <a:latin typeface="Calibri" panose="020F0502020204030204" pitchFamily="34" charset="0"/>
                <a:cs typeface="Calibri" panose="020F0502020204030204" pitchFamily="34" charset="0"/>
              </a:rPr>
              <a:t>Likes organization and structure</a:t>
            </a:r>
          </a:p>
          <a:p>
            <a:pPr lvl="1">
              <a:lnSpc>
                <a:spcPts val="2900"/>
              </a:lnSpc>
            </a:pPr>
            <a:r>
              <a:rPr lang="en-US" altLang="en-US" sz="2600" dirty="0">
                <a:latin typeface="Calibri" panose="020F0502020204030204" pitchFamily="34" charset="0"/>
                <a:cs typeface="Calibri" panose="020F0502020204030204" pitchFamily="34" charset="0"/>
              </a:rPr>
              <a:t>Comfortable working alone</a:t>
            </a:r>
          </a:p>
          <a:p>
            <a:pPr lvl="1">
              <a:lnSpc>
                <a:spcPts val="2900"/>
              </a:lnSpc>
            </a:pPr>
            <a:r>
              <a:rPr lang="en-US" altLang="en-US" sz="2600" dirty="0">
                <a:latin typeface="Calibri" panose="020F0502020204030204" pitchFamily="34" charset="0"/>
                <a:cs typeface="Calibri" panose="020F0502020204030204" pitchFamily="34" charset="0"/>
              </a:rPr>
              <a:t>Logical</a:t>
            </a:r>
          </a:p>
          <a:p>
            <a:pPr lvl="1">
              <a:lnSpc>
                <a:spcPts val="2900"/>
              </a:lnSpc>
            </a:pPr>
            <a:r>
              <a:rPr lang="en-US" altLang="en-US" sz="2600" dirty="0">
                <a:latin typeface="Calibri" panose="020F0502020204030204" pitchFamily="34" charset="0"/>
                <a:cs typeface="Calibri" panose="020F0502020204030204" pitchFamily="34" charset="0"/>
              </a:rPr>
              <a:t>Detailed </a:t>
            </a:r>
          </a:p>
          <a:p>
            <a:pPr lvl="1">
              <a:lnSpc>
                <a:spcPts val="2900"/>
              </a:lnSpc>
            </a:pPr>
            <a:r>
              <a:rPr lang="en-US" altLang="en-US" sz="2600" dirty="0">
                <a:latin typeface="Calibri" panose="020F0502020204030204" pitchFamily="34" charset="0"/>
                <a:cs typeface="Calibri" panose="020F0502020204030204" pitchFamily="34" charset="0"/>
              </a:rPr>
              <a:t>Good problem-solving skills </a:t>
            </a:r>
          </a:p>
          <a:p>
            <a:endParaRPr lang="en-US" altLang="en-US" dirty="0"/>
          </a:p>
        </p:txBody>
      </p:sp>
      <p:sp>
        <p:nvSpPr>
          <p:cNvPr id="4" name="TextBox 3">
            <a:extLst>
              <a:ext uri="{FF2B5EF4-FFF2-40B4-BE49-F238E27FC236}">
                <a16:creationId xmlns:a16="http://schemas.microsoft.com/office/drawing/2014/main" id="{A3A05938-46B8-4D06-B4BD-1FFBB4866235}"/>
              </a:ext>
            </a:extLst>
          </p:cNvPr>
          <p:cNvSpPr txBox="1">
            <a:spLocks noChangeAspect="1"/>
          </p:cNvSpPr>
          <p:nvPr/>
        </p:nvSpPr>
        <p:spPr>
          <a:xfrm>
            <a:off x="4444583" y="-4062"/>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2" name="TextBox 1">
            <a:extLst>
              <a:ext uri="{FF2B5EF4-FFF2-40B4-BE49-F238E27FC236}">
                <a16:creationId xmlns:a16="http://schemas.microsoft.com/office/drawing/2014/main" id="{FA6AF691-1F4E-43E7-AE41-8808BCF974FE}"/>
              </a:ext>
            </a:extLst>
          </p:cNvPr>
          <p:cNvSpPr txBox="1"/>
          <p:nvPr/>
        </p:nvSpPr>
        <p:spPr>
          <a:xfrm>
            <a:off x="764499" y="2552007"/>
            <a:ext cx="2368446" cy="3046988"/>
          </a:xfrm>
          <a:prstGeom prst="rect">
            <a:avLst/>
          </a:prstGeom>
          <a:solidFill>
            <a:srgbClr val="0066CC"/>
          </a:solidFill>
        </p:spPr>
        <p:txBody>
          <a:bodyPr wrap="square" rtlCol="0">
            <a:spAutoFit/>
          </a:bodyPr>
          <a:lstStyle/>
          <a:p>
            <a:endParaRPr lang="en-US" altLang="en-US" sz="3200" dirty="0">
              <a:solidFill>
                <a:schemeClr val="bg1"/>
              </a:solidFill>
              <a:latin typeface="+mn-lt"/>
            </a:endParaRPr>
          </a:p>
          <a:p>
            <a:r>
              <a:rPr lang="en-US" altLang="en-US" sz="3200" dirty="0">
                <a:solidFill>
                  <a:schemeClr val="bg1"/>
                </a:solidFill>
                <a:latin typeface="+mn-lt"/>
              </a:rPr>
              <a:t>Blue Energy – Introverted/Task</a:t>
            </a:r>
          </a:p>
          <a:p>
            <a:endParaRPr lang="en-CA" sz="3200" dirty="0">
              <a:solidFill>
                <a:schemeClr val="bg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2">
                                            <p:txEl>
                                              <p:pRg st="0" end="0"/>
                                            </p:txEl>
                                          </p:spTgt>
                                        </p:tgtEl>
                                        <p:attrNameLst>
                                          <p:attrName>style.visibility</p:attrName>
                                        </p:attrNameLst>
                                      </p:cBhvr>
                                      <p:to>
                                        <p:strVal val="visible"/>
                                      </p:to>
                                    </p:set>
                                    <p:anim calcmode="lin" valueType="num">
                                      <p:cBhvr additive="base">
                                        <p:cTn id="7" dur="500" fill="hold"/>
                                        <p:tgtEl>
                                          <p:spTgt spid="634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9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3492">
                                            <p:txEl>
                                              <p:pRg st="2" end="2"/>
                                            </p:txEl>
                                          </p:spTgt>
                                        </p:tgtEl>
                                        <p:attrNameLst>
                                          <p:attrName>style.visibility</p:attrName>
                                        </p:attrNameLst>
                                      </p:cBhvr>
                                      <p:to>
                                        <p:strVal val="visible"/>
                                      </p:to>
                                    </p:set>
                                    <p:anim calcmode="lin" valueType="num">
                                      <p:cBhvr additive="base">
                                        <p:cTn id="11" dur="500" fill="hold"/>
                                        <p:tgtEl>
                                          <p:spTgt spid="6349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349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3492">
                                            <p:txEl>
                                              <p:pRg st="3" end="3"/>
                                            </p:txEl>
                                          </p:spTgt>
                                        </p:tgtEl>
                                        <p:attrNameLst>
                                          <p:attrName>style.visibility</p:attrName>
                                        </p:attrNameLst>
                                      </p:cBhvr>
                                      <p:to>
                                        <p:strVal val="visible"/>
                                      </p:to>
                                    </p:set>
                                    <p:anim calcmode="lin" valueType="num">
                                      <p:cBhvr additive="base">
                                        <p:cTn id="15" dur="500" fill="hold"/>
                                        <p:tgtEl>
                                          <p:spTgt spid="6349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349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3492">
                                            <p:txEl>
                                              <p:pRg st="4" end="4"/>
                                            </p:txEl>
                                          </p:spTgt>
                                        </p:tgtEl>
                                        <p:attrNameLst>
                                          <p:attrName>style.visibility</p:attrName>
                                        </p:attrNameLst>
                                      </p:cBhvr>
                                      <p:to>
                                        <p:strVal val="visible"/>
                                      </p:to>
                                    </p:set>
                                    <p:anim calcmode="lin" valueType="num">
                                      <p:cBhvr additive="base">
                                        <p:cTn id="19" dur="500" fill="hold"/>
                                        <p:tgtEl>
                                          <p:spTgt spid="6349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92">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3492">
                                            <p:txEl>
                                              <p:pRg st="5" end="5"/>
                                            </p:txEl>
                                          </p:spTgt>
                                        </p:tgtEl>
                                        <p:attrNameLst>
                                          <p:attrName>style.visibility</p:attrName>
                                        </p:attrNameLst>
                                      </p:cBhvr>
                                      <p:to>
                                        <p:strVal val="visible"/>
                                      </p:to>
                                    </p:set>
                                    <p:anim calcmode="lin" valueType="num">
                                      <p:cBhvr additive="base">
                                        <p:cTn id="23" dur="500" fill="hold"/>
                                        <p:tgtEl>
                                          <p:spTgt spid="6349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3492">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3492">
                                            <p:txEl>
                                              <p:pRg st="6" end="6"/>
                                            </p:txEl>
                                          </p:spTgt>
                                        </p:tgtEl>
                                        <p:attrNameLst>
                                          <p:attrName>style.visibility</p:attrName>
                                        </p:attrNameLst>
                                      </p:cBhvr>
                                      <p:to>
                                        <p:strVal val="visible"/>
                                      </p:to>
                                    </p:set>
                                    <p:anim calcmode="lin" valueType="num">
                                      <p:cBhvr additive="base">
                                        <p:cTn id="27" dur="500" fill="hold"/>
                                        <p:tgtEl>
                                          <p:spTgt spid="6349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349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3492">
                                            <p:txEl>
                                              <p:pRg st="7" end="7"/>
                                            </p:txEl>
                                          </p:spTgt>
                                        </p:tgtEl>
                                        <p:attrNameLst>
                                          <p:attrName>style.visibility</p:attrName>
                                        </p:attrNameLst>
                                      </p:cBhvr>
                                      <p:to>
                                        <p:strVal val="visible"/>
                                      </p:to>
                                    </p:set>
                                    <p:anim calcmode="lin" valueType="num">
                                      <p:cBhvr additive="base">
                                        <p:cTn id="31" dur="500" fill="hold"/>
                                        <p:tgtEl>
                                          <p:spTgt spid="6349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3492">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3492">
                                            <p:txEl>
                                              <p:pRg st="8" end="8"/>
                                            </p:txEl>
                                          </p:spTgt>
                                        </p:tgtEl>
                                        <p:attrNameLst>
                                          <p:attrName>style.visibility</p:attrName>
                                        </p:attrNameLst>
                                      </p:cBhvr>
                                      <p:to>
                                        <p:strVal val="visible"/>
                                      </p:to>
                                    </p:set>
                                    <p:anim calcmode="lin" valueType="num">
                                      <p:cBhvr additive="base">
                                        <p:cTn id="35" dur="500" fill="hold"/>
                                        <p:tgtEl>
                                          <p:spTgt spid="6349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3492">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3492">
                                            <p:txEl>
                                              <p:pRg st="9" end="9"/>
                                            </p:txEl>
                                          </p:spTgt>
                                        </p:tgtEl>
                                        <p:attrNameLst>
                                          <p:attrName>style.visibility</p:attrName>
                                        </p:attrNameLst>
                                      </p:cBhvr>
                                      <p:to>
                                        <p:strVal val="visible"/>
                                      </p:to>
                                    </p:set>
                                    <p:anim calcmode="lin" valueType="num">
                                      <p:cBhvr additive="base">
                                        <p:cTn id="39" dur="500" fill="hold"/>
                                        <p:tgtEl>
                                          <p:spTgt spid="6349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349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A397CC1E-A46E-45F8-8FE3-2C96CB773E62}"/>
              </a:ext>
            </a:extLst>
          </p:cNvPr>
          <p:cNvSpPr>
            <a:spLocks noGrp="1" noChangeArrowheads="1"/>
          </p:cNvSpPr>
          <p:nvPr>
            <p:ph type="title"/>
          </p:nvPr>
        </p:nvSpPr>
        <p:spPr>
          <a:xfrm>
            <a:off x="765644" y="989351"/>
            <a:ext cx="4241071" cy="852826"/>
          </a:xfrm>
        </p:spPr>
        <p:txBody>
          <a:bodyPr/>
          <a:lstStyle/>
          <a:p>
            <a:r>
              <a:rPr lang="en-CA" altLang="en-US" dirty="0"/>
              <a:t>How to Recognize	</a:t>
            </a:r>
          </a:p>
        </p:txBody>
      </p:sp>
      <p:pic>
        <p:nvPicPr>
          <p:cNvPr id="112644" name="Picture 4" descr="bigstock_Business_Man_Presenting_13781924.jpg">
            <a:extLst>
              <a:ext uri="{FF2B5EF4-FFF2-40B4-BE49-F238E27FC236}">
                <a16:creationId xmlns:a16="http://schemas.microsoft.com/office/drawing/2014/main" id="{71CD0E3A-4C76-4AF2-A709-9A95AA0F2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6" y="1196975"/>
            <a:ext cx="3635375"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B912494-18FC-4E4B-A44F-E4FEC8DD14C0}"/>
              </a:ext>
            </a:extLst>
          </p:cNvPr>
          <p:cNvSpPr txBox="1">
            <a:spLocks noChangeAspect="1"/>
          </p:cNvSpPr>
          <p:nvPr/>
        </p:nvSpPr>
        <p:spPr>
          <a:xfrm>
            <a:off x="4886257"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6" name="Subtitle 2">
            <a:extLst>
              <a:ext uri="{FF2B5EF4-FFF2-40B4-BE49-F238E27FC236}">
                <a16:creationId xmlns:a16="http://schemas.microsoft.com/office/drawing/2014/main" id="{B1B6EC21-173E-4BC6-AD7E-86E781E24BA9}"/>
              </a:ext>
            </a:extLst>
          </p:cNvPr>
          <p:cNvSpPr txBox="1">
            <a:spLocks noChangeAspect="1"/>
          </p:cNvSpPr>
          <p:nvPr/>
        </p:nvSpPr>
        <p:spPr>
          <a:xfrm>
            <a:off x="709202" y="2571020"/>
            <a:ext cx="5386798" cy="3826341"/>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altLang="en-US" sz="2800" dirty="0">
                <a:latin typeface="+mn-lt"/>
              </a:rPr>
              <a:t>Quick assessments on style </a:t>
            </a:r>
          </a:p>
          <a:p>
            <a:pPr algn="l"/>
            <a:endParaRPr lang="en-CA" altLang="en-US" sz="2800" dirty="0">
              <a:latin typeface="+mn-lt"/>
            </a:endParaRPr>
          </a:p>
          <a:p>
            <a:pPr lvl="1" algn="l"/>
            <a:r>
              <a:rPr lang="en-CA" altLang="en-US" sz="2800" dirty="0">
                <a:latin typeface="+mn-lt"/>
              </a:rPr>
              <a:t>Introverted?</a:t>
            </a:r>
          </a:p>
          <a:p>
            <a:pPr lvl="1" algn="l"/>
            <a:r>
              <a:rPr lang="en-CA" altLang="en-US" sz="2800" dirty="0">
                <a:latin typeface="+mn-lt"/>
              </a:rPr>
              <a:t>Extraverted?</a:t>
            </a:r>
          </a:p>
          <a:p>
            <a:pPr lvl="1" algn="l"/>
            <a:r>
              <a:rPr lang="en-CA" altLang="en-US" sz="2800" dirty="0">
                <a:latin typeface="+mn-lt"/>
              </a:rPr>
              <a:t>Relationship Focus?</a:t>
            </a:r>
          </a:p>
          <a:p>
            <a:pPr lvl="1" algn="l"/>
            <a:r>
              <a:rPr lang="en-CA" altLang="en-US" sz="2800" dirty="0">
                <a:latin typeface="+mn-lt"/>
              </a:rPr>
              <a:t>Task Focus?</a:t>
            </a:r>
            <a:endParaRPr lang="en-CA" sz="2400" spc="10" dirty="0">
              <a:latin typeface="+mn-lt"/>
              <a:cs typeface="Calibri" panose="020F0502020204030204" pitchFamily="34" charset="0"/>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Canvas 2064">
            <a:extLst>
              <a:ext uri="{FF2B5EF4-FFF2-40B4-BE49-F238E27FC236}">
                <a16:creationId xmlns:a16="http://schemas.microsoft.com/office/drawing/2014/main" id="{8F014190-0AF8-4332-BC90-3080E69BB3C9}"/>
              </a:ext>
            </a:extLst>
          </p:cNvPr>
          <p:cNvGrpSpPr>
            <a:grpSpLocks/>
          </p:cNvGrpSpPr>
          <p:nvPr/>
        </p:nvGrpSpPr>
        <p:grpSpPr bwMode="auto">
          <a:xfrm>
            <a:off x="1968500" y="476250"/>
            <a:ext cx="8255000" cy="5761038"/>
            <a:chOff x="-263399" y="0"/>
            <a:chExt cx="6180882" cy="3543300"/>
          </a:xfrm>
        </p:grpSpPr>
        <p:sp>
          <p:nvSpPr>
            <p:cNvPr id="114691" name="Rectangle 4">
              <a:extLst>
                <a:ext uri="{FF2B5EF4-FFF2-40B4-BE49-F238E27FC236}">
                  <a16:creationId xmlns:a16="http://schemas.microsoft.com/office/drawing/2014/main" id="{A4826B77-89C4-45ED-9B5B-EE90CC6079AE}"/>
                </a:ext>
              </a:extLst>
            </p:cNvPr>
            <p:cNvSpPr>
              <a:spLocks noChangeArrowheads="1"/>
            </p:cNvSpPr>
            <p:nvPr/>
          </p:nvSpPr>
          <p:spPr bwMode="auto">
            <a:xfrm>
              <a:off x="0" y="0"/>
              <a:ext cx="57150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CA" altLang="en-US" sz="1800">
                <a:solidFill>
                  <a:schemeClr val="tx1"/>
                </a:solidFill>
              </a:endParaRPr>
            </a:p>
          </p:txBody>
        </p:sp>
        <p:sp>
          <p:nvSpPr>
            <p:cNvPr id="114692" name="Text Box 11">
              <a:extLst>
                <a:ext uri="{FF2B5EF4-FFF2-40B4-BE49-F238E27FC236}">
                  <a16:creationId xmlns:a16="http://schemas.microsoft.com/office/drawing/2014/main" id="{A11ED6FA-C462-432B-9B95-1C09D9E4CC33}"/>
                </a:ext>
              </a:extLst>
            </p:cNvPr>
            <p:cNvSpPr txBox="1">
              <a:spLocks noChangeArrowheads="1"/>
            </p:cNvSpPr>
            <p:nvPr/>
          </p:nvSpPr>
          <p:spPr bwMode="auto">
            <a:xfrm>
              <a:off x="4202983" y="1678966"/>
              <a:ext cx="1714500" cy="607211"/>
            </a:xfrm>
            <a:prstGeom prst="rect">
              <a:avLst/>
            </a:prstGeom>
            <a:solidFill>
              <a:srgbClr val="009999"/>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endParaRPr lang="en-CA" altLang="en-US" sz="1600">
                <a:solidFill>
                  <a:schemeClr val="bg1"/>
                </a:solidFill>
                <a:latin typeface="Calibri" panose="020F0502020204030204" pitchFamily="34" charset="0"/>
                <a:cs typeface="Times New Roman" panose="02020603050405020304" pitchFamily="18" charset="0"/>
              </a:endParaRPr>
            </a:p>
            <a:p>
              <a:pPr algn="ctr">
                <a:spcBef>
                  <a:spcPct val="0"/>
                </a:spcBef>
                <a:buClrTx/>
                <a:buSzTx/>
                <a:buFontTx/>
                <a:buNone/>
              </a:pPr>
              <a:r>
                <a:rPr lang="en-CA" altLang="en-US" sz="1600">
                  <a:solidFill>
                    <a:schemeClr val="bg1"/>
                  </a:solidFill>
                  <a:latin typeface="Calibri" panose="020F0502020204030204" pitchFamily="34" charset="0"/>
                  <a:cs typeface="Times New Roman" panose="02020603050405020304" pitchFamily="18" charset="0"/>
                </a:rPr>
                <a:t>Introverted </a:t>
              </a:r>
            </a:p>
            <a:p>
              <a:pPr algn="ctr">
                <a:spcBef>
                  <a:spcPct val="0"/>
                </a:spcBef>
                <a:buClrTx/>
                <a:buSzTx/>
                <a:buFontTx/>
                <a:buNone/>
              </a:pPr>
              <a:r>
                <a:rPr lang="en-CA" altLang="en-US" sz="1600">
                  <a:solidFill>
                    <a:schemeClr val="bg1"/>
                  </a:solidFill>
                  <a:latin typeface="Calibri" panose="020F0502020204030204" pitchFamily="34" charset="0"/>
                  <a:cs typeface="Times New Roman" panose="02020603050405020304" pitchFamily="18" charset="0"/>
                </a:rPr>
                <a:t> </a:t>
              </a:r>
            </a:p>
          </p:txBody>
        </p:sp>
        <p:sp>
          <p:nvSpPr>
            <p:cNvPr id="114693" name="Text Box 12">
              <a:extLst>
                <a:ext uri="{FF2B5EF4-FFF2-40B4-BE49-F238E27FC236}">
                  <a16:creationId xmlns:a16="http://schemas.microsoft.com/office/drawing/2014/main" id="{E22EB428-4E50-4145-9FE0-A9D5EDB9713E}"/>
                </a:ext>
              </a:extLst>
            </p:cNvPr>
            <p:cNvSpPr txBox="1">
              <a:spLocks noChangeArrowheads="1"/>
            </p:cNvSpPr>
            <p:nvPr/>
          </p:nvSpPr>
          <p:spPr bwMode="auto">
            <a:xfrm>
              <a:off x="-263399" y="1529988"/>
              <a:ext cx="1485900" cy="585709"/>
            </a:xfrm>
            <a:prstGeom prst="rect">
              <a:avLst/>
            </a:prstGeom>
            <a:solidFill>
              <a:srgbClr val="F96907"/>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endParaRPr lang="en-CA" altLang="en-US" sz="1600">
                <a:solidFill>
                  <a:schemeClr val="bg1"/>
                </a:solidFill>
                <a:latin typeface="Calibri" panose="020F0502020204030204" pitchFamily="34" charset="0"/>
                <a:cs typeface="Times New Roman" panose="02020603050405020304" pitchFamily="18" charset="0"/>
              </a:endParaRPr>
            </a:p>
            <a:p>
              <a:pPr algn="ctr">
                <a:spcBef>
                  <a:spcPct val="0"/>
                </a:spcBef>
                <a:buClrTx/>
                <a:buSzTx/>
                <a:buFontTx/>
                <a:buNone/>
              </a:pPr>
              <a:r>
                <a:rPr lang="en-CA" altLang="en-US" sz="1600">
                  <a:solidFill>
                    <a:schemeClr val="bg1"/>
                  </a:solidFill>
                  <a:latin typeface="Calibri" panose="020F0502020204030204" pitchFamily="34" charset="0"/>
                  <a:cs typeface="Times New Roman" panose="02020603050405020304" pitchFamily="18" charset="0"/>
                </a:rPr>
                <a:t>Extraverted  </a:t>
              </a:r>
            </a:p>
          </p:txBody>
        </p:sp>
        <p:sp>
          <p:nvSpPr>
            <p:cNvPr id="114694" name="Text Box 13">
              <a:extLst>
                <a:ext uri="{FF2B5EF4-FFF2-40B4-BE49-F238E27FC236}">
                  <a16:creationId xmlns:a16="http://schemas.microsoft.com/office/drawing/2014/main" id="{B3A8B87D-6C40-4FF3-ABF1-0781BDB9DDBB}"/>
                </a:ext>
              </a:extLst>
            </p:cNvPr>
            <p:cNvSpPr txBox="1">
              <a:spLocks noChangeArrowheads="1"/>
            </p:cNvSpPr>
            <p:nvPr/>
          </p:nvSpPr>
          <p:spPr bwMode="auto">
            <a:xfrm>
              <a:off x="2057400" y="291500"/>
              <a:ext cx="1624823" cy="574536"/>
            </a:xfrm>
            <a:prstGeom prst="rect">
              <a:avLst/>
            </a:prstGeom>
            <a:solidFill>
              <a:srgbClr val="CCFF33"/>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endParaRPr lang="en-US" altLang="en-US" sz="16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1600">
                  <a:solidFill>
                    <a:schemeClr val="tx1"/>
                  </a:solidFill>
                  <a:latin typeface="Calibri" panose="020F0502020204030204" pitchFamily="34" charset="0"/>
                  <a:cs typeface="Times New Roman" panose="02020603050405020304" pitchFamily="18" charset="0"/>
                </a:rPr>
                <a:t>Relationship focused </a:t>
              </a:r>
              <a:r>
                <a:rPr lang="en-CA" altLang="en-US" sz="1100">
                  <a:solidFill>
                    <a:schemeClr val="tx1"/>
                  </a:solidFill>
                  <a:latin typeface="Times New Roman" panose="02020603050405020304" pitchFamily="18" charset="0"/>
                  <a:cs typeface="Times New Roman" panose="02020603050405020304" pitchFamily="18" charset="0"/>
                </a:rPr>
                <a:t> </a:t>
              </a:r>
            </a:p>
            <a:p>
              <a:pPr>
                <a:spcBef>
                  <a:spcPct val="0"/>
                </a:spcBef>
                <a:buClrTx/>
                <a:buSzTx/>
                <a:buFontTx/>
                <a:buNone/>
              </a:pPr>
              <a:r>
                <a:rPr lang="en-CA" altLang="en-US" sz="1100">
                  <a:solidFill>
                    <a:schemeClr val="tx1"/>
                  </a:solidFill>
                  <a:latin typeface="Times New Roman" panose="02020603050405020304" pitchFamily="18" charset="0"/>
                  <a:cs typeface="Times New Roman" panose="02020603050405020304" pitchFamily="18" charset="0"/>
                </a:rPr>
                <a:t> </a:t>
              </a:r>
            </a:p>
          </p:txBody>
        </p:sp>
        <p:sp>
          <p:nvSpPr>
            <p:cNvPr id="114695" name="Text Box 14">
              <a:extLst>
                <a:ext uri="{FF2B5EF4-FFF2-40B4-BE49-F238E27FC236}">
                  <a16:creationId xmlns:a16="http://schemas.microsoft.com/office/drawing/2014/main" id="{97905D91-F6C4-4663-B9DC-18425E427BE9}"/>
                </a:ext>
              </a:extLst>
            </p:cNvPr>
            <p:cNvSpPr txBox="1">
              <a:spLocks noChangeArrowheads="1"/>
            </p:cNvSpPr>
            <p:nvPr/>
          </p:nvSpPr>
          <p:spPr bwMode="auto">
            <a:xfrm>
              <a:off x="1885949" y="3070859"/>
              <a:ext cx="1714500" cy="468737"/>
            </a:xfrm>
            <a:prstGeom prst="rect">
              <a:avLst/>
            </a:prstGeom>
            <a:solidFill>
              <a:srgbClr val="7030A0"/>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endParaRPr lang="en-US" altLang="en-US" sz="1600">
                <a:solidFill>
                  <a:schemeClr val="bg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1600">
                  <a:solidFill>
                    <a:schemeClr val="bg1"/>
                  </a:solidFill>
                  <a:latin typeface="Calibri" panose="020F0502020204030204" pitchFamily="34" charset="0"/>
                  <a:cs typeface="Times New Roman" panose="02020603050405020304" pitchFamily="18" charset="0"/>
                </a:rPr>
                <a:t>Task Focused</a:t>
              </a:r>
              <a:endParaRPr lang="en-CA" altLang="en-US" sz="1600">
                <a:solidFill>
                  <a:schemeClr val="bg1"/>
                </a:solidFill>
                <a:latin typeface="Calibri" panose="020F0502020204030204" pitchFamily="34" charset="0"/>
                <a:cs typeface="Times New Roman" panose="02020603050405020304" pitchFamily="18" charset="0"/>
              </a:endParaRPr>
            </a:p>
          </p:txBody>
        </p:sp>
        <p:sp>
          <p:nvSpPr>
            <p:cNvPr id="114696" name="Text Box 15">
              <a:extLst>
                <a:ext uri="{FF2B5EF4-FFF2-40B4-BE49-F238E27FC236}">
                  <a16:creationId xmlns:a16="http://schemas.microsoft.com/office/drawing/2014/main" id="{9305F998-EAE6-412C-A9DF-62B04BADAC73}"/>
                </a:ext>
              </a:extLst>
            </p:cNvPr>
            <p:cNvSpPr txBox="1">
              <a:spLocks noChangeArrowheads="1"/>
            </p:cNvSpPr>
            <p:nvPr/>
          </p:nvSpPr>
          <p:spPr bwMode="auto">
            <a:xfrm>
              <a:off x="1447982" y="1027488"/>
              <a:ext cx="1322293" cy="958788"/>
            </a:xfrm>
            <a:prstGeom prst="rect">
              <a:avLst/>
            </a:prstGeom>
            <a:solidFill>
              <a:srgbClr val="FFC000"/>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1100" b="1">
                  <a:solidFill>
                    <a:srgbClr val="00B050"/>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1100" b="1">
                  <a:solidFill>
                    <a:srgbClr val="FFFFFF"/>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Relationship/</a:t>
              </a: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Extraverted</a:t>
              </a:r>
              <a:endParaRPr lang="en-CA" altLang="en-US" sz="2000">
                <a:solidFill>
                  <a:schemeClr val="tx1"/>
                </a:solidFill>
                <a:latin typeface="Calibri" panose="020F0502020204030204" pitchFamily="34" charset="0"/>
                <a:cs typeface="Times New Roman" panose="02020603050405020304" pitchFamily="18" charset="0"/>
              </a:endParaRPr>
            </a:p>
          </p:txBody>
        </p:sp>
        <p:sp>
          <p:nvSpPr>
            <p:cNvPr id="114697" name="Text Box 16">
              <a:extLst>
                <a:ext uri="{FF2B5EF4-FFF2-40B4-BE49-F238E27FC236}">
                  <a16:creationId xmlns:a16="http://schemas.microsoft.com/office/drawing/2014/main" id="{22F312AB-81B2-4CB0-98D5-FEB5F3539B75}"/>
                </a:ext>
              </a:extLst>
            </p:cNvPr>
            <p:cNvSpPr txBox="1">
              <a:spLocks noChangeArrowheads="1"/>
            </p:cNvSpPr>
            <p:nvPr/>
          </p:nvSpPr>
          <p:spPr bwMode="auto">
            <a:xfrm>
              <a:off x="2770275" y="1023783"/>
              <a:ext cx="1223184" cy="958788"/>
            </a:xfrm>
            <a:prstGeom prst="rect">
              <a:avLst/>
            </a:prstGeom>
            <a:solidFill>
              <a:srgbClr val="00B050"/>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1100" b="1">
                  <a:solidFill>
                    <a:srgbClr val="00B050"/>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1100" b="1">
                  <a:solidFill>
                    <a:srgbClr val="FFFFFF"/>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Relationship/</a:t>
              </a: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Introverted</a:t>
              </a:r>
              <a:endParaRPr lang="en-CA" altLang="en-US" sz="2000">
                <a:solidFill>
                  <a:schemeClr val="tx1"/>
                </a:solidFill>
                <a:latin typeface="Calibri" panose="020F0502020204030204" pitchFamily="34" charset="0"/>
                <a:cs typeface="Times New Roman" panose="02020603050405020304" pitchFamily="18" charset="0"/>
              </a:endParaRPr>
            </a:p>
          </p:txBody>
        </p:sp>
        <p:sp>
          <p:nvSpPr>
            <p:cNvPr id="114698" name="Text Box 17">
              <a:extLst>
                <a:ext uri="{FF2B5EF4-FFF2-40B4-BE49-F238E27FC236}">
                  <a16:creationId xmlns:a16="http://schemas.microsoft.com/office/drawing/2014/main" id="{8120758C-7241-4E0D-B138-6B2F133AF712}"/>
                </a:ext>
              </a:extLst>
            </p:cNvPr>
            <p:cNvSpPr txBox="1">
              <a:spLocks noChangeArrowheads="1"/>
            </p:cNvSpPr>
            <p:nvPr/>
          </p:nvSpPr>
          <p:spPr bwMode="auto">
            <a:xfrm>
              <a:off x="1439551" y="1977351"/>
              <a:ext cx="1322293" cy="958787"/>
            </a:xfrm>
            <a:prstGeom prst="rect">
              <a:avLst/>
            </a:prstGeom>
            <a:solidFill>
              <a:srgbClr val="C00000"/>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1100" b="1">
                  <a:solidFill>
                    <a:srgbClr val="FF0000"/>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1100" b="1">
                  <a:solidFill>
                    <a:srgbClr val="C00000"/>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Task/</a:t>
              </a: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Extraverted</a:t>
              </a:r>
              <a:endParaRPr lang="en-CA" altLang="en-US" sz="20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endParaRPr lang="en-CA" altLang="en-US" sz="2000" b="1">
                <a:solidFill>
                  <a:srgbClr val="FFFFFF"/>
                </a:solidFill>
                <a:latin typeface="Calibri" panose="020F0502020204030204" pitchFamily="34" charset="0"/>
                <a:cs typeface="Times New Roman" panose="02020603050405020304" pitchFamily="18" charset="0"/>
              </a:endParaRPr>
            </a:p>
          </p:txBody>
        </p:sp>
        <p:sp>
          <p:nvSpPr>
            <p:cNvPr id="114699" name="Text Box 18">
              <a:extLst>
                <a:ext uri="{FF2B5EF4-FFF2-40B4-BE49-F238E27FC236}">
                  <a16:creationId xmlns:a16="http://schemas.microsoft.com/office/drawing/2014/main" id="{24B18701-0DFE-43B7-8C93-F83B9F36ABB1}"/>
                </a:ext>
              </a:extLst>
            </p:cNvPr>
            <p:cNvSpPr txBox="1">
              <a:spLocks noChangeArrowheads="1"/>
            </p:cNvSpPr>
            <p:nvPr/>
          </p:nvSpPr>
          <p:spPr bwMode="auto">
            <a:xfrm>
              <a:off x="2770275" y="1980986"/>
              <a:ext cx="1223184" cy="955152"/>
            </a:xfrm>
            <a:prstGeom prst="rect">
              <a:avLst/>
            </a:prstGeom>
            <a:solidFill>
              <a:srgbClr val="0070C0"/>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1100" b="1">
                  <a:solidFill>
                    <a:srgbClr val="548DD4"/>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1100" b="1">
                  <a:solidFill>
                    <a:srgbClr val="FFFFFF"/>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Task/</a:t>
              </a: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Introverted</a:t>
              </a:r>
              <a:endParaRPr lang="en-CA" altLang="en-US" sz="2000">
                <a:solidFill>
                  <a:schemeClr val="tx1"/>
                </a:solidFill>
                <a:latin typeface="Calibri" panose="020F0502020204030204" pitchFamily="34" charset="0"/>
                <a:cs typeface="Times New Roman" panose="02020603050405020304" pitchFamily="18" charset="0"/>
              </a:endParaRPr>
            </a:p>
          </p:txBody>
        </p:sp>
      </p:grpSp>
      <p:sp>
        <p:nvSpPr>
          <p:cNvPr id="12" name="TextBox 11">
            <a:extLst>
              <a:ext uri="{FF2B5EF4-FFF2-40B4-BE49-F238E27FC236}">
                <a16:creationId xmlns:a16="http://schemas.microsoft.com/office/drawing/2014/main" id="{ADC216B8-5095-4A88-AFC9-4FD223C845DF}"/>
              </a:ext>
            </a:extLst>
          </p:cNvPr>
          <p:cNvSpPr txBox="1">
            <a:spLocks noChangeAspect="1"/>
          </p:cNvSpPr>
          <p:nvPr/>
        </p:nvSpPr>
        <p:spPr>
          <a:xfrm>
            <a:off x="4786249" y="-23865"/>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Canvas 2064">
            <a:extLst>
              <a:ext uri="{FF2B5EF4-FFF2-40B4-BE49-F238E27FC236}">
                <a16:creationId xmlns:a16="http://schemas.microsoft.com/office/drawing/2014/main" id="{8F014190-0AF8-4332-BC90-3080E69BB3C9}"/>
              </a:ext>
            </a:extLst>
          </p:cNvPr>
          <p:cNvGrpSpPr>
            <a:grpSpLocks/>
          </p:cNvGrpSpPr>
          <p:nvPr/>
        </p:nvGrpSpPr>
        <p:grpSpPr bwMode="auto">
          <a:xfrm>
            <a:off x="1968500" y="386309"/>
            <a:ext cx="8255000" cy="5761038"/>
            <a:chOff x="-263399" y="0"/>
            <a:chExt cx="6180882" cy="3543300"/>
          </a:xfrm>
        </p:grpSpPr>
        <p:sp>
          <p:nvSpPr>
            <p:cNvPr id="114691" name="Rectangle 4">
              <a:extLst>
                <a:ext uri="{FF2B5EF4-FFF2-40B4-BE49-F238E27FC236}">
                  <a16:creationId xmlns:a16="http://schemas.microsoft.com/office/drawing/2014/main" id="{A4826B77-89C4-45ED-9B5B-EE90CC6079AE}"/>
                </a:ext>
              </a:extLst>
            </p:cNvPr>
            <p:cNvSpPr>
              <a:spLocks noChangeArrowheads="1"/>
            </p:cNvSpPr>
            <p:nvPr/>
          </p:nvSpPr>
          <p:spPr bwMode="auto">
            <a:xfrm>
              <a:off x="0" y="0"/>
              <a:ext cx="57150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CA" altLang="en-US" sz="1800">
                <a:solidFill>
                  <a:schemeClr val="tx1"/>
                </a:solidFill>
              </a:endParaRPr>
            </a:p>
          </p:txBody>
        </p:sp>
        <p:sp>
          <p:nvSpPr>
            <p:cNvPr id="114692" name="Text Box 11">
              <a:extLst>
                <a:ext uri="{FF2B5EF4-FFF2-40B4-BE49-F238E27FC236}">
                  <a16:creationId xmlns:a16="http://schemas.microsoft.com/office/drawing/2014/main" id="{A11ED6FA-C462-432B-9B95-1C09D9E4CC33}"/>
                </a:ext>
              </a:extLst>
            </p:cNvPr>
            <p:cNvSpPr txBox="1">
              <a:spLocks noChangeArrowheads="1"/>
            </p:cNvSpPr>
            <p:nvPr/>
          </p:nvSpPr>
          <p:spPr bwMode="auto">
            <a:xfrm>
              <a:off x="4202983" y="1678966"/>
              <a:ext cx="1714500" cy="607211"/>
            </a:xfrm>
            <a:prstGeom prst="rect">
              <a:avLst/>
            </a:prstGeom>
            <a:solidFill>
              <a:srgbClr val="009999"/>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endParaRPr lang="en-CA" altLang="en-US" sz="1600">
                <a:solidFill>
                  <a:schemeClr val="bg1"/>
                </a:solidFill>
                <a:latin typeface="Calibri" panose="020F0502020204030204" pitchFamily="34" charset="0"/>
                <a:cs typeface="Times New Roman" panose="02020603050405020304" pitchFamily="18" charset="0"/>
              </a:endParaRPr>
            </a:p>
            <a:p>
              <a:pPr algn="ctr">
                <a:spcBef>
                  <a:spcPct val="0"/>
                </a:spcBef>
                <a:buClrTx/>
                <a:buSzTx/>
                <a:buFontTx/>
                <a:buNone/>
              </a:pPr>
              <a:r>
                <a:rPr lang="en-CA" altLang="en-US" sz="1600">
                  <a:solidFill>
                    <a:schemeClr val="bg1"/>
                  </a:solidFill>
                  <a:latin typeface="Calibri" panose="020F0502020204030204" pitchFamily="34" charset="0"/>
                  <a:cs typeface="Times New Roman" panose="02020603050405020304" pitchFamily="18" charset="0"/>
                </a:rPr>
                <a:t>Introverted </a:t>
              </a:r>
            </a:p>
            <a:p>
              <a:pPr algn="ctr">
                <a:spcBef>
                  <a:spcPct val="0"/>
                </a:spcBef>
                <a:buClrTx/>
                <a:buSzTx/>
                <a:buFontTx/>
                <a:buNone/>
              </a:pPr>
              <a:r>
                <a:rPr lang="en-CA" altLang="en-US" sz="1600">
                  <a:solidFill>
                    <a:schemeClr val="bg1"/>
                  </a:solidFill>
                  <a:latin typeface="Calibri" panose="020F0502020204030204" pitchFamily="34" charset="0"/>
                  <a:cs typeface="Times New Roman" panose="02020603050405020304" pitchFamily="18" charset="0"/>
                </a:rPr>
                <a:t> </a:t>
              </a:r>
            </a:p>
          </p:txBody>
        </p:sp>
        <p:sp>
          <p:nvSpPr>
            <p:cNvPr id="114693" name="Text Box 12">
              <a:extLst>
                <a:ext uri="{FF2B5EF4-FFF2-40B4-BE49-F238E27FC236}">
                  <a16:creationId xmlns:a16="http://schemas.microsoft.com/office/drawing/2014/main" id="{E22EB428-4E50-4145-9FE0-A9D5EDB9713E}"/>
                </a:ext>
              </a:extLst>
            </p:cNvPr>
            <p:cNvSpPr txBox="1">
              <a:spLocks noChangeArrowheads="1"/>
            </p:cNvSpPr>
            <p:nvPr/>
          </p:nvSpPr>
          <p:spPr bwMode="auto">
            <a:xfrm>
              <a:off x="-263399" y="1529988"/>
              <a:ext cx="1485900" cy="585709"/>
            </a:xfrm>
            <a:prstGeom prst="rect">
              <a:avLst/>
            </a:prstGeom>
            <a:solidFill>
              <a:srgbClr val="F96907"/>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endParaRPr lang="en-CA" altLang="en-US" sz="1600">
                <a:solidFill>
                  <a:schemeClr val="bg1"/>
                </a:solidFill>
                <a:latin typeface="Calibri" panose="020F0502020204030204" pitchFamily="34" charset="0"/>
                <a:cs typeface="Times New Roman" panose="02020603050405020304" pitchFamily="18" charset="0"/>
              </a:endParaRPr>
            </a:p>
            <a:p>
              <a:pPr algn="ctr">
                <a:spcBef>
                  <a:spcPct val="0"/>
                </a:spcBef>
                <a:buClrTx/>
                <a:buSzTx/>
                <a:buFontTx/>
                <a:buNone/>
              </a:pPr>
              <a:r>
                <a:rPr lang="en-CA" altLang="en-US" sz="1600">
                  <a:solidFill>
                    <a:schemeClr val="bg1"/>
                  </a:solidFill>
                  <a:latin typeface="Calibri" panose="020F0502020204030204" pitchFamily="34" charset="0"/>
                  <a:cs typeface="Times New Roman" panose="02020603050405020304" pitchFamily="18" charset="0"/>
                </a:rPr>
                <a:t>Extraverted  </a:t>
              </a:r>
            </a:p>
          </p:txBody>
        </p:sp>
        <p:sp>
          <p:nvSpPr>
            <p:cNvPr id="114694" name="Text Box 13">
              <a:extLst>
                <a:ext uri="{FF2B5EF4-FFF2-40B4-BE49-F238E27FC236}">
                  <a16:creationId xmlns:a16="http://schemas.microsoft.com/office/drawing/2014/main" id="{B3A8B87D-6C40-4FF3-ABF1-0781BDB9DDBB}"/>
                </a:ext>
              </a:extLst>
            </p:cNvPr>
            <p:cNvSpPr txBox="1">
              <a:spLocks noChangeArrowheads="1"/>
            </p:cNvSpPr>
            <p:nvPr/>
          </p:nvSpPr>
          <p:spPr bwMode="auto">
            <a:xfrm>
              <a:off x="2057400" y="291500"/>
              <a:ext cx="1624823" cy="574536"/>
            </a:xfrm>
            <a:prstGeom prst="rect">
              <a:avLst/>
            </a:prstGeom>
            <a:solidFill>
              <a:srgbClr val="CCFF33"/>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endParaRPr lang="en-US" altLang="en-US" sz="16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1600">
                  <a:solidFill>
                    <a:schemeClr val="tx1"/>
                  </a:solidFill>
                  <a:latin typeface="Calibri" panose="020F0502020204030204" pitchFamily="34" charset="0"/>
                  <a:cs typeface="Times New Roman" panose="02020603050405020304" pitchFamily="18" charset="0"/>
                </a:rPr>
                <a:t>Relationship focused </a:t>
              </a:r>
              <a:r>
                <a:rPr lang="en-CA" altLang="en-US" sz="1100">
                  <a:solidFill>
                    <a:schemeClr val="tx1"/>
                  </a:solidFill>
                  <a:latin typeface="Times New Roman" panose="02020603050405020304" pitchFamily="18" charset="0"/>
                  <a:cs typeface="Times New Roman" panose="02020603050405020304" pitchFamily="18" charset="0"/>
                </a:rPr>
                <a:t> </a:t>
              </a:r>
            </a:p>
            <a:p>
              <a:pPr>
                <a:spcBef>
                  <a:spcPct val="0"/>
                </a:spcBef>
                <a:buClrTx/>
                <a:buSzTx/>
                <a:buFontTx/>
                <a:buNone/>
              </a:pPr>
              <a:r>
                <a:rPr lang="en-CA" altLang="en-US" sz="1100">
                  <a:solidFill>
                    <a:schemeClr val="tx1"/>
                  </a:solidFill>
                  <a:latin typeface="Times New Roman" panose="02020603050405020304" pitchFamily="18" charset="0"/>
                  <a:cs typeface="Times New Roman" panose="02020603050405020304" pitchFamily="18" charset="0"/>
                </a:rPr>
                <a:t> </a:t>
              </a:r>
            </a:p>
          </p:txBody>
        </p:sp>
        <p:sp>
          <p:nvSpPr>
            <p:cNvPr id="114695" name="Text Box 14">
              <a:extLst>
                <a:ext uri="{FF2B5EF4-FFF2-40B4-BE49-F238E27FC236}">
                  <a16:creationId xmlns:a16="http://schemas.microsoft.com/office/drawing/2014/main" id="{97905D91-F6C4-4663-B9DC-18425E427BE9}"/>
                </a:ext>
              </a:extLst>
            </p:cNvPr>
            <p:cNvSpPr txBox="1">
              <a:spLocks noChangeArrowheads="1"/>
            </p:cNvSpPr>
            <p:nvPr/>
          </p:nvSpPr>
          <p:spPr bwMode="auto">
            <a:xfrm>
              <a:off x="1885949" y="3070859"/>
              <a:ext cx="1714500" cy="468737"/>
            </a:xfrm>
            <a:prstGeom prst="rect">
              <a:avLst/>
            </a:prstGeom>
            <a:solidFill>
              <a:srgbClr val="7030A0"/>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endParaRPr lang="en-US" altLang="en-US" sz="1600">
                <a:solidFill>
                  <a:schemeClr val="bg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1600">
                  <a:solidFill>
                    <a:schemeClr val="bg1"/>
                  </a:solidFill>
                  <a:latin typeface="Calibri" panose="020F0502020204030204" pitchFamily="34" charset="0"/>
                  <a:cs typeface="Times New Roman" panose="02020603050405020304" pitchFamily="18" charset="0"/>
                </a:rPr>
                <a:t>Task Focused</a:t>
              </a:r>
              <a:endParaRPr lang="en-CA" altLang="en-US" sz="1600">
                <a:solidFill>
                  <a:schemeClr val="bg1"/>
                </a:solidFill>
                <a:latin typeface="Calibri" panose="020F0502020204030204" pitchFamily="34" charset="0"/>
                <a:cs typeface="Times New Roman" panose="02020603050405020304" pitchFamily="18" charset="0"/>
              </a:endParaRPr>
            </a:p>
          </p:txBody>
        </p:sp>
        <p:sp>
          <p:nvSpPr>
            <p:cNvPr id="114696" name="Text Box 15">
              <a:extLst>
                <a:ext uri="{FF2B5EF4-FFF2-40B4-BE49-F238E27FC236}">
                  <a16:creationId xmlns:a16="http://schemas.microsoft.com/office/drawing/2014/main" id="{9305F998-EAE6-412C-A9DF-62B04BADAC73}"/>
                </a:ext>
              </a:extLst>
            </p:cNvPr>
            <p:cNvSpPr txBox="1">
              <a:spLocks noChangeArrowheads="1"/>
            </p:cNvSpPr>
            <p:nvPr/>
          </p:nvSpPr>
          <p:spPr bwMode="auto">
            <a:xfrm>
              <a:off x="1447982" y="1027488"/>
              <a:ext cx="1322293" cy="958788"/>
            </a:xfrm>
            <a:prstGeom prst="rect">
              <a:avLst/>
            </a:prstGeom>
            <a:solidFill>
              <a:srgbClr val="FFC000"/>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1100" b="1">
                  <a:solidFill>
                    <a:srgbClr val="00B050"/>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1100" b="1">
                  <a:solidFill>
                    <a:srgbClr val="FFFFFF"/>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Relationship/</a:t>
              </a: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Extraverted</a:t>
              </a:r>
              <a:endParaRPr lang="en-CA" altLang="en-US" sz="2000">
                <a:solidFill>
                  <a:schemeClr val="tx1"/>
                </a:solidFill>
                <a:latin typeface="Calibri" panose="020F0502020204030204" pitchFamily="34" charset="0"/>
                <a:cs typeface="Times New Roman" panose="02020603050405020304" pitchFamily="18" charset="0"/>
              </a:endParaRPr>
            </a:p>
          </p:txBody>
        </p:sp>
        <p:sp>
          <p:nvSpPr>
            <p:cNvPr id="114697" name="Text Box 16">
              <a:extLst>
                <a:ext uri="{FF2B5EF4-FFF2-40B4-BE49-F238E27FC236}">
                  <a16:creationId xmlns:a16="http://schemas.microsoft.com/office/drawing/2014/main" id="{22F312AB-81B2-4CB0-98D5-FEB5F3539B75}"/>
                </a:ext>
              </a:extLst>
            </p:cNvPr>
            <p:cNvSpPr txBox="1">
              <a:spLocks noChangeArrowheads="1"/>
            </p:cNvSpPr>
            <p:nvPr/>
          </p:nvSpPr>
          <p:spPr bwMode="auto">
            <a:xfrm>
              <a:off x="2770275" y="1023783"/>
              <a:ext cx="1223184" cy="958788"/>
            </a:xfrm>
            <a:prstGeom prst="rect">
              <a:avLst/>
            </a:prstGeom>
            <a:solidFill>
              <a:srgbClr val="00B050"/>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1100" b="1">
                  <a:solidFill>
                    <a:srgbClr val="00B050"/>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1100" b="1">
                  <a:solidFill>
                    <a:srgbClr val="FFFFFF"/>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Relationship/</a:t>
              </a: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Introverted</a:t>
              </a:r>
              <a:endParaRPr lang="en-CA" altLang="en-US" sz="2000">
                <a:solidFill>
                  <a:schemeClr val="tx1"/>
                </a:solidFill>
                <a:latin typeface="Calibri" panose="020F0502020204030204" pitchFamily="34" charset="0"/>
                <a:cs typeface="Times New Roman" panose="02020603050405020304" pitchFamily="18" charset="0"/>
              </a:endParaRPr>
            </a:p>
          </p:txBody>
        </p:sp>
        <p:sp>
          <p:nvSpPr>
            <p:cNvPr id="114698" name="Text Box 17">
              <a:extLst>
                <a:ext uri="{FF2B5EF4-FFF2-40B4-BE49-F238E27FC236}">
                  <a16:creationId xmlns:a16="http://schemas.microsoft.com/office/drawing/2014/main" id="{8120758C-7241-4E0D-B138-6B2F133AF712}"/>
                </a:ext>
              </a:extLst>
            </p:cNvPr>
            <p:cNvSpPr txBox="1">
              <a:spLocks noChangeArrowheads="1"/>
            </p:cNvSpPr>
            <p:nvPr/>
          </p:nvSpPr>
          <p:spPr bwMode="auto">
            <a:xfrm>
              <a:off x="1439551" y="1977351"/>
              <a:ext cx="1322293" cy="958787"/>
            </a:xfrm>
            <a:prstGeom prst="rect">
              <a:avLst/>
            </a:prstGeom>
            <a:solidFill>
              <a:srgbClr val="C00000"/>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1100" b="1">
                  <a:solidFill>
                    <a:srgbClr val="FF0000"/>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1100" b="1">
                  <a:solidFill>
                    <a:srgbClr val="C00000"/>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Task/</a:t>
              </a: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Extraverted</a:t>
              </a:r>
              <a:endParaRPr lang="en-CA" altLang="en-US" sz="20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endParaRPr lang="en-CA" altLang="en-US" sz="2000" b="1">
                <a:solidFill>
                  <a:srgbClr val="FFFFFF"/>
                </a:solidFill>
                <a:latin typeface="Calibri" panose="020F0502020204030204" pitchFamily="34" charset="0"/>
                <a:cs typeface="Times New Roman" panose="02020603050405020304" pitchFamily="18" charset="0"/>
              </a:endParaRPr>
            </a:p>
          </p:txBody>
        </p:sp>
        <p:sp>
          <p:nvSpPr>
            <p:cNvPr id="114699" name="Text Box 18">
              <a:extLst>
                <a:ext uri="{FF2B5EF4-FFF2-40B4-BE49-F238E27FC236}">
                  <a16:creationId xmlns:a16="http://schemas.microsoft.com/office/drawing/2014/main" id="{24B18701-0DFE-43B7-8C93-F83B9F36ABB1}"/>
                </a:ext>
              </a:extLst>
            </p:cNvPr>
            <p:cNvSpPr txBox="1">
              <a:spLocks noChangeArrowheads="1"/>
            </p:cNvSpPr>
            <p:nvPr/>
          </p:nvSpPr>
          <p:spPr bwMode="auto">
            <a:xfrm>
              <a:off x="2770275" y="1980986"/>
              <a:ext cx="1223184" cy="955152"/>
            </a:xfrm>
            <a:prstGeom prst="rect">
              <a:avLst/>
            </a:prstGeom>
            <a:solidFill>
              <a:srgbClr val="0070C0"/>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1100" b="1">
                  <a:solidFill>
                    <a:srgbClr val="548DD4"/>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1100" b="1">
                  <a:solidFill>
                    <a:srgbClr val="FFFFFF"/>
                  </a:solidFill>
                  <a:latin typeface="Calibri" panose="020F0502020204030204" pitchFamily="34" charset="0"/>
                  <a:cs typeface="Times New Roman" panose="02020603050405020304" pitchFamily="18" charset="0"/>
                </a:rPr>
                <a:t> </a:t>
              </a:r>
              <a:endParaRPr lang="en-CA" altLang="en-US" sz="1100">
                <a:solidFill>
                  <a:schemeClr val="tx1"/>
                </a:solidFill>
                <a:latin typeface="Calibri" panose="020F0502020204030204" pitchFamily="34" charset="0"/>
                <a:cs typeface="Times New Roman" panose="02020603050405020304" pitchFamily="18" charset="0"/>
              </a:endParaRP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Task/</a:t>
              </a:r>
            </a:p>
            <a:p>
              <a:pPr algn="ctr">
                <a:spcBef>
                  <a:spcPct val="0"/>
                </a:spcBef>
                <a:buClrTx/>
                <a:buSzTx/>
                <a:buFontTx/>
                <a:buNone/>
              </a:pPr>
              <a:r>
                <a:rPr lang="en-US" altLang="en-US" sz="2000" b="1">
                  <a:solidFill>
                    <a:srgbClr val="FFFFFF"/>
                  </a:solidFill>
                  <a:latin typeface="Calibri" panose="020F0502020204030204" pitchFamily="34" charset="0"/>
                  <a:cs typeface="Times New Roman" panose="02020603050405020304" pitchFamily="18" charset="0"/>
                </a:rPr>
                <a:t>Introverted</a:t>
              </a:r>
              <a:endParaRPr lang="en-CA" altLang="en-US" sz="2000">
                <a:solidFill>
                  <a:schemeClr val="tx1"/>
                </a:solidFill>
                <a:latin typeface="Calibri" panose="020F0502020204030204" pitchFamily="34" charset="0"/>
                <a:cs typeface="Times New Roman" panose="02020603050405020304" pitchFamily="18" charset="0"/>
              </a:endParaRPr>
            </a:p>
          </p:txBody>
        </p:sp>
      </p:grpSp>
      <p:sp>
        <p:nvSpPr>
          <p:cNvPr id="12" name="TextBox 11">
            <a:extLst>
              <a:ext uri="{FF2B5EF4-FFF2-40B4-BE49-F238E27FC236}">
                <a16:creationId xmlns:a16="http://schemas.microsoft.com/office/drawing/2014/main" id="{ADC216B8-5095-4A88-AFC9-4FD223C845DF}"/>
              </a:ext>
            </a:extLst>
          </p:cNvPr>
          <p:cNvSpPr txBox="1">
            <a:spLocks noChangeAspect="1"/>
          </p:cNvSpPr>
          <p:nvPr/>
        </p:nvSpPr>
        <p:spPr>
          <a:xfrm>
            <a:off x="4786249" y="-23865"/>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2" name="Oval 1">
            <a:extLst>
              <a:ext uri="{FF2B5EF4-FFF2-40B4-BE49-F238E27FC236}">
                <a16:creationId xmlns:a16="http://schemas.microsoft.com/office/drawing/2014/main" id="{0825540A-E80A-44AB-AC00-C09A62A355A7}"/>
              </a:ext>
            </a:extLst>
          </p:cNvPr>
          <p:cNvSpPr/>
          <p:nvPr/>
        </p:nvSpPr>
        <p:spPr>
          <a:xfrm>
            <a:off x="434715" y="476250"/>
            <a:ext cx="2733743" cy="140808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rPr>
              <a:t>Annotate your dominant preference</a:t>
            </a:r>
          </a:p>
        </p:txBody>
      </p:sp>
    </p:spTree>
    <p:extLst>
      <p:ext uri="{BB962C8B-B14F-4D97-AF65-F5344CB8AC3E}">
        <p14:creationId xmlns:p14="http://schemas.microsoft.com/office/powerpoint/2010/main" val="3734258170"/>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26" name="Title 5">
            <a:extLst>
              <a:ext uri="{FF2B5EF4-FFF2-40B4-BE49-F238E27FC236}">
                <a16:creationId xmlns:a16="http://schemas.microsoft.com/office/drawing/2014/main" id="{5A0CDC9C-59C8-4318-972E-B313DCBBD520}"/>
              </a:ext>
            </a:extLst>
          </p:cNvPr>
          <p:cNvSpPr>
            <a:spLocks noGrp="1" noChangeArrowheads="1"/>
          </p:cNvSpPr>
          <p:nvPr>
            <p:ph type="title"/>
          </p:nvPr>
        </p:nvSpPr>
        <p:spPr>
          <a:xfrm>
            <a:off x="638882" y="639193"/>
            <a:ext cx="3571810" cy="3573516"/>
          </a:xfrm>
        </p:spPr>
        <p:txBody>
          <a:bodyPr vert="horz" lIns="91440" tIns="45720" rIns="91440" bIns="45720" rtlCol="0" anchor="b">
            <a:normAutofit/>
          </a:bodyPr>
          <a:lstStyle/>
          <a:p>
            <a:r>
              <a:rPr lang="en-US" altLang="en-US" sz="3600" kern="1200">
                <a:solidFill>
                  <a:schemeClr val="tx1"/>
                </a:solidFill>
                <a:latin typeface="+mj-lt"/>
                <a:ea typeface="+mj-ea"/>
                <a:cs typeface="+mj-cs"/>
              </a:rPr>
              <a:t>Perceptions and a Disconnect</a:t>
            </a:r>
          </a:p>
        </p:txBody>
      </p:sp>
      <p:sp>
        <p:nvSpPr>
          <p:cNvPr id="7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27" name="Picture 7" descr="Diagram&#10;&#10;Description automatically generated">
            <a:extLst>
              <a:ext uri="{FF2B5EF4-FFF2-40B4-BE49-F238E27FC236}">
                <a16:creationId xmlns:a16="http://schemas.microsoft.com/office/drawing/2014/main" id="{F4DEC9CE-CD61-482E-ABD1-AFD03EB0B8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584575"/>
            <a:ext cx="7214616" cy="36614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2AA3EAB-3101-451F-BDB0-D1ADA6C5C038}"/>
              </a:ext>
            </a:extLst>
          </p:cNvPr>
          <p:cNvSpPr txBox="1">
            <a:spLocks noChangeAspect="1"/>
          </p:cNvSpPr>
          <p:nvPr/>
        </p:nvSpPr>
        <p:spPr>
          <a:xfrm>
            <a:off x="4406572"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2">
            <a:extLst>
              <a:ext uri="{FF2B5EF4-FFF2-40B4-BE49-F238E27FC236}">
                <a16:creationId xmlns:a16="http://schemas.microsoft.com/office/drawing/2014/main" id="{3BE6931F-A6F5-4C74-A70D-266214A040CE}"/>
              </a:ext>
            </a:extLst>
          </p:cNvPr>
          <p:cNvSpPr>
            <a:spLocks noGrp="1" noChangeArrowheads="1"/>
          </p:cNvSpPr>
          <p:nvPr>
            <p:ph type="title"/>
          </p:nvPr>
        </p:nvSpPr>
        <p:spPr>
          <a:xfrm>
            <a:off x="3194050" y="1416675"/>
            <a:ext cx="7778750" cy="1276350"/>
          </a:xfrm>
        </p:spPr>
        <p:txBody>
          <a:bodyPr/>
          <a:lstStyle/>
          <a:p>
            <a:r>
              <a:rPr lang="en-CA" altLang="en-US" dirty="0">
                <a:solidFill>
                  <a:srgbClr val="4F6228"/>
                </a:solidFill>
                <a:latin typeface="Calibri" panose="020F0502020204030204" pitchFamily="34" charset="0"/>
                <a:cs typeface="Calibri" panose="020F0502020204030204" pitchFamily="34" charset="0"/>
              </a:rPr>
              <a:t>Revisiting your one word…</a:t>
            </a:r>
          </a:p>
        </p:txBody>
      </p:sp>
      <p:sp>
        <p:nvSpPr>
          <p:cNvPr id="5" name="Oval 4">
            <a:extLst>
              <a:ext uri="{FF2B5EF4-FFF2-40B4-BE49-F238E27FC236}">
                <a16:creationId xmlns:a16="http://schemas.microsoft.com/office/drawing/2014/main" id="{7BF95944-9E85-44C9-9747-40E6B3759DBE}"/>
              </a:ext>
            </a:extLst>
          </p:cNvPr>
          <p:cNvSpPr/>
          <p:nvPr/>
        </p:nvSpPr>
        <p:spPr>
          <a:xfrm>
            <a:off x="3467894" y="2972452"/>
            <a:ext cx="5256212" cy="32400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800" dirty="0">
                <a:solidFill>
                  <a:schemeClr val="bg1"/>
                </a:solidFill>
                <a:latin typeface="Calibri" panose="020F0502020204030204" pitchFamily="34" charset="0"/>
                <a:cs typeface="Calibri" panose="020F0502020204030204" pitchFamily="34" charset="0"/>
              </a:rPr>
              <a:t>Think of a positive quality you possess that enhances the guest/customer/client experience</a:t>
            </a:r>
            <a:r>
              <a:rPr lang="en-CA" sz="2400" dirty="0">
                <a:solidFill>
                  <a:schemeClr val="bg1"/>
                </a:solidFill>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B31B2DDB-A582-4465-AFD3-99CFBBE17DF2}"/>
              </a:ext>
            </a:extLst>
          </p:cNvPr>
          <p:cNvSpPr txBox="1">
            <a:spLocks noChangeAspect="1"/>
          </p:cNvSpPr>
          <p:nvPr/>
        </p:nvSpPr>
        <p:spPr>
          <a:xfrm>
            <a:off x="4856277"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exagon 10">
            <a:extLst>
              <a:ext uri="{FF2B5EF4-FFF2-40B4-BE49-F238E27FC236}">
                <a16:creationId xmlns:a16="http://schemas.microsoft.com/office/drawing/2014/main" id="{ABB1FAFE-0A71-694F-839F-9037ECF29556}"/>
              </a:ext>
            </a:extLst>
          </p:cNvPr>
          <p:cNvSpPr/>
          <p:nvPr/>
        </p:nvSpPr>
        <p:spPr>
          <a:xfrm>
            <a:off x="1423425" y="3133164"/>
            <a:ext cx="3115050" cy="2685388"/>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mj-lt"/>
              </a:rPr>
              <a:t>01</a:t>
            </a:r>
          </a:p>
          <a:p>
            <a:pPr algn="ctr"/>
            <a:r>
              <a:rPr lang="en-US" sz="2400" dirty="0">
                <a:solidFill>
                  <a:schemeClr val="bg1"/>
                </a:solidFill>
                <a:latin typeface="+mj-lt"/>
              </a:rPr>
              <a:t>Ask</a:t>
            </a:r>
          </a:p>
          <a:p>
            <a:pPr algn="ctr"/>
            <a:endParaRPr lang="en-US" dirty="0">
              <a:solidFill>
                <a:schemeClr val="bg1"/>
              </a:solidFill>
              <a:latin typeface="+mj-lt"/>
            </a:endParaRPr>
          </a:p>
          <a:p>
            <a:pPr algn="ctr"/>
            <a:r>
              <a:rPr lang="en-CA" spc="10" dirty="0">
                <a:solidFill>
                  <a:schemeClr val="bg1"/>
                </a:solidFill>
                <a:latin typeface="Calibri" panose="020F0502020204030204" pitchFamily="34" charset="0"/>
                <a:cs typeface="Calibri" panose="020F0502020204030204" pitchFamily="34" charset="0"/>
              </a:rPr>
              <a:t>Inquire into the overall travel experience </a:t>
            </a:r>
            <a:endParaRPr lang="en-US" dirty="0">
              <a:solidFill>
                <a:schemeClr val="bg1"/>
              </a:solidFill>
            </a:endParaRPr>
          </a:p>
        </p:txBody>
      </p:sp>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903474" y="595632"/>
            <a:ext cx="6321269" cy="1443399"/>
          </a:xfrm>
          <a:prstGeom prst="rect">
            <a:avLst/>
          </a:prstGeom>
          <a:noFill/>
          <a:ln w="12700">
            <a:noFill/>
          </a:ln>
        </p:spPr>
        <p:txBody>
          <a:bodyPr vert="horz" wrap="square" lIns="288000" tIns="288000" rIns="288000" bIns="288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CA" sz="2800" b="1" spc="0" dirty="0">
                <a:latin typeface="+mj-lt"/>
                <a:cs typeface="Calibri" panose="020F0502020204030204" pitchFamily="34" charset="0"/>
              </a:rPr>
              <a:t>Connecting with  the Traveller </a:t>
            </a:r>
          </a:p>
        </p:txBody>
      </p:sp>
      <p:sp>
        <p:nvSpPr>
          <p:cNvPr id="7" name="Subtitle 2">
            <a:extLst>
              <a:ext uri="{FF2B5EF4-FFF2-40B4-BE49-F238E27FC236}">
                <a16:creationId xmlns:a16="http://schemas.microsoft.com/office/drawing/2014/main" id="{9F7D796B-187F-432D-848C-E78C0DEF1903}"/>
              </a:ext>
            </a:extLst>
          </p:cNvPr>
          <p:cNvSpPr txBox="1">
            <a:spLocks noChangeAspect="1"/>
          </p:cNvSpPr>
          <p:nvPr/>
        </p:nvSpPr>
        <p:spPr>
          <a:xfrm>
            <a:off x="6095999" y="3044807"/>
            <a:ext cx="5410688" cy="2977904"/>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Ask open-ended questions</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Plan your questions in advance – what do you need to know in order to guide and help the customer? </a:t>
            </a:r>
          </a:p>
          <a:p>
            <a:pPr algn="l"/>
            <a:endParaRPr lang="en-CA" sz="2400" spc="1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09A0600-9DA1-4C85-A6B7-970D822A0336}"/>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1646945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exagon 11">
            <a:extLst>
              <a:ext uri="{FF2B5EF4-FFF2-40B4-BE49-F238E27FC236}">
                <a16:creationId xmlns:a16="http://schemas.microsoft.com/office/drawing/2014/main" id="{9D624BE1-18A0-5B41-88C5-6025FC21DF13}"/>
              </a:ext>
            </a:extLst>
          </p:cNvPr>
          <p:cNvSpPr/>
          <p:nvPr/>
        </p:nvSpPr>
        <p:spPr>
          <a:xfrm>
            <a:off x="1280828" y="2204909"/>
            <a:ext cx="3115050" cy="2685388"/>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mj-lt"/>
              </a:rPr>
              <a:t>02</a:t>
            </a:r>
          </a:p>
          <a:p>
            <a:pPr algn="ctr"/>
            <a:r>
              <a:rPr lang="en-US" sz="2400" dirty="0">
                <a:solidFill>
                  <a:schemeClr val="bg1"/>
                </a:solidFill>
                <a:latin typeface="+mj-lt"/>
              </a:rPr>
              <a:t>Understand</a:t>
            </a:r>
          </a:p>
          <a:p>
            <a:pPr algn="ctr"/>
            <a:endParaRPr lang="en-US" dirty="0">
              <a:solidFill>
                <a:schemeClr val="bg1"/>
              </a:solidFill>
              <a:latin typeface="+mj-lt"/>
            </a:endParaRPr>
          </a:p>
          <a:p>
            <a:pPr algn="ctr"/>
            <a:r>
              <a:rPr lang="en-CA" spc="10" dirty="0">
                <a:solidFill>
                  <a:schemeClr val="bg1"/>
                </a:solidFill>
                <a:latin typeface="Calibri" panose="020F0502020204030204" pitchFamily="34" charset="0"/>
                <a:cs typeface="Calibri" panose="020F0502020204030204" pitchFamily="34" charset="0"/>
              </a:rPr>
              <a:t>Uncover concerns and perceived challenges </a:t>
            </a:r>
            <a:endParaRPr lang="en-US" dirty="0">
              <a:solidFill>
                <a:schemeClr val="bg1"/>
              </a:solidFill>
            </a:endParaRPr>
          </a:p>
        </p:txBody>
      </p:sp>
      <p:sp>
        <p:nvSpPr>
          <p:cNvPr id="15" name="TextBox 14">
            <a:extLst>
              <a:ext uri="{FF2B5EF4-FFF2-40B4-BE49-F238E27FC236}">
                <a16:creationId xmlns:a16="http://schemas.microsoft.com/office/drawing/2014/main" id="{13B96CB1-D32E-E442-A5AA-DEE960027812}"/>
              </a:ext>
            </a:extLst>
          </p:cNvPr>
          <p:cNvSpPr txBox="1">
            <a:spLocks noChangeAspect="1"/>
          </p:cNvSpPr>
          <p:nvPr/>
        </p:nvSpPr>
        <p:spPr>
          <a:xfrm>
            <a:off x="4729128"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
        <p:nvSpPr>
          <p:cNvPr id="7" name="Subtitle 2">
            <a:extLst>
              <a:ext uri="{FF2B5EF4-FFF2-40B4-BE49-F238E27FC236}">
                <a16:creationId xmlns:a16="http://schemas.microsoft.com/office/drawing/2014/main" id="{9384A3A9-9269-45EC-8A6A-6F4E75058F4F}"/>
              </a:ext>
            </a:extLst>
          </p:cNvPr>
          <p:cNvSpPr txBox="1">
            <a:spLocks noChangeAspect="1"/>
          </p:cNvSpPr>
          <p:nvPr/>
        </p:nvSpPr>
        <p:spPr>
          <a:xfrm>
            <a:off x="6095999" y="1645608"/>
            <a:ext cx="5410688" cy="3566783"/>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Seek to truly understand – get the whole picture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Delve deeper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Uncover overt and hidden needs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Really understand the guest’s wants, needs AND concerns</a:t>
            </a:r>
          </a:p>
          <a:p>
            <a:pPr algn="l"/>
            <a:endParaRPr lang="en-CA" sz="2400" spc="1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8206A6D-2019-483D-8446-C91433B77141}"/>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2597971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exagon 12">
            <a:extLst>
              <a:ext uri="{FF2B5EF4-FFF2-40B4-BE49-F238E27FC236}">
                <a16:creationId xmlns:a16="http://schemas.microsoft.com/office/drawing/2014/main" id="{76BFBB7D-3712-4242-B9A0-BBF93BD8E40D}"/>
              </a:ext>
            </a:extLst>
          </p:cNvPr>
          <p:cNvSpPr/>
          <p:nvPr/>
        </p:nvSpPr>
        <p:spPr>
          <a:xfrm>
            <a:off x="1373305" y="2672938"/>
            <a:ext cx="3115050" cy="2685388"/>
          </a:xfrm>
          <a:prstGeom prst="hexagon">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mj-lt"/>
              </a:rPr>
              <a:t>03</a:t>
            </a:r>
          </a:p>
          <a:p>
            <a:pPr algn="ctr"/>
            <a:r>
              <a:rPr lang="en-US" sz="2400" dirty="0">
                <a:solidFill>
                  <a:schemeClr val="bg1"/>
                </a:solidFill>
                <a:latin typeface="+mj-lt"/>
              </a:rPr>
              <a:t>Deliver</a:t>
            </a:r>
          </a:p>
          <a:p>
            <a:pPr algn="ctr"/>
            <a:endParaRPr lang="en-US" dirty="0">
              <a:solidFill>
                <a:schemeClr val="bg1"/>
              </a:solidFill>
              <a:latin typeface="+mj-lt"/>
            </a:endParaRPr>
          </a:p>
          <a:p>
            <a:pPr algn="ctr"/>
            <a:r>
              <a:rPr lang="en-CA" spc="10" dirty="0">
                <a:solidFill>
                  <a:schemeClr val="bg1"/>
                </a:solidFill>
                <a:latin typeface="Calibri" panose="020F0502020204030204" pitchFamily="34" charset="0"/>
                <a:cs typeface="Calibri" panose="020F0502020204030204" pitchFamily="34" charset="0"/>
              </a:rPr>
              <a:t>Provide knowledge &amp; expertise</a:t>
            </a:r>
            <a:endParaRPr lang="en-US" dirty="0">
              <a:solidFill>
                <a:schemeClr val="bg1"/>
              </a:solidFill>
            </a:endParaRPr>
          </a:p>
        </p:txBody>
      </p:sp>
      <p:sp>
        <p:nvSpPr>
          <p:cNvPr id="7" name="Subtitle 2">
            <a:extLst>
              <a:ext uri="{FF2B5EF4-FFF2-40B4-BE49-F238E27FC236}">
                <a16:creationId xmlns:a16="http://schemas.microsoft.com/office/drawing/2014/main" id="{A8A5AF4F-A460-4534-8DD7-7F353AD2386E}"/>
              </a:ext>
            </a:extLst>
          </p:cNvPr>
          <p:cNvSpPr txBox="1">
            <a:spLocks noChangeAspect="1"/>
          </p:cNvSpPr>
          <p:nvPr/>
        </p:nvSpPr>
        <p:spPr>
          <a:xfrm>
            <a:off x="5950007" y="2296360"/>
            <a:ext cx="5410688" cy="3438543"/>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Stay on top of news and changes (as much as you can)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Provide your knowledge and expertise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Guide the traveller based on what you have learned about them</a:t>
            </a:r>
          </a:p>
          <a:p>
            <a:pPr algn="l"/>
            <a:endParaRPr lang="en-CA" sz="2400" spc="1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F25BE6F-0992-414E-BD09-0071CE85C112}"/>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2832453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A409A0-E46B-034E-A75D-01FFF145858F}"/>
              </a:ext>
            </a:extLst>
          </p:cNvPr>
          <p:cNvSpPr txBox="1">
            <a:spLocks/>
          </p:cNvSpPr>
          <p:nvPr/>
        </p:nvSpPr>
        <p:spPr>
          <a:xfrm>
            <a:off x="3933146" y="2220529"/>
            <a:ext cx="4576609" cy="524795"/>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US" sz="4500" dirty="0"/>
              <a:t>Call to action</a:t>
            </a:r>
          </a:p>
        </p:txBody>
      </p:sp>
      <p:pic>
        <p:nvPicPr>
          <p:cNvPr id="10" name="Graphic 9" descr="Circle with right arrow">
            <a:extLst>
              <a:ext uri="{FF2B5EF4-FFF2-40B4-BE49-F238E27FC236}">
                <a16:creationId xmlns:a16="http://schemas.microsoft.com/office/drawing/2014/main" id="{9E7AEAFB-32A9-7A41-B91B-018B2B22E5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255456" y="857251"/>
            <a:ext cx="1363277" cy="1363277"/>
          </a:xfrm>
          <a:prstGeom prst="rect">
            <a:avLst/>
          </a:prstGeom>
        </p:spPr>
      </p:pic>
      <p:sp>
        <p:nvSpPr>
          <p:cNvPr id="6" name="Content Placeholder 2">
            <a:extLst>
              <a:ext uri="{FF2B5EF4-FFF2-40B4-BE49-F238E27FC236}">
                <a16:creationId xmlns:a16="http://schemas.microsoft.com/office/drawing/2014/main" id="{60307F3A-CD63-4740-A4F6-55B624F79784}"/>
              </a:ext>
            </a:extLst>
          </p:cNvPr>
          <p:cNvSpPr txBox="1">
            <a:spLocks/>
          </p:cNvSpPr>
          <p:nvPr/>
        </p:nvSpPr>
        <p:spPr>
          <a:xfrm>
            <a:off x="4520774" y="3938016"/>
            <a:ext cx="5917007" cy="2195417"/>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t>First Summer </a:t>
            </a:r>
          </a:p>
          <a:p>
            <a:r>
              <a:rPr lang="en-CA" sz="2100" dirty="0"/>
              <a:t>1 – 2 years </a:t>
            </a:r>
          </a:p>
          <a:p>
            <a:r>
              <a:rPr lang="en-CA" sz="2100" dirty="0"/>
              <a:t>3 – 5 years </a:t>
            </a:r>
          </a:p>
          <a:p>
            <a:r>
              <a:rPr lang="en-CA" sz="2100" dirty="0"/>
              <a:t>6 years or more </a:t>
            </a:r>
          </a:p>
        </p:txBody>
      </p:sp>
      <p:sp>
        <p:nvSpPr>
          <p:cNvPr id="4" name="TextBox 3">
            <a:extLst>
              <a:ext uri="{FF2B5EF4-FFF2-40B4-BE49-F238E27FC236}">
                <a16:creationId xmlns:a16="http://schemas.microsoft.com/office/drawing/2014/main" id="{0EE80A41-E27A-4423-8C7E-AEB4742D8071}"/>
              </a:ext>
            </a:extLst>
          </p:cNvPr>
          <p:cNvSpPr txBox="1"/>
          <p:nvPr/>
        </p:nvSpPr>
        <p:spPr>
          <a:xfrm>
            <a:off x="1886299" y="2808381"/>
            <a:ext cx="8484295" cy="666786"/>
          </a:xfrm>
          <a:prstGeom prst="rect">
            <a:avLst/>
          </a:prstGeom>
          <a:noFill/>
        </p:spPr>
        <p:txBody>
          <a:bodyPr wrap="square" rtlCol="0">
            <a:spAutoFit/>
          </a:bodyPr>
          <a:lstStyle/>
          <a:p>
            <a:r>
              <a:rPr lang="en-CA" sz="3733" dirty="0">
                <a:solidFill>
                  <a:schemeClr val="accent2">
                    <a:lumMod val="50000"/>
                  </a:schemeClr>
                </a:solidFill>
              </a:rPr>
              <a:t>Participant Poll: TIC Experience </a:t>
            </a:r>
          </a:p>
        </p:txBody>
      </p:sp>
      <p:sp>
        <p:nvSpPr>
          <p:cNvPr id="7" name="TextBox 6">
            <a:extLst>
              <a:ext uri="{FF2B5EF4-FFF2-40B4-BE49-F238E27FC236}">
                <a16:creationId xmlns:a16="http://schemas.microsoft.com/office/drawing/2014/main" id="{F66EC1C5-4C37-4AA2-B3BD-6B4D698901E9}"/>
              </a:ext>
            </a:extLst>
          </p:cNvPr>
          <p:cNvSpPr txBox="1">
            <a:spLocks noChangeAspect="1"/>
          </p:cNvSpPr>
          <p:nvPr/>
        </p:nvSpPr>
        <p:spPr>
          <a:xfrm>
            <a:off x="4729128" y="0"/>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Tree>
    <p:extLst>
      <p:ext uri="{BB962C8B-B14F-4D97-AF65-F5344CB8AC3E}">
        <p14:creationId xmlns:p14="http://schemas.microsoft.com/office/powerpoint/2010/main" val="17283250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2D75BD-8200-44A6-A173-6FDA4CA330A2}"/>
              </a:ext>
            </a:extLst>
          </p:cNvPr>
          <p:cNvSpPr txBox="1"/>
          <p:nvPr/>
        </p:nvSpPr>
        <p:spPr>
          <a:xfrm>
            <a:off x="838203" y="1411766"/>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Patience </a:t>
            </a:r>
          </a:p>
          <a:p>
            <a:endParaRPr lang="en-CA" dirty="0"/>
          </a:p>
        </p:txBody>
      </p:sp>
      <p:sp>
        <p:nvSpPr>
          <p:cNvPr id="3" name="TextBox 2">
            <a:extLst>
              <a:ext uri="{FF2B5EF4-FFF2-40B4-BE49-F238E27FC236}">
                <a16:creationId xmlns:a16="http://schemas.microsoft.com/office/drawing/2014/main" id="{0873429B-E7A0-4622-AFFE-FF0B93FAC19D}"/>
              </a:ext>
            </a:extLst>
          </p:cNvPr>
          <p:cNvSpPr txBox="1"/>
          <p:nvPr/>
        </p:nvSpPr>
        <p:spPr>
          <a:xfrm>
            <a:off x="8866808" y="3902549"/>
            <a:ext cx="2400303" cy="1508105"/>
          </a:xfrm>
          <a:prstGeom prst="rect">
            <a:avLst/>
          </a:prstGeom>
          <a:noFill/>
        </p:spPr>
        <p:txBody>
          <a:bodyPr wrap="square" rtlCol="0">
            <a:spAutoFit/>
          </a:bodyPr>
          <a:lstStyle/>
          <a:p>
            <a:endParaRPr lang="en-CA" dirty="0"/>
          </a:p>
          <a:p>
            <a:r>
              <a:rPr lang="en-CA" sz="2800" dirty="0">
                <a:solidFill>
                  <a:schemeClr val="accent1">
                    <a:lumMod val="75000"/>
                  </a:schemeClr>
                </a:solidFill>
              </a:rPr>
              <a:t>Relationship Building Skills</a:t>
            </a:r>
          </a:p>
          <a:p>
            <a:endParaRPr lang="en-CA" dirty="0"/>
          </a:p>
        </p:txBody>
      </p:sp>
      <p:sp>
        <p:nvSpPr>
          <p:cNvPr id="4" name="TextBox 3">
            <a:extLst>
              <a:ext uri="{FF2B5EF4-FFF2-40B4-BE49-F238E27FC236}">
                <a16:creationId xmlns:a16="http://schemas.microsoft.com/office/drawing/2014/main" id="{4012107E-8CD9-483E-9359-1AD09FB2C1D5}"/>
              </a:ext>
            </a:extLst>
          </p:cNvPr>
          <p:cNvSpPr txBox="1"/>
          <p:nvPr/>
        </p:nvSpPr>
        <p:spPr>
          <a:xfrm>
            <a:off x="4419600" y="5002888"/>
            <a:ext cx="1676400" cy="1508105"/>
          </a:xfrm>
          <a:prstGeom prst="rect">
            <a:avLst/>
          </a:prstGeom>
          <a:noFill/>
        </p:spPr>
        <p:txBody>
          <a:bodyPr wrap="square" rtlCol="0">
            <a:spAutoFit/>
          </a:bodyPr>
          <a:lstStyle/>
          <a:p>
            <a:endParaRPr lang="en-CA" dirty="0"/>
          </a:p>
          <a:p>
            <a:r>
              <a:rPr lang="en-CA" sz="2800" dirty="0">
                <a:solidFill>
                  <a:schemeClr val="accent1">
                    <a:lumMod val="75000"/>
                  </a:schemeClr>
                </a:solidFill>
              </a:rPr>
              <a:t>Listening Skills </a:t>
            </a:r>
          </a:p>
          <a:p>
            <a:endParaRPr lang="en-CA" dirty="0"/>
          </a:p>
        </p:txBody>
      </p:sp>
      <p:sp>
        <p:nvSpPr>
          <p:cNvPr id="5" name="TextBox 4">
            <a:extLst>
              <a:ext uri="{FF2B5EF4-FFF2-40B4-BE49-F238E27FC236}">
                <a16:creationId xmlns:a16="http://schemas.microsoft.com/office/drawing/2014/main" id="{FF73CBDE-5A3A-4BDB-9C7C-19C825BE7C3C}"/>
              </a:ext>
            </a:extLst>
          </p:cNvPr>
          <p:cNvSpPr txBox="1"/>
          <p:nvPr/>
        </p:nvSpPr>
        <p:spPr>
          <a:xfrm>
            <a:off x="7928262" y="2643092"/>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Empathy</a:t>
            </a:r>
          </a:p>
          <a:p>
            <a:endParaRPr lang="en-CA" dirty="0"/>
          </a:p>
        </p:txBody>
      </p:sp>
      <p:sp>
        <p:nvSpPr>
          <p:cNvPr id="6" name="TextBox 5">
            <a:extLst>
              <a:ext uri="{FF2B5EF4-FFF2-40B4-BE49-F238E27FC236}">
                <a16:creationId xmlns:a16="http://schemas.microsoft.com/office/drawing/2014/main" id="{679AD405-F7ED-4B0B-8FD5-082208EA32A9}"/>
              </a:ext>
            </a:extLst>
          </p:cNvPr>
          <p:cNvSpPr txBox="1"/>
          <p:nvPr/>
        </p:nvSpPr>
        <p:spPr>
          <a:xfrm>
            <a:off x="980460" y="3010595"/>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Flexibility</a:t>
            </a:r>
          </a:p>
          <a:p>
            <a:endParaRPr lang="en-CA" dirty="0"/>
          </a:p>
        </p:txBody>
      </p:sp>
      <p:sp>
        <p:nvSpPr>
          <p:cNvPr id="7" name="TextBox 6">
            <a:extLst>
              <a:ext uri="{FF2B5EF4-FFF2-40B4-BE49-F238E27FC236}">
                <a16:creationId xmlns:a16="http://schemas.microsoft.com/office/drawing/2014/main" id="{D16BA522-74BE-4134-BB20-53B2CD470B7B}"/>
              </a:ext>
            </a:extLst>
          </p:cNvPr>
          <p:cNvSpPr txBox="1"/>
          <p:nvPr/>
        </p:nvSpPr>
        <p:spPr>
          <a:xfrm>
            <a:off x="7713518" y="5410654"/>
            <a:ext cx="3782289" cy="1508105"/>
          </a:xfrm>
          <a:prstGeom prst="rect">
            <a:avLst/>
          </a:prstGeom>
          <a:noFill/>
        </p:spPr>
        <p:txBody>
          <a:bodyPr wrap="square" rtlCol="0">
            <a:spAutoFit/>
          </a:bodyPr>
          <a:lstStyle/>
          <a:p>
            <a:endParaRPr lang="en-CA" dirty="0"/>
          </a:p>
          <a:p>
            <a:r>
              <a:rPr lang="en-CA" sz="2800" dirty="0">
                <a:solidFill>
                  <a:schemeClr val="accent1">
                    <a:lumMod val="75000"/>
                  </a:schemeClr>
                </a:solidFill>
              </a:rPr>
              <a:t>Destination Knowledge</a:t>
            </a:r>
          </a:p>
          <a:p>
            <a:endParaRPr lang="en-CA" dirty="0"/>
          </a:p>
        </p:txBody>
      </p:sp>
      <p:sp>
        <p:nvSpPr>
          <p:cNvPr id="8" name="TextBox 7">
            <a:extLst>
              <a:ext uri="{FF2B5EF4-FFF2-40B4-BE49-F238E27FC236}">
                <a16:creationId xmlns:a16="http://schemas.microsoft.com/office/drawing/2014/main" id="{A4930C55-7E1D-483F-98A4-673E04C0E57A}"/>
              </a:ext>
            </a:extLst>
          </p:cNvPr>
          <p:cNvSpPr txBox="1"/>
          <p:nvPr/>
        </p:nvSpPr>
        <p:spPr>
          <a:xfrm>
            <a:off x="9604662" y="1866248"/>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Kindness</a:t>
            </a:r>
          </a:p>
          <a:p>
            <a:endParaRPr lang="en-CA" dirty="0"/>
          </a:p>
        </p:txBody>
      </p:sp>
      <p:sp>
        <p:nvSpPr>
          <p:cNvPr id="9" name="TextBox 8">
            <a:extLst>
              <a:ext uri="{FF2B5EF4-FFF2-40B4-BE49-F238E27FC236}">
                <a16:creationId xmlns:a16="http://schemas.microsoft.com/office/drawing/2014/main" id="{637E704B-0958-4A14-8AFD-5CCD834BA97E}"/>
              </a:ext>
            </a:extLst>
          </p:cNvPr>
          <p:cNvSpPr txBox="1"/>
          <p:nvPr/>
        </p:nvSpPr>
        <p:spPr>
          <a:xfrm>
            <a:off x="5718542" y="3119562"/>
            <a:ext cx="2687780" cy="1077218"/>
          </a:xfrm>
          <a:prstGeom prst="rect">
            <a:avLst/>
          </a:prstGeom>
          <a:noFill/>
        </p:spPr>
        <p:txBody>
          <a:bodyPr wrap="square" rtlCol="0">
            <a:spAutoFit/>
          </a:bodyPr>
          <a:lstStyle/>
          <a:p>
            <a:endParaRPr lang="en-CA" dirty="0"/>
          </a:p>
          <a:p>
            <a:r>
              <a:rPr lang="en-CA" sz="2800" dirty="0">
                <a:solidFill>
                  <a:schemeClr val="accent1">
                    <a:lumMod val="75000"/>
                  </a:schemeClr>
                </a:solidFill>
              </a:rPr>
              <a:t>Adaptability</a:t>
            </a:r>
          </a:p>
          <a:p>
            <a:endParaRPr lang="en-CA" dirty="0"/>
          </a:p>
        </p:txBody>
      </p:sp>
      <p:sp>
        <p:nvSpPr>
          <p:cNvPr id="10" name="TextBox 9">
            <a:extLst>
              <a:ext uri="{FF2B5EF4-FFF2-40B4-BE49-F238E27FC236}">
                <a16:creationId xmlns:a16="http://schemas.microsoft.com/office/drawing/2014/main" id="{2EDE10CD-2FF2-4E0F-9CBD-2DE7D59DCA36}"/>
              </a:ext>
            </a:extLst>
          </p:cNvPr>
          <p:cNvSpPr txBox="1"/>
          <p:nvPr/>
        </p:nvSpPr>
        <p:spPr>
          <a:xfrm>
            <a:off x="341166" y="4534984"/>
            <a:ext cx="3408219" cy="1077218"/>
          </a:xfrm>
          <a:prstGeom prst="rect">
            <a:avLst/>
          </a:prstGeom>
          <a:noFill/>
        </p:spPr>
        <p:txBody>
          <a:bodyPr wrap="square" rtlCol="0">
            <a:spAutoFit/>
          </a:bodyPr>
          <a:lstStyle/>
          <a:p>
            <a:endParaRPr lang="en-CA" dirty="0"/>
          </a:p>
          <a:p>
            <a:r>
              <a:rPr lang="en-CA" sz="2800" dirty="0">
                <a:solidFill>
                  <a:schemeClr val="accent1">
                    <a:lumMod val="75000"/>
                  </a:schemeClr>
                </a:solidFill>
              </a:rPr>
              <a:t>Resourcefulness</a:t>
            </a:r>
          </a:p>
          <a:p>
            <a:endParaRPr lang="en-CA" dirty="0"/>
          </a:p>
        </p:txBody>
      </p:sp>
      <p:sp>
        <p:nvSpPr>
          <p:cNvPr id="11" name="TextBox 10">
            <a:extLst>
              <a:ext uri="{FF2B5EF4-FFF2-40B4-BE49-F238E27FC236}">
                <a16:creationId xmlns:a16="http://schemas.microsoft.com/office/drawing/2014/main" id="{A400F346-576B-497F-9AF3-F78CF72B5A46}"/>
              </a:ext>
            </a:extLst>
          </p:cNvPr>
          <p:cNvSpPr txBox="1"/>
          <p:nvPr/>
        </p:nvSpPr>
        <p:spPr>
          <a:xfrm>
            <a:off x="6452752" y="4379019"/>
            <a:ext cx="3151910" cy="1077218"/>
          </a:xfrm>
          <a:prstGeom prst="rect">
            <a:avLst/>
          </a:prstGeom>
          <a:noFill/>
        </p:spPr>
        <p:txBody>
          <a:bodyPr wrap="square" rtlCol="0">
            <a:spAutoFit/>
          </a:bodyPr>
          <a:lstStyle/>
          <a:p>
            <a:endParaRPr lang="en-CA" dirty="0"/>
          </a:p>
          <a:p>
            <a:r>
              <a:rPr lang="en-CA" sz="2800" dirty="0">
                <a:solidFill>
                  <a:schemeClr val="accent1">
                    <a:lumMod val="75000"/>
                  </a:schemeClr>
                </a:solidFill>
              </a:rPr>
              <a:t>Creativity </a:t>
            </a:r>
          </a:p>
          <a:p>
            <a:endParaRPr lang="en-CA" dirty="0"/>
          </a:p>
        </p:txBody>
      </p:sp>
      <p:sp>
        <p:nvSpPr>
          <p:cNvPr id="12" name="TextBox 11">
            <a:extLst>
              <a:ext uri="{FF2B5EF4-FFF2-40B4-BE49-F238E27FC236}">
                <a16:creationId xmlns:a16="http://schemas.microsoft.com/office/drawing/2014/main" id="{553AAF66-4571-4712-AF96-6322F1F748DA}"/>
              </a:ext>
            </a:extLst>
          </p:cNvPr>
          <p:cNvSpPr txBox="1">
            <a:spLocks noChangeAspect="1"/>
          </p:cNvSpPr>
          <p:nvPr/>
        </p:nvSpPr>
        <p:spPr>
          <a:xfrm>
            <a:off x="4419599" y="-51001"/>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13" name="TextBox 12">
            <a:extLst>
              <a:ext uri="{FF2B5EF4-FFF2-40B4-BE49-F238E27FC236}">
                <a16:creationId xmlns:a16="http://schemas.microsoft.com/office/drawing/2014/main" id="{EAD3B37E-6E9E-491F-8898-47FD78B158A4}"/>
              </a:ext>
            </a:extLst>
          </p:cNvPr>
          <p:cNvSpPr txBox="1"/>
          <p:nvPr/>
        </p:nvSpPr>
        <p:spPr>
          <a:xfrm>
            <a:off x="3565347" y="2014979"/>
            <a:ext cx="3725607" cy="1077218"/>
          </a:xfrm>
          <a:prstGeom prst="rect">
            <a:avLst/>
          </a:prstGeom>
          <a:noFill/>
        </p:spPr>
        <p:txBody>
          <a:bodyPr wrap="square" rtlCol="0">
            <a:spAutoFit/>
          </a:bodyPr>
          <a:lstStyle/>
          <a:p>
            <a:endParaRPr lang="en-CA" dirty="0"/>
          </a:p>
          <a:p>
            <a:r>
              <a:rPr lang="en-CA" sz="2800" dirty="0">
                <a:solidFill>
                  <a:schemeClr val="accent1">
                    <a:lumMod val="75000"/>
                  </a:schemeClr>
                </a:solidFill>
              </a:rPr>
              <a:t>A Sense of Humour</a:t>
            </a:r>
          </a:p>
          <a:p>
            <a:endParaRPr lang="en-CA" dirty="0"/>
          </a:p>
        </p:txBody>
      </p:sp>
      <p:sp>
        <p:nvSpPr>
          <p:cNvPr id="14" name="TextBox 13">
            <a:extLst>
              <a:ext uri="{FF2B5EF4-FFF2-40B4-BE49-F238E27FC236}">
                <a16:creationId xmlns:a16="http://schemas.microsoft.com/office/drawing/2014/main" id="{2BF022A5-4313-47FC-9B7B-94AB29511B4F}"/>
              </a:ext>
            </a:extLst>
          </p:cNvPr>
          <p:cNvSpPr txBox="1"/>
          <p:nvPr/>
        </p:nvSpPr>
        <p:spPr>
          <a:xfrm>
            <a:off x="2843811" y="3640641"/>
            <a:ext cx="2687780" cy="1077218"/>
          </a:xfrm>
          <a:prstGeom prst="rect">
            <a:avLst/>
          </a:prstGeom>
          <a:noFill/>
        </p:spPr>
        <p:txBody>
          <a:bodyPr wrap="square" rtlCol="0">
            <a:spAutoFit/>
          </a:bodyPr>
          <a:lstStyle/>
          <a:p>
            <a:endParaRPr lang="en-CA" dirty="0"/>
          </a:p>
          <a:p>
            <a:r>
              <a:rPr lang="en-CA" sz="2800" dirty="0">
                <a:solidFill>
                  <a:schemeClr val="accent1">
                    <a:lumMod val="75000"/>
                  </a:schemeClr>
                </a:solidFill>
              </a:rPr>
              <a:t>Approachability</a:t>
            </a:r>
          </a:p>
          <a:p>
            <a:endParaRPr lang="en-CA" dirty="0"/>
          </a:p>
        </p:txBody>
      </p:sp>
      <p:sp>
        <p:nvSpPr>
          <p:cNvPr id="15" name="TextBox 14">
            <a:extLst>
              <a:ext uri="{FF2B5EF4-FFF2-40B4-BE49-F238E27FC236}">
                <a16:creationId xmlns:a16="http://schemas.microsoft.com/office/drawing/2014/main" id="{B3B49963-5ED4-44C6-99E9-DFFF1AD2DA32}"/>
              </a:ext>
            </a:extLst>
          </p:cNvPr>
          <p:cNvSpPr txBox="1"/>
          <p:nvPr/>
        </p:nvSpPr>
        <p:spPr>
          <a:xfrm>
            <a:off x="341166" y="5686276"/>
            <a:ext cx="4078433" cy="1508105"/>
          </a:xfrm>
          <a:prstGeom prst="rect">
            <a:avLst/>
          </a:prstGeom>
          <a:noFill/>
        </p:spPr>
        <p:txBody>
          <a:bodyPr wrap="square" rtlCol="0">
            <a:spAutoFit/>
          </a:bodyPr>
          <a:lstStyle/>
          <a:p>
            <a:endParaRPr lang="en-CA" dirty="0"/>
          </a:p>
          <a:p>
            <a:r>
              <a:rPr lang="en-CA" sz="2800" dirty="0">
                <a:solidFill>
                  <a:schemeClr val="accent1">
                    <a:lumMod val="75000"/>
                  </a:schemeClr>
                </a:solidFill>
              </a:rPr>
              <a:t>Ability to Diffuse a Situation </a:t>
            </a:r>
          </a:p>
          <a:p>
            <a:endParaRPr lang="en-CA" dirty="0"/>
          </a:p>
        </p:txBody>
      </p:sp>
      <p:sp>
        <p:nvSpPr>
          <p:cNvPr id="16" name="Title 1">
            <a:extLst>
              <a:ext uri="{FF2B5EF4-FFF2-40B4-BE49-F238E27FC236}">
                <a16:creationId xmlns:a16="http://schemas.microsoft.com/office/drawing/2014/main" id="{0AC722CC-9D74-4E8E-A9F3-0436399E3639}"/>
              </a:ext>
            </a:extLst>
          </p:cNvPr>
          <p:cNvSpPr txBox="1">
            <a:spLocks/>
          </p:cNvSpPr>
          <p:nvPr/>
        </p:nvSpPr>
        <p:spPr>
          <a:xfrm>
            <a:off x="2445330" y="740803"/>
            <a:ext cx="8686800" cy="766755"/>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US" sz="4500" dirty="0"/>
              <a:t>Attributes &amp; Qualities </a:t>
            </a:r>
          </a:p>
        </p:txBody>
      </p:sp>
    </p:spTree>
    <p:extLst>
      <p:ext uri="{BB962C8B-B14F-4D97-AF65-F5344CB8AC3E}">
        <p14:creationId xmlns:p14="http://schemas.microsoft.com/office/powerpoint/2010/main" val="2262659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2D75BD-8200-44A6-A173-6FDA4CA330A2}"/>
              </a:ext>
            </a:extLst>
          </p:cNvPr>
          <p:cNvSpPr txBox="1"/>
          <p:nvPr/>
        </p:nvSpPr>
        <p:spPr>
          <a:xfrm>
            <a:off x="358106" y="2248401"/>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Patience </a:t>
            </a:r>
          </a:p>
          <a:p>
            <a:endParaRPr lang="en-CA" dirty="0"/>
          </a:p>
        </p:txBody>
      </p:sp>
      <p:sp>
        <p:nvSpPr>
          <p:cNvPr id="3" name="TextBox 2">
            <a:extLst>
              <a:ext uri="{FF2B5EF4-FFF2-40B4-BE49-F238E27FC236}">
                <a16:creationId xmlns:a16="http://schemas.microsoft.com/office/drawing/2014/main" id="{0873429B-E7A0-4622-AFFE-FF0B93FAC19D}"/>
              </a:ext>
            </a:extLst>
          </p:cNvPr>
          <p:cNvSpPr txBox="1"/>
          <p:nvPr/>
        </p:nvSpPr>
        <p:spPr>
          <a:xfrm>
            <a:off x="7814975" y="4163419"/>
            <a:ext cx="2400303" cy="1508105"/>
          </a:xfrm>
          <a:prstGeom prst="rect">
            <a:avLst/>
          </a:prstGeom>
          <a:noFill/>
        </p:spPr>
        <p:txBody>
          <a:bodyPr wrap="square" rtlCol="0">
            <a:spAutoFit/>
          </a:bodyPr>
          <a:lstStyle/>
          <a:p>
            <a:endParaRPr lang="en-CA" dirty="0"/>
          </a:p>
          <a:p>
            <a:r>
              <a:rPr lang="en-CA" sz="2800" dirty="0">
                <a:solidFill>
                  <a:schemeClr val="accent1">
                    <a:lumMod val="75000"/>
                  </a:schemeClr>
                </a:solidFill>
              </a:rPr>
              <a:t>Relationship Building Skills</a:t>
            </a:r>
          </a:p>
          <a:p>
            <a:endParaRPr lang="en-CA" dirty="0"/>
          </a:p>
        </p:txBody>
      </p:sp>
      <p:sp>
        <p:nvSpPr>
          <p:cNvPr id="4" name="TextBox 3">
            <a:extLst>
              <a:ext uri="{FF2B5EF4-FFF2-40B4-BE49-F238E27FC236}">
                <a16:creationId xmlns:a16="http://schemas.microsoft.com/office/drawing/2014/main" id="{4012107E-8CD9-483E-9359-1AD09FB2C1D5}"/>
              </a:ext>
            </a:extLst>
          </p:cNvPr>
          <p:cNvSpPr txBox="1"/>
          <p:nvPr/>
        </p:nvSpPr>
        <p:spPr>
          <a:xfrm>
            <a:off x="4506903" y="5538858"/>
            <a:ext cx="3065222" cy="1077218"/>
          </a:xfrm>
          <a:prstGeom prst="rect">
            <a:avLst/>
          </a:prstGeom>
          <a:noFill/>
        </p:spPr>
        <p:txBody>
          <a:bodyPr wrap="square" rtlCol="0">
            <a:spAutoFit/>
          </a:bodyPr>
          <a:lstStyle/>
          <a:p>
            <a:endParaRPr lang="en-CA" dirty="0"/>
          </a:p>
          <a:p>
            <a:r>
              <a:rPr lang="en-CA" sz="2800" dirty="0">
                <a:solidFill>
                  <a:schemeClr val="accent1">
                    <a:lumMod val="75000"/>
                  </a:schemeClr>
                </a:solidFill>
              </a:rPr>
              <a:t>Listening Skills </a:t>
            </a:r>
          </a:p>
          <a:p>
            <a:endParaRPr lang="en-CA" dirty="0"/>
          </a:p>
        </p:txBody>
      </p:sp>
      <p:sp>
        <p:nvSpPr>
          <p:cNvPr id="5" name="TextBox 4">
            <a:extLst>
              <a:ext uri="{FF2B5EF4-FFF2-40B4-BE49-F238E27FC236}">
                <a16:creationId xmlns:a16="http://schemas.microsoft.com/office/drawing/2014/main" id="{FF73CBDE-5A3A-4BDB-9C7C-19C825BE7C3C}"/>
              </a:ext>
            </a:extLst>
          </p:cNvPr>
          <p:cNvSpPr txBox="1"/>
          <p:nvPr/>
        </p:nvSpPr>
        <p:spPr>
          <a:xfrm>
            <a:off x="7928262" y="2643092"/>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Empathy</a:t>
            </a:r>
          </a:p>
          <a:p>
            <a:endParaRPr lang="en-CA" dirty="0"/>
          </a:p>
        </p:txBody>
      </p:sp>
      <p:sp>
        <p:nvSpPr>
          <p:cNvPr id="6" name="TextBox 5">
            <a:extLst>
              <a:ext uri="{FF2B5EF4-FFF2-40B4-BE49-F238E27FC236}">
                <a16:creationId xmlns:a16="http://schemas.microsoft.com/office/drawing/2014/main" id="{679AD405-F7ED-4B0B-8FD5-082208EA32A9}"/>
              </a:ext>
            </a:extLst>
          </p:cNvPr>
          <p:cNvSpPr txBox="1"/>
          <p:nvPr/>
        </p:nvSpPr>
        <p:spPr>
          <a:xfrm>
            <a:off x="980460" y="3010595"/>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Flexibility</a:t>
            </a:r>
          </a:p>
          <a:p>
            <a:endParaRPr lang="en-CA" dirty="0"/>
          </a:p>
        </p:txBody>
      </p:sp>
      <p:sp>
        <p:nvSpPr>
          <p:cNvPr id="8" name="TextBox 7">
            <a:extLst>
              <a:ext uri="{FF2B5EF4-FFF2-40B4-BE49-F238E27FC236}">
                <a16:creationId xmlns:a16="http://schemas.microsoft.com/office/drawing/2014/main" id="{A4930C55-7E1D-483F-98A4-673E04C0E57A}"/>
              </a:ext>
            </a:extLst>
          </p:cNvPr>
          <p:cNvSpPr txBox="1"/>
          <p:nvPr/>
        </p:nvSpPr>
        <p:spPr>
          <a:xfrm>
            <a:off x="9632292" y="3495214"/>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Kindness</a:t>
            </a:r>
          </a:p>
          <a:p>
            <a:endParaRPr lang="en-CA" dirty="0"/>
          </a:p>
        </p:txBody>
      </p:sp>
      <p:sp>
        <p:nvSpPr>
          <p:cNvPr id="9" name="TextBox 8">
            <a:extLst>
              <a:ext uri="{FF2B5EF4-FFF2-40B4-BE49-F238E27FC236}">
                <a16:creationId xmlns:a16="http://schemas.microsoft.com/office/drawing/2014/main" id="{637E704B-0958-4A14-8AFD-5CCD834BA97E}"/>
              </a:ext>
            </a:extLst>
          </p:cNvPr>
          <p:cNvSpPr txBox="1"/>
          <p:nvPr/>
        </p:nvSpPr>
        <p:spPr>
          <a:xfrm>
            <a:off x="5718542" y="3119562"/>
            <a:ext cx="2687780" cy="1077218"/>
          </a:xfrm>
          <a:prstGeom prst="rect">
            <a:avLst/>
          </a:prstGeom>
          <a:noFill/>
        </p:spPr>
        <p:txBody>
          <a:bodyPr wrap="square" rtlCol="0">
            <a:spAutoFit/>
          </a:bodyPr>
          <a:lstStyle/>
          <a:p>
            <a:endParaRPr lang="en-CA" dirty="0"/>
          </a:p>
          <a:p>
            <a:r>
              <a:rPr lang="en-CA" sz="2800" dirty="0">
                <a:solidFill>
                  <a:schemeClr val="accent1">
                    <a:lumMod val="75000"/>
                  </a:schemeClr>
                </a:solidFill>
              </a:rPr>
              <a:t>Adaptability</a:t>
            </a:r>
          </a:p>
          <a:p>
            <a:endParaRPr lang="en-CA" dirty="0"/>
          </a:p>
        </p:txBody>
      </p:sp>
      <p:sp>
        <p:nvSpPr>
          <p:cNvPr id="10" name="TextBox 9">
            <a:extLst>
              <a:ext uri="{FF2B5EF4-FFF2-40B4-BE49-F238E27FC236}">
                <a16:creationId xmlns:a16="http://schemas.microsoft.com/office/drawing/2014/main" id="{2EDE10CD-2FF2-4E0F-9CBD-2DE7D59DCA36}"/>
              </a:ext>
            </a:extLst>
          </p:cNvPr>
          <p:cNvSpPr txBox="1"/>
          <p:nvPr/>
        </p:nvSpPr>
        <p:spPr>
          <a:xfrm>
            <a:off x="341166" y="4534984"/>
            <a:ext cx="3408219" cy="1077218"/>
          </a:xfrm>
          <a:prstGeom prst="rect">
            <a:avLst/>
          </a:prstGeom>
          <a:noFill/>
        </p:spPr>
        <p:txBody>
          <a:bodyPr wrap="square" rtlCol="0">
            <a:spAutoFit/>
          </a:bodyPr>
          <a:lstStyle/>
          <a:p>
            <a:endParaRPr lang="en-CA" dirty="0"/>
          </a:p>
          <a:p>
            <a:r>
              <a:rPr lang="en-CA" sz="2800" dirty="0">
                <a:solidFill>
                  <a:schemeClr val="accent1">
                    <a:lumMod val="75000"/>
                  </a:schemeClr>
                </a:solidFill>
              </a:rPr>
              <a:t>Resourcefulness</a:t>
            </a:r>
          </a:p>
          <a:p>
            <a:endParaRPr lang="en-CA" dirty="0"/>
          </a:p>
        </p:txBody>
      </p:sp>
      <p:sp>
        <p:nvSpPr>
          <p:cNvPr id="11" name="TextBox 10">
            <a:extLst>
              <a:ext uri="{FF2B5EF4-FFF2-40B4-BE49-F238E27FC236}">
                <a16:creationId xmlns:a16="http://schemas.microsoft.com/office/drawing/2014/main" id="{A400F346-576B-497F-9AF3-F78CF72B5A46}"/>
              </a:ext>
            </a:extLst>
          </p:cNvPr>
          <p:cNvSpPr txBox="1"/>
          <p:nvPr/>
        </p:nvSpPr>
        <p:spPr>
          <a:xfrm>
            <a:off x="4691703" y="4545027"/>
            <a:ext cx="3151910" cy="1077218"/>
          </a:xfrm>
          <a:prstGeom prst="rect">
            <a:avLst/>
          </a:prstGeom>
          <a:noFill/>
        </p:spPr>
        <p:txBody>
          <a:bodyPr wrap="square" rtlCol="0">
            <a:spAutoFit/>
          </a:bodyPr>
          <a:lstStyle/>
          <a:p>
            <a:endParaRPr lang="en-CA" dirty="0"/>
          </a:p>
          <a:p>
            <a:r>
              <a:rPr lang="en-CA" sz="2800" dirty="0">
                <a:solidFill>
                  <a:schemeClr val="accent1">
                    <a:lumMod val="75000"/>
                  </a:schemeClr>
                </a:solidFill>
              </a:rPr>
              <a:t>Creativity </a:t>
            </a:r>
          </a:p>
          <a:p>
            <a:endParaRPr lang="en-CA" dirty="0"/>
          </a:p>
        </p:txBody>
      </p:sp>
      <p:sp>
        <p:nvSpPr>
          <p:cNvPr id="12" name="TextBox 11">
            <a:extLst>
              <a:ext uri="{FF2B5EF4-FFF2-40B4-BE49-F238E27FC236}">
                <a16:creationId xmlns:a16="http://schemas.microsoft.com/office/drawing/2014/main" id="{553AAF66-4571-4712-AF96-6322F1F748DA}"/>
              </a:ext>
            </a:extLst>
          </p:cNvPr>
          <p:cNvSpPr txBox="1">
            <a:spLocks noChangeAspect="1"/>
          </p:cNvSpPr>
          <p:nvPr/>
        </p:nvSpPr>
        <p:spPr>
          <a:xfrm>
            <a:off x="2278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13" name="TextBox 12">
            <a:extLst>
              <a:ext uri="{FF2B5EF4-FFF2-40B4-BE49-F238E27FC236}">
                <a16:creationId xmlns:a16="http://schemas.microsoft.com/office/drawing/2014/main" id="{EAD3B37E-6E9E-491F-8898-47FD78B158A4}"/>
              </a:ext>
            </a:extLst>
          </p:cNvPr>
          <p:cNvSpPr txBox="1"/>
          <p:nvPr/>
        </p:nvSpPr>
        <p:spPr>
          <a:xfrm>
            <a:off x="3336825" y="2332395"/>
            <a:ext cx="3725607" cy="1077218"/>
          </a:xfrm>
          <a:prstGeom prst="rect">
            <a:avLst/>
          </a:prstGeom>
          <a:noFill/>
        </p:spPr>
        <p:txBody>
          <a:bodyPr wrap="square" rtlCol="0">
            <a:spAutoFit/>
          </a:bodyPr>
          <a:lstStyle/>
          <a:p>
            <a:endParaRPr lang="en-CA" dirty="0"/>
          </a:p>
          <a:p>
            <a:r>
              <a:rPr lang="en-CA" sz="2800" dirty="0">
                <a:solidFill>
                  <a:schemeClr val="accent1">
                    <a:lumMod val="75000"/>
                  </a:schemeClr>
                </a:solidFill>
              </a:rPr>
              <a:t>A Sense of Humour</a:t>
            </a:r>
          </a:p>
          <a:p>
            <a:endParaRPr lang="en-CA" dirty="0"/>
          </a:p>
        </p:txBody>
      </p:sp>
      <p:sp>
        <p:nvSpPr>
          <p:cNvPr id="14" name="TextBox 13">
            <a:extLst>
              <a:ext uri="{FF2B5EF4-FFF2-40B4-BE49-F238E27FC236}">
                <a16:creationId xmlns:a16="http://schemas.microsoft.com/office/drawing/2014/main" id="{2BF022A5-4313-47FC-9B7B-94AB29511B4F}"/>
              </a:ext>
            </a:extLst>
          </p:cNvPr>
          <p:cNvSpPr txBox="1"/>
          <p:nvPr/>
        </p:nvSpPr>
        <p:spPr>
          <a:xfrm>
            <a:off x="2745478" y="3728754"/>
            <a:ext cx="2687780" cy="1077218"/>
          </a:xfrm>
          <a:prstGeom prst="rect">
            <a:avLst/>
          </a:prstGeom>
          <a:noFill/>
        </p:spPr>
        <p:txBody>
          <a:bodyPr wrap="square" rtlCol="0">
            <a:spAutoFit/>
          </a:bodyPr>
          <a:lstStyle/>
          <a:p>
            <a:endParaRPr lang="en-CA" dirty="0"/>
          </a:p>
          <a:p>
            <a:r>
              <a:rPr lang="en-CA" sz="2800" dirty="0">
                <a:solidFill>
                  <a:schemeClr val="accent1">
                    <a:lumMod val="75000"/>
                  </a:schemeClr>
                </a:solidFill>
              </a:rPr>
              <a:t>Approachability</a:t>
            </a:r>
          </a:p>
          <a:p>
            <a:endParaRPr lang="en-CA" dirty="0"/>
          </a:p>
        </p:txBody>
      </p:sp>
      <p:sp>
        <p:nvSpPr>
          <p:cNvPr id="15" name="TextBox 14">
            <a:extLst>
              <a:ext uri="{FF2B5EF4-FFF2-40B4-BE49-F238E27FC236}">
                <a16:creationId xmlns:a16="http://schemas.microsoft.com/office/drawing/2014/main" id="{B3B49963-5ED4-44C6-99E9-DFFF1AD2DA32}"/>
              </a:ext>
            </a:extLst>
          </p:cNvPr>
          <p:cNvSpPr txBox="1"/>
          <p:nvPr/>
        </p:nvSpPr>
        <p:spPr>
          <a:xfrm>
            <a:off x="563253" y="5410654"/>
            <a:ext cx="4078433" cy="1508105"/>
          </a:xfrm>
          <a:prstGeom prst="rect">
            <a:avLst/>
          </a:prstGeom>
          <a:noFill/>
        </p:spPr>
        <p:txBody>
          <a:bodyPr wrap="square" rtlCol="0">
            <a:spAutoFit/>
          </a:bodyPr>
          <a:lstStyle/>
          <a:p>
            <a:endParaRPr lang="en-CA" dirty="0"/>
          </a:p>
          <a:p>
            <a:r>
              <a:rPr lang="en-CA" sz="2800" dirty="0">
                <a:solidFill>
                  <a:schemeClr val="accent1">
                    <a:lumMod val="75000"/>
                  </a:schemeClr>
                </a:solidFill>
              </a:rPr>
              <a:t>Ability to Diffuse a Situation </a:t>
            </a:r>
          </a:p>
          <a:p>
            <a:endParaRPr lang="en-CA" dirty="0"/>
          </a:p>
        </p:txBody>
      </p:sp>
      <p:sp>
        <p:nvSpPr>
          <p:cNvPr id="17" name="TextBox 16">
            <a:extLst>
              <a:ext uri="{FF2B5EF4-FFF2-40B4-BE49-F238E27FC236}">
                <a16:creationId xmlns:a16="http://schemas.microsoft.com/office/drawing/2014/main" id="{ECBB0E4A-3344-4523-85AD-BFB4AEC50F6B}"/>
              </a:ext>
            </a:extLst>
          </p:cNvPr>
          <p:cNvSpPr txBox="1"/>
          <p:nvPr/>
        </p:nvSpPr>
        <p:spPr>
          <a:xfrm>
            <a:off x="7713518" y="5455471"/>
            <a:ext cx="4478482" cy="1077218"/>
          </a:xfrm>
          <a:prstGeom prst="rect">
            <a:avLst/>
          </a:prstGeom>
          <a:noFill/>
        </p:spPr>
        <p:txBody>
          <a:bodyPr wrap="square" rtlCol="0">
            <a:spAutoFit/>
          </a:bodyPr>
          <a:lstStyle/>
          <a:p>
            <a:endParaRPr lang="en-CA" dirty="0"/>
          </a:p>
          <a:p>
            <a:r>
              <a:rPr lang="en-CA" sz="2800" dirty="0">
                <a:solidFill>
                  <a:schemeClr val="accent1">
                    <a:lumMod val="75000"/>
                  </a:schemeClr>
                </a:solidFill>
              </a:rPr>
              <a:t>Destination Knowledge</a:t>
            </a:r>
          </a:p>
          <a:p>
            <a:endParaRPr lang="en-CA" dirty="0"/>
          </a:p>
        </p:txBody>
      </p:sp>
      <p:pic>
        <p:nvPicPr>
          <p:cNvPr id="18" name="Graphic 17" descr="Circle with right arrow">
            <a:extLst>
              <a:ext uri="{FF2B5EF4-FFF2-40B4-BE49-F238E27FC236}">
                <a16:creationId xmlns:a16="http://schemas.microsoft.com/office/drawing/2014/main" id="{EFFC8FD0-E7FF-4B75-89C4-A95276EC45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10938" y="671026"/>
            <a:ext cx="1363277" cy="1363277"/>
          </a:xfrm>
          <a:prstGeom prst="rect">
            <a:avLst/>
          </a:prstGeom>
        </p:spPr>
      </p:pic>
      <p:sp>
        <p:nvSpPr>
          <p:cNvPr id="19" name="Title 1">
            <a:extLst>
              <a:ext uri="{FF2B5EF4-FFF2-40B4-BE49-F238E27FC236}">
                <a16:creationId xmlns:a16="http://schemas.microsoft.com/office/drawing/2014/main" id="{1516A5D5-247B-4FCD-B566-0756B23FFEC5}"/>
              </a:ext>
            </a:extLst>
          </p:cNvPr>
          <p:cNvSpPr txBox="1">
            <a:spLocks/>
          </p:cNvSpPr>
          <p:nvPr/>
        </p:nvSpPr>
        <p:spPr>
          <a:xfrm>
            <a:off x="5396894" y="299686"/>
            <a:ext cx="5796728" cy="1886057"/>
          </a:xfrm>
          <a:prstGeom prst="rect">
            <a:avLst/>
          </a:prstGeom>
          <a:solidFill>
            <a:schemeClr val="accent6">
              <a:lumMod val="40000"/>
              <a:lumOff val="60000"/>
            </a:schemeClr>
          </a:solidFill>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pPr>
              <a:lnSpc>
                <a:spcPct val="120000"/>
              </a:lnSpc>
            </a:pPr>
            <a:r>
              <a:rPr lang="en-US" sz="3200" dirty="0">
                <a:solidFill>
                  <a:schemeClr val="accent1"/>
                </a:solidFill>
                <a:latin typeface="+mn-lt"/>
              </a:rPr>
              <a:t>Call to action – tick mark beside the one quality you wish to work on this summer</a:t>
            </a:r>
          </a:p>
        </p:txBody>
      </p:sp>
    </p:spTree>
    <p:extLst>
      <p:ext uri="{BB962C8B-B14F-4D97-AF65-F5344CB8AC3E}">
        <p14:creationId xmlns:p14="http://schemas.microsoft.com/office/powerpoint/2010/main" val="2418082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416774" y="1912306"/>
            <a:ext cx="9584189" cy="3249022"/>
          </a:xfrm>
          <a:prstGeom prst="rect">
            <a:avLst/>
          </a:prstGeom>
          <a:noFill/>
          <a:ln w="12700">
            <a:noFill/>
          </a:ln>
        </p:spPr>
        <p:txBody>
          <a:bodyPr vert="horz" wrap="square" lIns="288000" tIns="288000" rIns="288000" bIns="288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CA" sz="2800" b="1" spc="0" dirty="0">
                <a:latin typeface="+mj-lt"/>
                <a:cs typeface="Calibri" panose="020F0502020204030204" pitchFamily="34" charset="0"/>
              </a:rPr>
              <a:t>RECAP</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CA" sz="2800" spc="0" dirty="0">
                <a:latin typeface="+mn-lt"/>
                <a:cs typeface="Calibri" panose="020F0502020204030204" pitchFamily="34" charset="0"/>
              </a:rPr>
              <a:t>Connecting with  the Traveller </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CA" sz="2800" spc="0" dirty="0">
                <a:latin typeface="+mn-lt"/>
                <a:cs typeface="Calibri" panose="020F0502020204030204" pitchFamily="34" charset="0"/>
              </a:rPr>
              <a:t>Assess communication preference</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CA" sz="2800" spc="0" dirty="0">
                <a:latin typeface="+mn-lt"/>
                <a:cs typeface="Calibri" panose="020F0502020204030204" pitchFamily="34" charset="0"/>
              </a:rPr>
              <a:t>Choose how you will respond to negative energy</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CA" sz="2800" spc="0" dirty="0">
                <a:latin typeface="+mn-lt"/>
                <a:cs typeface="Calibri" panose="020F0502020204030204" pitchFamily="34" charset="0"/>
              </a:rPr>
              <a:t>Ask, Understand, Deliver </a:t>
            </a:r>
          </a:p>
        </p:txBody>
      </p:sp>
      <p:sp>
        <p:nvSpPr>
          <p:cNvPr id="7" name="TextBox 6">
            <a:extLst>
              <a:ext uri="{FF2B5EF4-FFF2-40B4-BE49-F238E27FC236}">
                <a16:creationId xmlns:a16="http://schemas.microsoft.com/office/drawing/2014/main" id="{99FA0400-80E1-40A3-B46B-D98DC63B417E}"/>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22890059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EA859D-AD3C-4834-9E07-2D665DBC1FF0}"/>
              </a:ext>
            </a:extLst>
          </p:cNvPr>
          <p:cNvPicPr>
            <a:picLocks noChangeAspect="1"/>
          </p:cNvPicPr>
          <p:nvPr/>
        </p:nvPicPr>
        <p:blipFill rotWithShape="1">
          <a:blip r:embed="rId2"/>
          <a:srcRect r="444"/>
          <a:stretch/>
        </p:blipFill>
        <p:spPr>
          <a:xfrm>
            <a:off x="20" y="10"/>
            <a:ext cx="12191980" cy="6857990"/>
          </a:xfrm>
          <a:prstGeom prst="rect">
            <a:avLst/>
          </a:prstGeom>
        </p:spPr>
      </p:pic>
      <p:sp>
        <p:nvSpPr>
          <p:cNvPr id="1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210E85B-F912-4A00-AC44-78EBE8F7CC51}"/>
              </a:ext>
            </a:extLst>
          </p:cNvPr>
          <p:cNvSpPr>
            <a:spLocks noGrp="1"/>
          </p:cNvSpPr>
          <p:nvPr>
            <p:ph type="ctrTitle"/>
          </p:nvPr>
        </p:nvSpPr>
        <p:spPr>
          <a:xfrm>
            <a:off x="8022021" y="3231931"/>
            <a:ext cx="3852041" cy="1834056"/>
          </a:xfrm>
        </p:spPr>
        <p:txBody>
          <a:bodyPr>
            <a:normAutofit/>
          </a:bodyPr>
          <a:lstStyle/>
          <a:p>
            <a:r>
              <a:rPr lang="en-CA" sz="4000"/>
              <a:t>Welcome to Superior Country</a:t>
            </a:r>
          </a:p>
        </p:txBody>
      </p:sp>
      <p:sp>
        <p:nvSpPr>
          <p:cNvPr id="3" name="Subtitle 2">
            <a:extLst>
              <a:ext uri="{FF2B5EF4-FFF2-40B4-BE49-F238E27FC236}">
                <a16:creationId xmlns:a16="http://schemas.microsoft.com/office/drawing/2014/main" id="{5F86E0B0-7A66-48A8-946D-2DE8F6D72CCC}"/>
              </a:ext>
            </a:extLst>
          </p:cNvPr>
          <p:cNvSpPr>
            <a:spLocks noGrp="1"/>
          </p:cNvSpPr>
          <p:nvPr>
            <p:ph type="subTitle" idx="1"/>
          </p:nvPr>
        </p:nvSpPr>
        <p:spPr>
          <a:xfrm>
            <a:off x="7782910" y="5242675"/>
            <a:ext cx="4330262" cy="683284"/>
          </a:xfrm>
        </p:spPr>
        <p:txBody>
          <a:bodyPr>
            <a:normAutofit/>
          </a:bodyPr>
          <a:lstStyle/>
          <a:p>
            <a:r>
              <a:rPr lang="en-CA" sz="2000"/>
              <a:t>SEP Student Online Training Session</a:t>
            </a:r>
          </a:p>
        </p:txBody>
      </p:sp>
      <p:cxnSp>
        <p:nvCxnSpPr>
          <p:cNvPr id="21" name="Straight Connector 2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85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Kahoot! brand guidelines | Kahoot!">
            <a:extLst>
              <a:ext uri="{FF2B5EF4-FFF2-40B4-BE49-F238E27FC236}">
                <a16:creationId xmlns:a16="http://schemas.microsoft.com/office/drawing/2014/main" id="{99682B77-D454-4138-A040-F59518632A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770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6F8148-BEF2-8B4B-ADF3-32EAEB35435D}"/>
              </a:ext>
            </a:extLst>
          </p:cNvPr>
          <p:cNvSpPr txBox="1">
            <a:spLocks/>
          </p:cNvSpPr>
          <p:nvPr/>
        </p:nvSpPr>
        <p:spPr>
          <a:xfrm>
            <a:off x="5250874" y="342612"/>
            <a:ext cx="6580908" cy="2250196"/>
          </a:xfrm>
          <a:prstGeom prst="rect">
            <a:avLst/>
          </a:prstGeom>
        </p:spPr>
        <p:txBody>
          <a:bodyPr anchor="t" anchorCtr="0">
            <a:noAutofit/>
          </a:bodyPr>
          <a:lstStyle>
            <a:lvl1pPr algn="l" defTabSz="914400" rtl="0" eaLnBrk="1" latinLnBrk="0" hangingPunct="1">
              <a:lnSpc>
                <a:spcPct val="80000"/>
              </a:lnSpc>
              <a:spcBef>
                <a:spcPct val="0"/>
              </a:spcBef>
              <a:buNone/>
              <a:defRPr sz="4400" kern="1200">
                <a:solidFill>
                  <a:schemeClr val="accent1"/>
                </a:solidFill>
                <a:latin typeface="+mj-lt"/>
                <a:ea typeface="+mj-ea"/>
                <a:cs typeface="+mj-cs"/>
              </a:defRPr>
            </a:lvl1pPr>
          </a:lstStyle>
          <a:p>
            <a:pPr>
              <a:lnSpc>
                <a:spcPct val="100000"/>
              </a:lnSpc>
            </a:pPr>
            <a:r>
              <a:rPr lang="en-US" sz="5500" dirty="0">
                <a:solidFill>
                  <a:schemeClr val="tx1"/>
                </a:solidFill>
              </a:rPr>
              <a:t>SECTION THREE</a:t>
            </a:r>
          </a:p>
          <a:p>
            <a:pPr>
              <a:lnSpc>
                <a:spcPct val="100000"/>
              </a:lnSpc>
            </a:pPr>
            <a:endParaRPr lang="en-US" sz="5500" dirty="0">
              <a:solidFill>
                <a:schemeClr val="tx1"/>
              </a:solidFill>
            </a:endParaRPr>
          </a:p>
          <a:p>
            <a:pPr>
              <a:lnSpc>
                <a:spcPct val="100000"/>
              </a:lnSpc>
            </a:pPr>
            <a:r>
              <a:rPr lang="en-US" sz="5500" dirty="0">
                <a:solidFill>
                  <a:schemeClr val="tx1"/>
                </a:solidFill>
              </a:rPr>
              <a:t>Dealing with Challenges &amp;  Difficult Situations</a:t>
            </a:r>
            <a:endParaRPr lang="en-US" sz="6000" dirty="0">
              <a:solidFill>
                <a:schemeClr val="tx1"/>
              </a:solidFill>
            </a:endParaRPr>
          </a:p>
        </p:txBody>
      </p:sp>
      <p:sp>
        <p:nvSpPr>
          <p:cNvPr id="18" name="TextBox 17">
            <a:extLst>
              <a:ext uri="{FF2B5EF4-FFF2-40B4-BE49-F238E27FC236}">
                <a16:creationId xmlns:a16="http://schemas.microsoft.com/office/drawing/2014/main" id="{AC828A9C-1610-994D-A8A0-8C46F39E2E32}"/>
              </a:ext>
            </a:extLst>
          </p:cNvPr>
          <p:cNvSpPr txBox="1">
            <a:spLocks noChangeAspect="1"/>
          </p:cNvSpPr>
          <p:nvPr/>
        </p:nvSpPr>
        <p:spPr>
          <a:xfrm>
            <a:off x="1226634" y="-32006"/>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03</a:t>
            </a:r>
          </a:p>
        </p:txBody>
      </p:sp>
      <p:sp>
        <p:nvSpPr>
          <p:cNvPr id="2" name="Rectangle 1">
            <a:extLst>
              <a:ext uri="{FF2B5EF4-FFF2-40B4-BE49-F238E27FC236}">
                <a16:creationId xmlns:a16="http://schemas.microsoft.com/office/drawing/2014/main" id="{C6DC03BE-B9D8-49FD-B810-FDEA3396BA9C}"/>
              </a:ext>
            </a:extLst>
          </p:cNvPr>
          <p:cNvSpPr/>
          <p:nvPr/>
        </p:nvSpPr>
        <p:spPr>
          <a:xfrm>
            <a:off x="373618" y="5064042"/>
            <a:ext cx="3834398" cy="369332"/>
          </a:xfrm>
          <a:prstGeom prst="rect">
            <a:avLst/>
          </a:prstGeom>
        </p:spPr>
        <p:txBody>
          <a:bodyPr wrap="square">
            <a:spAutoFit/>
          </a:bodyPr>
          <a:lstStyle/>
          <a:p>
            <a:pPr lvl="0"/>
            <a:r>
              <a:rPr lang="en-CA" dirty="0">
                <a:solidFill>
                  <a:schemeClr val="bg1"/>
                </a:solidFill>
              </a:rPr>
              <a:t>Anticipated business levels</a:t>
            </a:r>
          </a:p>
        </p:txBody>
      </p:sp>
      <p:pic>
        <p:nvPicPr>
          <p:cNvPr id="4" name="Graphic 3" descr="Lost">
            <a:extLst>
              <a:ext uri="{FF2B5EF4-FFF2-40B4-BE49-F238E27FC236}">
                <a16:creationId xmlns:a16="http://schemas.microsoft.com/office/drawing/2014/main" id="{7C7089E0-5B00-433D-92D5-4B5225531B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2436" y="2551244"/>
            <a:ext cx="2119746" cy="2119746"/>
          </a:xfrm>
          <a:prstGeom prst="rect">
            <a:avLst/>
          </a:prstGeom>
        </p:spPr>
      </p:pic>
    </p:spTree>
    <p:extLst>
      <p:ext uri="{BB962C8B-B14F-4D97-AF65-F5344CB8AC3E}">
        <p14:creationId xmlns:p14="http://schemas.microsoft.com/office/powerpoint/2010/main" val="31530104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1146" y="1328443"/>
            <a:ext cx="7429022" cy="646331"/>
          </a:xfrm>
          <a:prstGeom prst="rect">
            <a:avLst/>
          </a:prstGeom>
          <a:noFill/>
        </p:spPr>
        <p:txBody>
          <a:bodyPr wrap="square" rtlCol="0">
            <a:spAutoFit/>
          </a:bodyPr>
          <a:lstStyle/>
          <a:p>
            <a:pPr>
              <a:spcBef>
                <a:spcPct val="0"/>
              </a:spcBef>
            </a:pPr>
            <a:r>
              <a:rPr lang="en-US" sz="3600" dirty="0"/>
              <a:t>Change</a:t>
            </a:r>
          </a:p>
        </p:txBody>
      </p:sp>
      <p:pic>
        <p:nvPicPr>
          <p:cNvPr id="10" name="Picture 2"/>
          <p:cNvPicPr>
            <a:picLocks noChangeAspect="1" noChangeArrowheads="1"/>
          </p:cNvPicPr>
          <p:nvPr/>
        </p:nvPicPr>
        <mc:AlternateContent xmlns:mc="http://schemas.openxmlformats.org/markup-compatibility/2006">
          <mc:Choice xmlns="" xmlns:mv="urn:schemas-microsoft-com:mac:vml"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8180168" y="2694709"/>
            <a:ext cx="2556933" cy="2438653"/>
          </a:xfrm>
          <a:prstGeom prst="rect">
            <a:avLst/>
          </a:prstGeom>
          <a:noFill/>
          <a:ln w="9525">
            <a:noFill/>
            <a:miter lim="800000"/>
            <a:headEnd/>
            <a:tailEnd/>
          </a:ln>
          <a:effectLst/>
        </p:spPr>
      </p:pic>
      <p:sp>
        <p:nvSpPr>
          <p:cNvPr id="15" name="Rectangle 14"/>
          <p:cNvSpPr/>
          <p:nvPr/>
        </p:nvSpPr>
        <p:spPr>
          <a:xfrm>
            <a:off x="1733550" y="2516694"/>
            <a:ext cx="4223905" cy="3077766"/>
          </a:xfrm>
          <a:prstGeom prst="rect">
            <a:avLst/>
          </a:prstGeom>
        </p:spPr>
        <p:txBody>
          <a:bodyPr wrap="square">
            <a:spAutoFit/>
          </a:bodyPr>
          <a:lstStyle/>
          <a:p>
            <a:pPr marL="304800" indent="-304800">
              <a:spcBef>
                <a:spcPct val="0"/>
              </a:spcBef>
              <a:buClr>
                <a:srgbClr val="FE7038"/>
              </a:buClr>
            </a:pPr>
            <a:r>
              <a:rPr lang="en-US" sz="2400" dirty="0">
                <a:solidFill>
                  <a:srgbClr val="7F7F7F"/>
                </a:solidFill>
              </a:rPr>
              <a:t>	</a:t>
            </a:r>
            <a:r>
              <a:rPr lang="en-US" sz="2800" dirty="0">
                <a:solidFill>
                  <a:srgbClr val="7F7F7F"/>
                </a:solidFill>
                <a:latin typeface="Trebuchet MS"/>
                <a:cs typeface="Trebuchet MS"/>
              </a:rPr>
              <a:t>“Its not the fittest, it’s not the strongest, it’s the one most adaptable to change who will survive”</a:t>
            </a:r>
          </a:p>
          <a:p>
            <a:pPr marL="304800" indent="-304800">
              <a:spcBef>
                <a:spcPct val="0"/>
              </a:spcBef>
              <a:buClr>
                <a:srgbClr val="FE7038"/>
              </a:buClr>
              <a:buFont typeface="Courier New"/>
              <a:buChar char="o"/>
            </a:pPr>
            <a:endParaRPr lang="en-US" dirty="0">
              <a:solidFill>
                <a:srgbClr val="7F7F7F"/>
              </a:solidFill>
            </a:endParaRPr>
          </a:p>
          <a:p>
            <a:pPr marL="304800" indent="-304800">
              <a:spcBef>
                <a:spcPct val="0"/>
              </a:spcBef>
              <a:buClr>
                <a:srgbClr val="FE7038"/>
              </a:buClr>
            </a:pPr>
            <a:r>
              <a:rPr lang="en-US" dirty="0">
                <a:solidFill>
                  <a:srgbClr val="FE7038"/>
                </a:solidFill>
              </a:rPr>
              <a:t>	</a:t>
            </a:r>
            <a:r>
              <a:rPr lang="en-US" dirty="0">
                <a:solidFill>
                  <a:srgbClr val="0F354F"/>
                </a:solidFill>
              </a:rPr>
              <a:t>‘On the origin of species’, Charles Darwin (1809 – 1882)</a:t>
            </a:r>
          </a:p>
        </p:txBody>
      </p:sp>
      <p:sp>
        <p:nvSpPr>
          <p:cNvPr id="5" name="TextBox 4">
            <a:extLst>
              <a:ext uri="{FF2B5EF4-FFF2-40B4-BE49-F238E27FC236}">
                <a16:creationId xmlns:a16="http://schemas.microsoft.com/office/drawing/2014/main" id="{1F703213-E2E6-4F02-A5D2-F52FA8023C82}"/>
              </a:ext>
            </a:extLst>
          </p:cNvPr>
          <p:cNvSpPr txBox="1">
            <a:spLocks noChangeAspect="1"/>
          </p:cNvSpPr>
          <p:nvPr/>
        </p:nvSpPr>
        <p:spPr>
          <a:xfrm>
            <a:off x="4465657" y="-32007"/>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a:extLst>
              <a:ext uri="{FF2B5EF4-FFF2-40B4-BE49-F238E27FC236}">
                <a16:creationId xmlns:a16="http://schemas.microsoft.com/office/drawing/2014/main" id="{3C018A54-C81A-4423-ACEE-E03841079F67}"/>
              </a:ext>
            </a:extLst>
          </p:cNvPr>
          <p:cNvSpPr>
            <a:spLocks noGrp="1" noChangeArrowheads="1"/>
          </p:cNvSpPr>
          <p:nvPr>
            <p:ph type="title"/>
          </p:nvPr>
        </p:nvSpPr>
        <p:spPr/>
        <p:txBody>
          <a:bodyPr/>
          <a:lstStyle/>
          <a:p>
            <a:pPr eaLnBrk="1" hangingPunct="1"/>
            <a:br>
              <a:rPr lang="en-US" altLang="en-US" sz="3800"/>
            </a:br>
            <a:r>
              <a:rPr lang="en-US" altLang="en-US" sz="3800"/>
              <a:t>Handling Customer Concerns</a:t>
            </a:r>
            <a:br>
              <a:rPr lang="en-US" altLang="en-US" sz="3800" b="1"/>
            </a:br>
            <a:endParaRPr lang="en-US" altLang="en-US" sz="3800"/>
          </a:p>
        </p:txBody>
      </p:sp>
      <p:sp>
        <p:nvSpPr>
          <p:cNvPr id="90116" name="Rectangle 3">
            <a:extLst>
              <a:ext uri="{FF2B5EF4-FFF2-40B4-BE49-F238E27FC236}">
                <a16:creationId xmlns:a16="http://schemas.microsoft.com/office/drawing/2014/main" id="{D45C3CD0-6D1F-4238-B55E-0BE668DB1877}"/>
              </a:ext>
            </a:extLst>
          </p:cNvPr>
          <p:cNvSpPr>
            <a:spLocks noGrp="1" noChangeArrowheads="1"/>
          </p:cNvSpPr>
          <p:nvPr>
            <p:ph type="body" sz="half" idx="1"/>
          </p:nvPr>
        </p:nvSpPr>
        <p:spPr/>
        <p:txBody>
          <a:bodyPr/>
          <a:lstStyle/>
          <a:p>
            <a:pPr eaLnBrk="1" hangingPunct="1">
              <a:lnSpc>
                <a:spcPct val="90000"/>
              </a:lnSpc>
            </a:pPr>
            <a:r>
              <a:rPr lang="en-US" altLang="en-US" sz="3200" i="1" dirty="0"/>
              <a:t>Accountability </a:t>
            </a:r>
            <a:endParaRPr lang="en-US" altLang="en-US" sz="3200" dirty="0"/>
          </a:p>
          <a:p>
            <a:pPr eaLnBrk="1" hangingPunct="1">
              <a:lnSpc>
                <a:spcPct val="90000"/>
              </a:lnSpc>
            </a:pPr>
            <a:r>
              <a:rPr lang="en-US" altLang="en-US" sz="3200" i="1" dirty="0"/>
              <a:t>Listen </a:t>
            </a:r>
          </a:p>
          <a:p>
            <a:pPr eaLnBrk="1" hangingPunct="1">
              <a:lnSpc>
                <a:spcPct val="90000"/>
              </a:lnSpc>
            </a:pPr>
            <a:r>
              <a:rPr lang="en-US" altLang="en-US" sz="3200" i="1" dirty="0"/>
              <a:t>Show Empathy </a:t>
            </a:r>
            <a:endParaRPr lang="en-US" altLang="en-US" sz="3200" dirty="0"/>
          </a:p>
          <a:p>
            <a:pPr eaLnBrk="1" hangingPunct="1">
              <a:lnSpc>
                <a:spcPct val="90000"/>
              </a:lnSpc>
            </a:pPr>
            <a:r>
              <a:rPr lang="en-US" altLang="en-US" sz="3200" i="1" dirty="0"/>
              <a:t>Recap the situation </a:t>
            </a:r>
          </a:p>
          <a:p>
            <a:pPr eaLnBrk="1" hangingPunct="1">
              <a:lnSpc>
                <a:spcPct val="90000"/>
              </a:lnSpc>
            </a:pPr>
            <a:r>
              <a:rPr lang="en-US" altLang="en-US" sz="3200" i="1" dirty="0"/>
              <a:t>Agree upon a solution</a:t>
            </a:r>
          </a:p>
          <a:p>
            <a:pPr eaLnBrk="1" hangingPunct="1">
              <a:lnSpc>
                <a:spcPct val="90000"/>
              </a:lnSpc>
            </a:pPr>
            <a:r>
              <a:rPr lang="en-US" altLang="en-US" sz="3200" i="1" dirty="0"/>
              <a:t>Take Action</a:t>
            </a:r>
            <a:r>
              <a:rPr lang="en-US" altLang="en-US" sz="3200" dirty="0"/>
              <a:t> </a:t>
            </a:r>
          </a:p>
          <a:p>
            <a:pPr eaLnBrk="1" hangingPunct="1">
              <a:lnSpc>
                <a:spcPct val="90000"/>
              </a:lnSpc>
            </a:pPr>
            <a:r>
              <a:rPr lang="en-US" altLang="en-US" sz="3200" i="1" dirty="0"/>
              <a:t>Follow up</a:t>
            </a:r>
            <a:r>
              <a:rPr lang="en-US" altLang="en-US" sz="3200" dirty="0"/>
              <a:t> </a:t>
            </a:r>
          </a:p>
        </p:txBody>
      </p:sp>
      <p:pic>
        <p:nvPicPr>
          <p:cNvPr id="90117" name="Picture 13" descr="porcupine">
            <a:extLst>
              <a:ext uri="{FF2B5EF4-FFF2-40B4-BE49-F238E27FC236}">
                <a16:creationId xmlns:a16="http://schemas.microsoft.com/office/drawing/2014/main" id="{92B3DF41-26D7-444B-A758-2BF59904B94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64426" y="3068638"/>
            <a:ext cx="1431925" cy="1371600"/>
          </a:xfrm>
          <a:noFill/>
        </p:spPr>
      </p:pic>
      <p:sp>
        <p:nvSpPr>
          <p:cNvPr id="2" name="Oval 1">
            <a:extLst>
              <a:ext uri="{FF2B5EF4-FFF2-40B4-BE49-F238E27FC236}">
                <a16:creationId xmlns:a16="http://schemas.microsoft.com/office/drawing/2014/main" id="{6DC8A5FD-7A4E-4DE6-90BC-8B6CB3CEFFF4}"/>
              </a:ext>
            </a:extLst>
          </p:cNvPr>
          <p:cNvSpPr/>
          <p:nvPr/>
        </p:nvSpPr>
        <p:spPr>
          <a:xfrm>
            <a:off x="7301345" y="2216583"/>
            <a:ext cx="3463636" cy="30757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en-US" i="1"/>
              <a:t>“The stumbling block becomes the stepping stone when wisely used.”</a:t>
            </a:r>
            <a:endParaRPr lang="en-US" altLang="en-US"/>
          </a:p>
          <a:p>
            <a:pPr algn="ctr">
              <a:lnSpc>
                <a:spcPct val="90000"/>
              </a:lnSpc>
            </a:pPr>
            <a:r>
              <a:rPr lang="en-US" altLang="en-US"/>
              <a:t>- Anonymous</a:t>
            </a:r>
            <a:endParaRPr lang="en-US" altLang="en-US" i="1" dirty="0"/>
          </a:p>
        </p:txBody>
      </p:sp>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633276" y="1174887"/>
            <a:ext cx="7474172" cy="1325563"/>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altLang="en-US" sz="4400" kern="1200" dirty="0">
                <a:solidFill>
                  <a:schemeClr val="tx1"/>
                </a:solidFill>
                <a:latin typeface="+mj-lt"/>
                <a:ea typeface="+mj-ea"/>
                <a:cs typeface="+mj-cs"/>
              </a:rPr>
              <a:t>Accountability</a:t>
            </a:r>
            <a:endParaRPr lang="en-US" sz="4400" b="1" kern="1200" spc="0" dirty="0">
              <a:solidFill>
                <a:schemeClr val="tx1"/>
              </a:solidFill>
              <a:latin typeface="+mj-lt"/>
              <a:ea typeface="+mj-ea"/>
              <a:cs typeface="+mj-cs"/>
            </a:endParaRPr>
          </a:p>
        </p:txBody>
      </p:sp>
      <p:sp>
        <p:nvSpPr>
          <p:cNvPr id="2" name="Rectangle 1">
            <a:extLst>
              <a:ext uri="{FF2B5EF4-FFF2-40B4-BE49-F238E27FC236}">
                <a16:creationId xmlns:a16="http://schemas.microsoft.com/office/drawing/2014/main" id="{9300664B-6A6B-4ED8-B62D-51CE022C0310}"/>
              </a:ext>
            </a:extLst>
          </p:cNvPr>
          <p:cNvSpPr/>
          <p:nvPr/>
        </p:nvSpPr>
        <p:spPr>
          <a:xfrm>
            <a:off x="1136429" y="2278173"/>
            <a:ext cx="6467867" cy="3450613"/>
          </a:xfrm>
          <a:prstGeom prst="rect">
            <a:avLst/>
          </a:prstGeom>
        </p:spPr>
        <p:txBody>
          <a:bodyPr vert="horz" lIns="91440" tIns="45720" rIns="91440" bIns="45720" rtlCol="0" anchor="ctr">
            <a:normAutofit/>
          </a:bodyPr>
          <a:lstStyle/>
          <a:p>
            <a:pPr indent="-228600">
              <a:lnSpc>
                <a:spcPct val="130000"/>
              </a:lnSpc>
              <a:spcAft>
                <a:spcPts val="600"/>
              </a:spcAft>
              <a:buFont typeface="Arial" panose="020B0604020202020204" pitchFamily="34" charset="0"/>
              <a:buChar char="•"/>
            </a:pPr>
            <a:r>
              <a:rPr lang="en-US" altLang="en-US" sz="2400" dirty="0"/>
              <a:t>Let the customer know that you are going to help them</a:t>
            </a:r>
          </a:p>
          <a:p>
            <a:pPr indent="-228600">
              <a:lnSpc>
                <a:spcPct val="130000"/>
              </a:lnSpc>
              <a:spcAft>
                <a:spcPts val="600"/>
              </a:spcAft>
              <a:buFont typeface="Arial" panose="020B0604020202020204" pitchFamily="34" charset="0"/>
              <a:buChar char="•"/>
            </a:pPr>
            <a:r>
              <a:rPr lang="en-US" altLang="en-US" sz="2400" dirty="0"/>
              <a:t>Build trust and rapport by owning the relationship </a:t>
            </a:r>
          </a:p>
          <a:p>
            <a:pPr indent="-228600">
              <a:lnSpc>
                <a:spcPct val="90000"/>
              </a:lnSpc>
              <a:spcAft>
                <a:spcPts val="600"/>
              </a:spcAft>
              <a:buFont typeface="Arial" panose="020B0604020202020204" pitchFamily="34" charset="0"/>
              <a:buChar char="•"/>
            </a:pPr>
            <a:endParaRPr lang="en-US" altLang="en-US" sz="2400" dirty="0"/>
          </a:p>
        </p:txBody>
      </p:sp>
      <p:sp>
        <p:nvSpPr>
          <p:cNvPr id="33" name="Rectangle 3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Questions">
            <a:extLst>
              <a:ext uri="{FF2B5EF4-FFF2-40B4-BE49-F238E27FC236}">
                <a16:creationId xmlns:a16="http://schemas.microsoft.com/office/drawing/2014/main" id="{3E32F97D-810A-4E4F-8664-A654ABA5CD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6" name="TextBox 5">
            <a:extLst>
              <a:ext uri="{FF2B5EF4-FFF2-40B4-BE49-F238E27FC236}">
                <a16:creationId xmlns:a16="http://schemas.microsoft.com/office/drawing/2014/main" id="{8EA5353C-1E10-49D2-974E-FE5A0ED9001F}"/>
              </a:ext>
            </a:extLst>
          </p:cNvPr>
          <p:cNvSpPr txBox="1">
            <a:spLocks noChangeAspect="1"/>
          </p:cNvSpPr>
          <p:nvPr/>
        </p:nvSpPr>
        <p:spPr>
          <a:xfrm>
            <a:off x="4370362" y="-5388"/>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a:ln>
                  <a:noFill/>
                </a:ln>
                <a:solidFill>
                  <a:schemeClr val="bg1"/>
                </a:solidFill>
                <a:latin typeface="Arial" panose="020B0604020202020204" pitchFamily="34" charset="0"/>
                <a:cs typeface="Arial" panose="020B0604020202020204" pitchFamily="34" charset="0"/>
              </a:rPr>
              <a:t>SECTION 03</a:t>
            </a:r>
          </a:p>
        </p:txBody>
      </p:sp>
    </p:spTree>
    <p:extLst>
      <p:ext uri="{BB962C8B-B14F-4D97-AF65-F5344CB8AC3E}">
        <p14:creationId xmlns:p14="http://schemas.microsoft.com/office/powerpoint/2010/main" val="8656738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1136428" y="627564"/>
            <a:ext cx="7474172" cy="1325563"/>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altLang="en-US" sz="4400" kern="1200">
                <a:solidFill>
                  <a:schemeClr val="tx1"/>
                </a:solidFill>
                <a:latin typeface="+mj-lt"/>
                <a:ea typeface="+mj-ea"/>
                <a:cs typeface="+mj-cs"/>
              </a:rPr>
              <a:t>Listen</a:t>
            </a:r>
            <a:endParaRPr lang="en-US" sz="4400" b="1" kern="1200" spc="0">
              <a:solidFill>
                <a:schemeClr val="tx1"/>
              </a:solidFill>
              <a:latin typeface="+mj-lt"/>
              <a:ea typeface="+mj-ea"/>
              <a:cs typeface="+mj-cs"/>
            </a:endParaRPr>
          </a:p>
        </p:txBody>
      </p:sp>
      <p:sp>
        <p:nvSpPr>
          <p:cNvPr id="2" name="Rectangle 1">
            <a:extLst>
              <a:ext uri="{FF2B5EF4-FFF2-40B4-BE49-F238E27FC236}">
                <a16:creationId xmlns:a16="http://schemas.microsoft.com/office/drawing/2014/main" id="{9300664B-6A6B-4ED8-B62D-51CE022C0310}"/>
              </a:ext>
            </a:extLst>
          </p:cNvPr>
          <p:cNvSpPr/>
          <p:nvPr/>
        </p:nvSpPr>
        <p:spPr>
          <a:xfrm>
            <a:off x="1136429" y="2358913"/>
            <a:ext cx="6467867" cy="3450613"/>
          </a:xfrm>
          <a:prstGeom prst="rect">
            <a:avLst/>
          </a:prstGeom>
        </p:spPr>
        <p:txBody>
          <a:bodyPr vert="horz" lIns="91440" tIns="45720" rIns="91440" bIns="45720" rtlCol="0" anchor="ctr">
            <a:normAutofit/>
          </a:bodyPr>
          <a:lstStyle/>
          <a:p>
            <a:pPr marL="342900" indent="-228600">
              <a:lnSpc>
                <a:spcPct val="90000"/>
              </a:lnSpc>
              <a:spcBef>
                <a:spcPct val="0"/>
              </a:spcBef>
              <a:spcAft>
                <a:spcPts val="600"/>
              </a:spcAft>
              <a:buFont typeface="Arial" panose="020B0604020202020204" pitchFamily="34" charset="0"/>
              <a:buChar char="•"/>
            </a:pPr>
            <a:r>
              <a:rPr lang="en-US" altLang="en-US" sz="2400" dirty="0"/>
              <a:t>Focus on the customer</a:t>
            </a:r>
          </a:p>
          <a:p>
            <a:pPr marL="342900" indent="-228600">
              <a:lnSpc>
                <a:spcPct val="90000"/>
              </a:lnSpc>
              <a:spcBef>
                <a:spcPct val="0"/>
              </a:spcBef>
              <a:spcAft>
                <a:spcPts val="600"/>
              </a:spcAft>
              <a:buFont typeface="Arial" panose="020B0604020202020204" pitchFamily="34" charset="0"/>
              <a:buChar char="•"/>
            </a:pPr>
            <a:r>
              <a:rPr lang="en-US" altLang="en-US" sz="2400" dirty="0"/>
              <a:t>Listen for total meaning </a:t>
            </a:r>
          </a:p>
          <a:p>
            <a:pPr marL="342900" indent="-228600">
              <a:lnSpc>
                <a:spcPct val="90000"/>
              </a:lnSpc>
              <a:spcBef>
                <a:spcPct val="0"/>
              </a:spcBef>
              <a:spcAft>
                <a:spcPts val="600"/>
              </a:spcAft>
              <a:buFont typeface="Arial" panose="020B0604020202020204" pitchFamily="34" charset="0"/>
              <a:buChar char="•"/>
            </a:pPr>
            <a:r>
              <a:rPr lang="en-US" altLang="en-US" sz="2400" dirty="0"/>
              <a:t>Note all cues</a:t>
            </a:r>
          </a:p>
          <a:p>
            <a:pPr marL="342900" indent="-228600">
              <a:lnSpc>
                <a:spcPct val="90000"/>
              </a:lnSpc>
              <a:spcBef>
                <a:spcPct val="0"/>
              </a:spcBef>
              <a:spcAft>
                <a:spcPts val="600"/>
              </a:spcAft>
              <a:buFont typeface="Arial" panose="020B0604020202020204" pitchFamily="34" charset="0"/>
              <a:buChar char="•"/>
            </a:pPr>
            <a:r>
              <a:rPr lang="en-US" altLang="en-US" sz="2400" dirty="0"/>
              <a:t>Overt and hidden messages will surface</a:t>
            </a:r>
          </a:p>
          <a:p>
            <a:pPr marL="342900" indent="-228600">
              <a:lnSpc>
                <a:spcPct val="90000"/>
              </a:lnSpc>
              <a:spcBef>
                <a:spcPct val="0"/>
              </a:spcBef>
              <a:spcAft>
                <a:spcPts val="600"/>
              </a:spcAft>
              <a:buFont typeface="Arial" panose="020B0604020202020204" pitchFamily="34" charset="0"/>
              <a:buChar char="•"/>
            </a:pPr>
            <a:r>
              <a:rPr lang="en-US" altLang="en-US" sz="2400" dirty="0"/>
              <a:t>Ask to further understand </a:t>
            </a:r>
          </a:p>
        </p:txBody>
      </p:sp>
      <p:sp>
        <p:nvSpPr>
          <p:cNvPr id="33" name="Rectangle 3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Ear">
            <a:extLst>
              <a:ext uri="{FF2B5EF4-FFF2-40B4-BE49-F238E27FC236}">
                <a16:creationId xmlns:a16="http://schemas.microsoft.com/office/drawing/2014/main" id="{F3CE7F08-24E5-45BA-9BEB-0ADF9017EC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6" name="TextBox 5">
            <a:extLst>
              <a:ext uri="{FF2B5EF4-FFF2-40B4-BE49-F238E27FC236}">
                <a16:creationId xmlns:a16="http://schemas.microsoft.com/office/drawing/2014/main" id="{8EA5353C-1E10-49D2-974E-FE5A0ED9001F}"/>
              </a:ext>
            </a:extLst>
          </p:cNvPr>
          <p:cNvSpPr txBox="1">
            <a:spLocks noChangeAspect="1"/>
          </p:cNvSpPr>
          <p:nvPr/>
        </p:nvSpPr>
        <p:spPr>
          <a:xfrm>
            <a:off x="4370362" y="-32006"/>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a:ln>
                  <a:noFill/>
                </a:ln>
                <a:solidFill>
                  <a:schemeClr val="bg1"/>
                </a:solidFill>
                <a:latin typeface="Arial" panose="020B0604020202020204" pitchFamily="34" charset="0"/>
                <a:cs typeface="Arial" panose="020B0604020202020204" pitchFamily="34" charset="0"/>
              </a:rPr>
              <a:t>SECTION 03</a:t>
            </a:r>
          </a:p>
        </p:txBody>
      </p:sp>
    </p:spTree>
    <p:extLst>
      <p:ext uri="{BB962C8B-B14F-4D97-AF65-F5344CB8AC3E}">
        <p14:creationId xmlns:p14="http://schemas.microsoft.com/office/powerpoint/2010/main" val="608556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6F8148-BEF2-8B4B-ADF3-32EAEB35435D}"/>
              </a:ext>
            </a:extLst>
          </p:cNvPr>
          <p:cNvSpPr txBox="1">
            <a:spLocks/>
          </p:cNvSpPr>
          <p:nvPr/>
        </p:nvSpPr>
        <p:spPr>
          <a:xfrm>
            <a:off x="5903018" y="2016156"/>
            <a:ext cx="5397909" cy="1448648"/>
          </a:xfrm>
          <a:prstGeom prst="rect">
            <a:avLst/>
          </a:prstGeom>
        </p:spPr>
        <p:txBody>
          <a:bodyPr anchor="t" anchorCtr="0">
            <a:noAutofit/>
          </a:bodyPr>
          <a:lstStyle>
            <a:lvl1pPr algn="l" defTabSz="914400" rtl="0" eaLnBrk="1" latinLnBrk="0" hangingPunct="1">
              <a:lnSpc>
                <a:spcPct val="80000"/>
              </a:lnSpc>
              <a:spcBef>
                <a:spcPct val="0"/>
              </a:spcBef>
              <a:buNone/>
              <a:defRPr sz="4400" kern="1200">
                <a:solidFill>
                  <a:schemeClr val="accent1"/>
                </a:solidFill>
                <a:latin typeface="+mj-lt"/>
                <a:ea typeface="+mj-ea"/>
                <a:cs typeface="+mj-cs"/>
              </a:defRPr>
            </a:lvl1pPr>
          </a:lstStyle>
          <a:p>
            <a:pPr>
              <a:lnSpc>
                <a:spcPct val="70000"/>
              </a:lnSpc>
            </a:pPr>
            <a:r>
              <a:rPr lang="en-US" sz="5500" dirty="0">
                <a:solidFill>
                  <a:schemeClr val="tx1"/>
                </a:solidFill>
              </a:rPr>
              <a:t>SECTION ONE</a:t>
            </a:r>
          </a:p>
          <a:p>
            <a:pPr>
              <a:lnSpc>
                <a:spcPct val="70000"/>
              </a:lnSpc>
            </a:pPr>
            <a:endParaRPr lang="en-US" sz="5500" dirty="0">
              <a:solidFill>
                <a:schemeClr val="tx1"/>
              </a:solidFill>
            </a:endParaRPr>
          </a:p>
          <a:p>
            <a:pPr>
              <a:lnSpc>
                <a:spcPct val="70000"/>
              </a:lnSpc>
            </a:pPr>
            <a:r>
              <a:rPr lang="en-US" sz="5500" dirty="0">
                <a:solidFill>
                  <a:schemeClr val="tx1"/>
                </a:solidFill>
              </a:rPr>
              <a:t>Working Differently</a:t>
            </a:r>
            <a:endParaRPr lang="en-US" sz="6000" dirty="0">
              <a:solidFill>
                <a:schemeClr val="tx1"/>
              </a:solidFill>
            </a:endParaRPr>
          </a:p>
        </p:txBody>
      </p:sp>
      <p:sp>
        <p:nvSpPr>
          <p:cNvPr id="2" name="Rectangle 1">
            <a:extLst>
              <a:ext uri="{FF2B5EF4-FFF2-40B4-BE49-F238E27FC236}">
                <a16:creationId xmlns:a16="http://schemas.microsoft.com/office/drawing/2014/main" id="{C6DC03BE-B9D8-49FD-B810-FDEA3396BA9C}"/>
              </a:ext>
            </a:extLst>
          </p:cNvPr>
          <p:cNvSpPr/>
          <p:nvPr/>
        </p:nvSpPr>
        <p:spPr>
          <a:xfrm>
            <a:off x="373618" y="5064042"/>
            <a:ext cx="3834398" cy="369332"/>
          </a:xfrm>
          <a:prstGeom prst="rect">
            <a:avLst/>
          </a:prstGeom>
        </p:spPr>
        <p:txBody>
          <a:bodyPr wrap="square">
            <a:spAutoFit/>
          </a:bodyPr>
          <a:lstStyle/>
          <a:p>
            <a:pPr lvl="0"/>
            <a:r>
              <a:rPr lang="en-CA" dirty="0">
                <a:solidFill>
                  <a:schemeClr val="bg1"/>
                </a:solidFill>
              </a:rPr>
              <a:t>Anticipated business levels</a:t>
            </a:r>
          </a:p>
        </p:txBody>
      </p:sp>
      <p:pic>
        <p:nvPicPr>
          <p:cNvPr id="4" name="Graphic 3" descr="Selfie Stick">
            <a:extLst>
              <a:ext uri="{FF2B5EF4-FFF2-40B4-BE49-F238E27FC236}">
                <a16:creationId xmlns:a16="http://schemas.microsoft.com/office/drawing/2014/main" id="{88DB722D-20AC-41A4-8B15-BC594423A6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80755" y="2658292"/>
            <a:ext cx="1741714" cy="1741714"/>
          </a:xfrm>
          <a:prstGeom prst="rect">
            <a:avLst/>
          </a:prstGeom>
        </p:spPr>
      </p:pic>
      <p:sp>
        <p:nvSpPr>
          <p:cNvPr id="6" name="TextBox 5">
            <a:extLst>
              <a:ext uri="{FF2B5EF4-FFF2-40B4-BE49-F238E27FC236}">
                <a16:creationId xmlns:a16="http://schemas.microsoft.com/office/drawing/2014/main" id="{78676C6F-F283-4ED6-86FD-EA3D2307D1CB}"/>
              </a:ext>
            </a:extLst>
          </p:cNvPr>
          <p:cNvSpPr txBox="1">
            <a:spLocks noChangeAspect="1"/>
          </p:cNvSpPr>
          <p:nvPr/>
        </p:nvSpPr>
        <p:spPr>
          <a:xfrm>
            <a:off x="4729128" y="0"/>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Tree>
    <p:extLst>
      <p:ext uri="{BB962C8B-B14F-4D97-AF65-F5344CB8AC3E}">
        <p14:creationId xmlns:p14="http://schemas.microsoft.com/office/powerpoint/2010/main" val="3355310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854488" y="1953127"/>
            <a:ext cx="7474172" cy="1325563"/>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altLang="en-US" sz="4400" kern="1200" dirty="0">
                <a:solidFill>
                  <a:schemeClr val="tx1"/>
                </a:solidFill>
                <a:latin typeface="+mj-lt"/>
                <a:ea typeface="+mj-ea"/>
                <a:cs typeface="+mj-cs"/>
              </a:rPr>
              <a:t>Enhancing Listening Skills</a:t>
            </a:r>
            <a:endParaRPr lang="en-US" sz="4400" b="1" kern="1200" spc="0" dirty="0">
              <a:solidFill>
                <a:schemeClr val="tx1"/>
              </a:solidFill>
              <a:latin typeface="+mj-lt"/>
              <a:ea typeface="+mj-ea"/>
              <a:cs typeface="+mj-cs"/>
            </a:endParaRPr>
          </a:p>
        </p:txBody>
      </p:sp>
      <p:sp>
        <p:nvSpPr>
          <p:cNvPr id="33" name="Rectangle 3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Ear">
            <a:extLst>
              <a:ext uri="{FF2B5EF4-FFF2-40B4-BE49-F238E27FC236}">
                <a16:creationId xmlns:a16="http://schemas.microsoft.com/office/drawing/2014/main" id="{F3CE7F08-24E5-45BA-9BEB-0ADF9017EC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6" name="TextBox 5">
            <a:extLst>
              <a:ext uri="{FF2B5EF4-FFF2-40B4-BE49-F238E27FC236}">
                <a16:creationId xmlns:a16="http://schemas.microsoft.com/office/drawing/2014/main" id="{8EA5353C-1E10-49D2-974E-FE5A0ED9001F}"/>
              </a:ext>
            </a:extLst>
          </p:cNvPr>
          <p:cNvSpPr txBox="1">
            <a:spLocks noChangeAspect="1"/>
          </p:cNvSpPr>
          <p:nvPr/>
        </p:nvSpPr>
        <p:spPr>
          <a:xfrm>
            <a:off x="3998593" y="-32006"/>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a:ln>
                  <a:noFill/>
                </a:ln>
                <a:solidFill>
                  <a:schemeClr val="bg1"/>
                </a:solidFill>
                <a:latin typeface="Arial" panose="020B0604020202020204" pitchFamily="34" charset="0"/>
                <a:cs typeface="Arial" panose="020B0604020202020204" pitchFamily="34" charset="0"/>
              </a:rPr>
              <a:t>SECTION 03</a:t>
            </a:r>
          </a:p>
        </p:txBody>
      </p:sp>
      <p:sp>
        <p:nvSpPr>
          <p:cNvPr id="8" name="Rectangle 3">
            <a:extLst>
              <a:ext uri="{FF2B5EF4-FFF2-40B4-BE49-F238E27FC236}">
                <a16:creationId xmlns:a16="http://schemas.microsoft.com/office/drawing/2014/main" id="{63B7B9EA-FF46-4F5E-A19E-1DDB1449922C}"/>
              </a:ext>
            </a:extLst>
          </p:cNvPr>
          <p:cNvSpPr txBox="1">
            <a:spLocks noChangeArrowheads="1"/>
          </p:cNvSpPr>
          <p:nvPr/>
        </p:nvSpPr>
        <p:spPr>
          <a:xfrm>
            <a:off x="880341" y="4000499"/>
            <a:ext cx="6330950" cy="3201987"/>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What does it take? </a:t>
            </a:r>
          </a:p>
          <a:p>
            <a:r>
              <a:rPr lang="en-US" altLang="en-US" dirty="0"/>
              <a:t>How can you improve your listening skills?</a:t>
            </a:r>
          </a:p>
        </p:txBody>
      </p:sp>
    </p:spTree>
    <p:extLst>
      <p:ext uri="{BB962C8B-B14F-4D97-AF65-F5344CB8AC3E}">
        <p14:creationId xmlns:p14="http://schemas.microsoft.com/office/powerpoint/2010/main" val="13589212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552242" y="1580506"/>
            <a:ext cx="7474172" cy="1325563"/>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altLang="en-US" sz="4400" dirty="0">
                <a:latin typeface="+mj-lt"/>
                <a:ea typeface="+mj-ea"/>
                <a:cs typeface="+mj-cs"/>
              </a:rPr>
              <a:t>Empathy versus Sympathy</a:t>
            </a:r>
            <a:endParaRPr lang="en-US" sz="4400" b="1" spc="0" dirty="0">
              <a:latin typeface="+mj-lt"/>
              <a:ea typeface="+mj-ea"/>
              <a:cs typeface="+mj-cs"/>
            </a:endParaRPr>
          </a:p>
        </p:txBody>
      </p:sp>
      <p:sp>
        <p:nvSpPr>
          <p:cNvPr id="2" name="Rectangle 1">
            <a:extLst>
              <a:ext uri="{FF2B5EF4-FFF2-40B4-BE49-F238E27FC236}">
                <a16:creationId xmlns:a16="http://schemas.microsoft.com/office/drawing/2014/main" id="{9300664B-6A6B-4ED8-B62D-51CE022C0310}"/>
              </a:ext>
            </a:extLst>
          </p:cNvPr>
          <p:cNvSpPr/>
          <p:nvPr/>
        </p:nvSpPr>
        <p:spPr>
          <a:xfrm>
            <a:off x="974361" y="2938072"/>
            <a:ext cx="6629935" cy="279071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altLang="en-US" sz="2400" dirty="0"/>
              <a:t>Sympathy – Is the state of having similar feelings to someone</a:t>
            </a:r>
          </a:p>
          <a:p>
            <a:pPr indent="-228600">
              <a:lnSpc>
                <a:spcPct val="90000"/>
              </a:lnSpc>
              <a:spcAft>
                <a:spcPts val="600"/>
              </a:spcAft>
              <a:buFont typeface="Arial" panose="020B0604020202020204" pitchFamily="34" charset="0"/>
              <a:buChar char="•"/>
            </a:pPr>
            <a:endParaRPr lang="en-US" altLang="en-US" sz="2400" dirty="0"/>
          </a:p>
          <a:p>
            <a:pPr indent="-228600">
              <a:lnSpc>
                <a:spcPct val="90000"/>
              </a:lnSpc>
              <a:spcAft>
                <a:spcPts val="600"/>
              </a:spcAft>
              <a:buFont typeface="Arial" panose="020B0604020202020204" pitchFamily="34" charset="0"/>
              <a:buChar char="•"/>
            </a:pPr>
            <a:r>
              <a:rPr lang="en-US" altLang="en-US" sz="2400" dirty="0"/>
              <a:t>Empathy – acknowledges someone’s feelings as being real and valid</a:t>
            </a:r>
          </a:p>
        </p:txBody>
      </p:sp>
      <p:sp>
        <p:nvSpPr>
          <p:cNvPr id="26" name="Rectangle 2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212AA42D-8D10-4FA7-868F-A7EE93AD94C3}"/>
              </a:ext>
            </a:extLst>
          </p:cNvPr>
          <p:cNvPicPr>
            <a:picLocks noChangeAspect="1"/>
          </p:cNvPicPr>
          <p:nvPr/>
        </p:nvPicPr>
        <p:blipFill rotWithShape="1">
          <a:blip r:embed="rId2">
            <a:alphaModFix/>
          </a:blip>
          <a:srcRect t="161" r="-8" b="-8"/>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TextBox 5">
            <a:extLst>
              <a:ext uri="{FF2B5EF4-FFF2-40B4-BE49-F238E27FC236}">
                <a16:creationId xmlns:a16="http://schemas.microsoft.com/office/drawing/2014/main" id="{8EA5353C-1E10-49D2-974E-FE5A0ED9001F}"/>
              </a:ext>
            </a:extLst>
          </p:cNvPr>
          <p:cNvSpPr txBox="1">
            <a:spLocks noChangeAspect="1"/>
          </p:cNvSpPr>
          <p:nvPr/>
        </p:nvSpPr>
        <p:spPr>
          <a:xfrm>
            <a:off x="4029567" y="23893"/>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a:ln>
                  <a:noFill/>
                </a:ln>
                <a:solidFill>
                  <a:schemeClr val="bg1"/>
                </a:solidFill>
                <a:latin typeface="Arial" panose="020B0604020202020204" pitchFamily="34" charset="0"/>
                <a:cs typeface="Arial" panose="020B0604020202020204" pitchFamily="34" charset="0"/>
              </a:rPr>
              <a:t>SECTION 03</a:t>
            </a:r>
          </a:p>
        </p:txBody>
      </p:sp>
    </p:spTree>
    <p:extLst>
      <p:ext uri="{BB962C8B-B14F-4D97-AF65-F5344CB8AC3E}">
        <p14:creationId xmlns:p14="http://schemas.microsoft.com/office/powerpoint/2010/main" val="19703892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817431" y="1290345"/>
            <a:ext cx="7474172" cy="1325563"/>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altLang="en-US" sz="4400" b="1" dirty="0">
                <a:latin typeface="Calibri" panose="020F0502020204030204" pitchFamily="34" charset="0"/>
                <a:cs typeface="Calibri" panose="020F0502020204030204" pitchFamily="34" charset="0"/>
              </a:rPr>
              <a:t>Recap the situation</a:t>
            </a:r>
            <a:r>
              <a:rPr lang="en-US" altLang="en-US" sz="4400" b="1" dirty="0"/>
              <a:t>:</a:t>
            </a:r>
            <a:br>
              <a:rPr lang="en-US" altLang="en-US" sz="4400" i="1" dirty="0"/>
            </a:br>
            <a:endParaRPr lang="en-US" sz="4400" b="1" spc="0" dirty="0">
              <a:latin typeface="+mj-lt"/>
              <a:ea typeface="+mj-ea"/>
              <a:cs typeface="+mj-cs"/>
            </a:endParaRPr>
          </a:p>
        </p:txBody>
      </p:sp>
      <p:sp>
        <p:nvSpPr>
          <p:cNvPr id="26" name="Rectangle 2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A5353C-1E10-49D2-974E-FE5A0ED9001F}"/>
              </a:ext>
            </a:extLst>
          </p:cNvPr>
          <p:cNvSpPr txBox="1">
            <a:spLocks noChangeAspect="1"/>
          </p:cNvSpPr>
          <p:nvPr/>
        </p:nvSpPr>
        <p:spPr>
          <a:xfrm>
            <a:off x="3858998" y="14170"/>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a:ln>
                  <a:noFill/>
                </a:ln>
                <a:solidFill>
                  <a:schemeClr val="bg1"/>
                </a:solidFill>
                <a:latin typeface="Arial" panose="020B0604020202020204" pitchFamily="34" charset="0"/>
                <a:cs typeface="Arial" panose="020B0604020202020204" pitchFamily="34" charset="0"/>
              </a:rPr>
              <a:t>SECTION 03</a:t>
            </a:r>
          </a:p>
        </p:txBody>
      </p:sp>
      <p:sp>
        <p:nvSpPr>
          <p:cNvPr id="8" name="Rectangle 3">
            <a:extLst>
              <a:ext uri="{FF2B5EF4-FFF2-40B4-BE49-F238E27FC236}">
                <a16:creationId xmlns:a16="http://schemas.microsoft.com/office/drawing/2014/main" id="{7741F2AD-3DF9-4EF8-8C9A-780D343BC978}"/>
              </a:ext>
            </a:extLst>
          </p:cNvPr>
          <p:cNvSpPr txBox="1">
            <a:spLocks noChangeArrowheads="1"/>
          </p:cNvSpPr>
          <p:nvPr/>
        </p:nvSpPr>
        <p:spPr>
          <a:xfrm>
            <a:off x="1158655" y="2987894"/>
            <a:ext cx="7132948" cy="3022381"/>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r>
              <a:rPr lang="en-US" altLang="en-US" i="1" dirty="0"/>
              <a:t>Paraphrase </a:t>
            </a:r>
          </a:p>
          <a:p>
            <a:pPr marL="571500" indent="-571500"/>
            <a:r>
              <a:rPr lang="en-US" altLang="en-US" i="1" dirty="0"/>
              <a:t>Clarify – ask questions</a:t>
            </a:r>
          </a:p>
          <a:p>
            <a:pPr marL="571500" indent="-571500"/>
            <a:r>
              <a:rPr lang="en-US" altLang="en-US" i="1" dirty="0"/>
              <a:t>Repeat the understanding of the situation </a:t>
            </a:r>
          </a:p>
        </p:txBody>
      </p:sp>
      <p:pic>
        <p:nvPicPr>
          <p:cNvPr id="4" name="Graphic 3" descr="Clipboard">
            <a:extLst>
              <a:ext uri="{FF2B5EF4-FFF2-40B4-BE49-F238E27FC236}">
                <a16:creationId xmlns:a16="http://schemas.microsoft.com/office/drawing/2014/main" id="{77C820A2-83D1-4E47-B690-3B63A1E281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8286" y="2987894"/>
            <a:ext cx="914400" cy="914400"/>
          </a:xfrm>
          <a:prstGeom prst="rect">
            <a:avLst/>
          </a:prstGeom>
        </p:spPr>
      </p:pic>
    </p:spTree>
    <p:extLst>
      <p:ext uri="{BB962C8B-B14F-4D97-AF65-F5344CB8AC3E}">
        <p14:creationId xmlns:p14="http://schemas.microsoft.com/office/powerpoint/2010/main" val="36936989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817431" y="1290345"/>
            <a:ext cx="7474172" cy="1325563"/>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altLang="en-US" sz="4400" b="1" dirty="0">
                <a:latin typeface="Calibri" panose="020F0502020204030204" pitchFamily="34" charset="0"/>
                <a:cs typeface="Calibri" panose="020F0502020204030204" pitchFamily="34" charset="0"/>
              </a:rPr>
              <a:t>Agree upon a solution</a:t>
            </a:r>
            <a:r>
              <a:rPr lang="en-US" altLang="en-US" sz="4400" b="1" dirty="0"/>
              <a:t>:</a:t>
            </a:r>
            <a:br>
              <a:rPr lang="en-US" altLang="en-US" sz="4400" i="1" dirty="0"/>
            </a:br>
            <a:endParaRPr lang="en-US" sz="4400" b="1" spc="0" dirty="0">
              <a:latin typeface="+mj-lt"/>
              <a:ea typeface="+mj-ea"/>
              <a:cs typeface="+mj-cs"/>
            </a:endParaRPr>
          </a:p>
        </p:txBody>
      </p:sp>
      <p:sp>
        <p:nvSpPr>
          <p:cNvPr id="26" name="Rectangle 2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A5353C-1E10-49D2-974E-FE5A0ED9001F}"/>
              </a:ext>
            </a:extLst>
          </p:cNvPr>
          <p:cNvSpPr txBox="1">
            <a:spLocks noChangeAspect="1"/>
          </p:cNvSpPr>
          <p:nvPr/>
        </p:nvSpPr>
        <p:spPr>
          <a:xfrm>
            <a:off x="3858998" y="0"/>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dirty="0">
                <a:ln>
                  <a:noFill/>
                </a:ln>
                <a:solidFill>
                  <a:schemeClr val="bg1"/>
                </a:solidFill>
                <a:latin typeface="Arial" panose="020B0604020202020204" pitchFamily="34" charset="0"/>
                <a:cs typeface="Arial" panose="020B0604020202020204" pitchFamily="34" charset="0"/>
              </a:rPr>
              <a:t>SECTION 03</a:t>
            </a:r>
          </a:p>
        </p:txBody>
      </p:sp>
      <p:sp>
        <p:nvSpPr>
          <p:cNvPr id="8" name="Rectangle 3">
            <a:extLst>
              <a:ext uri="{FF2B5EF4-FFF2-40B4-BE49-F238E27FC236}">
                <a16:creationId xmlns:a16="http://schemas.microsoft.com/office/drawing/2014/main" id="{7741F2AD-3DF9-4EF8-8C9A-780D343BC978}"/>
              </a:ext>
            </a:extLst>
          </p:cNvPr>
          <p:cNvSpPr txBox="1">
            <a:spLocks noChangeArrowheads="1"/>
          </p:cNvSpPr>
          <p:nvPr/>
        </p:nvSpPr>
        <p:spPr>
          <a:xfrm>
            <a:off x="1158655" y="2987894"/>
            <a:ext cx="7132948" cy="3022381"/>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r>
              <a:rPr lang="en-US" altLang="en-US" i="1" dirty="0"/>
              <a:t>Discuss options  </a:t>
            </a:r>
          </a:p>
          <a:p>
            <a:pPr marL="571500" indent="-571500"/>
            <a:r>
              <a:rPr lang="en-US" altLang="en-US" i="1" dirty="0"/>
              <a:t>Involve the customer in the idea phase </a:t>
            </a:r>
          </a:p>
          <a:p>
            <a:pPr marL="571500" indent="-571500"/>
            <a:r>
              <a:rPr lang="en-US" altLang="en-US" i="1" dirty="0"/>
              <a:t>Agree upon what would work best</a:t>
            </a:r>
          </a:p>
        </p:txBody>
      </p:sp>
      <p:pic>
        <p:nvPicPr>
          <p:cNvPr id="3" name="Graphic 2" descr="Comment Like">
            <a:extLst>
              <a:ext uri="{FF2B5EF4-FFF2-40B4-BE49-F238E27FC236}">
                <a16:creationId xmlns:a16="http://schemas.microsoft.com/office/drawing/2014/main" id="{29CABF1C-0EAC-4097-A427-763871D9F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13273" y="2656786"/>
            <a:ext cx="1458013" cy="1458013"/>
          </a:xfrm>
          <a:prstGeom prst="rect">
            <a:avLst/>
          </a:prstGeom>
        </p:spPr>
      </p:pic>
    </p:spTree>
    <p:extLst>
      <p:ext uri="{BB962C8B-B14F-4D97-AF65-F5344CB8AC3E}">
        <p14:creationId xmlns:p14="http://schemas.microsoft.com/office/powerpoint/2010/main" val="40816041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652539" y="1696131"/>
            <a:ext cx="7474172" cy="1325563"/>
          </a:xfrm>
          <a:prstGeom prst="rect">
            <a:avLst/>
          </a:prstGeom>
        </p:spPr>
        <p:txBody>
          <a:bodyPr vert="horz" lIns="91440" tIns="45720" rIns="91440" bIns="45720" rtlCol="0" anchor="ctr" anchorCtr="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altLang="en-US" sz="4400" b="1" dirty="0">
                <a:latin typeface="Calibri" panose="020F0502020204030204" pitchFamily="34" charset="0"/>
                <a:cs typeface="Calibri" panose="020F0502020204030204" pitchFamily="34" charset="0"/>
              </a:rPr>
              <a:t>Take Action and Follow Up</a:t>
            </a:r>
            <a:r>
              <a:rPr lang="en-US" altLang="en-US" sz="4400" b="1" dirty="0"/>
              <a:t>:</a:t>
            </a:r>
            <a:br>
              <a:rPr lang="en-US" altLang="en-US" sz="4400" i="1" dirty="0"/>
            </a:br>
            <a:endParaRPr lang="en-US" sz="4400" b="1" spc="0" dirty="0">
              <a:latin typeface="+mj-lt"/>
              <a:ea typeface="+mj-ea"/>
              <a:cs typeface="+mj-cs"/>
            </a:endParaRPr>
          </a:p>
        </p:txBody>
      </p:sp>
      <p:sp>
        <p:nvSpPr>
          <p:cNvPr id="26" name="Rectangle 2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A5353C-1E10-49D2-974E-FE5A0ED9001F}"/>
              </a:ext>
            </a:extLst>
          </p:cNvPr>
          <p:cNvSpPr txBox="1">
            <a:spLocks noChangeAspect="1"/>
          </p:cNvSpPr>
          <p:nvPr/>
        </p:nvSpPr>
        <p:spPr>
          <a:xfrm>
            <a:off x="3858998" y="0"/>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dirty="0">
                <a:ln>
                  <a:noFill/>
                </a:ln>
                <a:solidFill>
                  <a:schemeClr val="bg1"/>
                </a:solidFill>
                <a:latin typeface="Arial" panose="020B0604020202020204" pitchFamily="34" charset="0"/>
                <a:cs typeface="Arial" panose="020B0604020202020204" pitchFamily="34" charset="0"/>
              </a:rPr>
              <a:t>SECTION 03</a:t>
            </a:r>
          </a:p>
        </p:txBody>
      </p:sp>
      <p:sp>
        <p:nvSpPr>
          <p:cNvPr id="8" name="Rectangle 3">
            <a:extLst>
              <a:ext uri="{FF2B5EF4-FFF2-40B4-BE49-F238E27FC236}">
                <a16:creationId xmlns:a16="http://schemas.microsoft.com/office/drawing/2014/main" id="{7741F2AD-3DF9-4EF8-8C9A-780D343BC978}"/>
              </a:ext>
            </a:extLst>
          </p:cNvPr>
          <p:cNvSpPr txBox="1">
            <a:spLocks noChangeArrowheads="1"/>
          </p:cNvSpPr>
          <p:nvPr/>
        </p:nvSpPr>
        <p:spPr>
          <a:xfrm>
            <a:off x="1136428" y="3302688"/>
            <a:ext cx="7132948" cy="3022381"/>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r>
              <a:rPr lang="en-US" altLang="en-US" i="1" dirty="0"/>
              <a:t>Based on agreed upon solution take the next steps </a:t>
            </a:r>
          </a:p>
          <a:p>
            <a:pPr marL="571500" indent="-571500"/>
            <a:r>
              <a:rPr lang="en-US" altLang="en-US" i="1" dirty="0"/>
              <a:t>Provide updates and any adjustments </a:t>
            </a:r>
          </a:p>
          <a:p>
            <a:pPr marL="571500" indent="-571500"/>
            <a:r>
              <a:rPr lang="en-US" altLang="en-US" i="1" dirty="0"/>
              <a:t>Follow-up to close the loop</a:t>
            </a:r>
          </a:p>
        </p:txBody>
      </p:sp>
      <p:pic>
        <p:nvPicPr>
          <p:cNvPr id="4" name="Graphic 3" descr="Clapper board">
            <a:extLst>
              <a:ext uri="{FF2B5EF4-FFF2-40B4-BE49-F238E27FC236}">
                <a16:creationId xmlns:a16="http://schemas.microsoft.com/office/drawing/2014/main" id="{8DEC651D-FFC0-4787-99FA-6FFB9DD334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05399" y="2846920"/>
            <a:ext cx="1360174" cy="1360174"/>
          </a:xfrm>
          <a:prstGeom prst="rect">
            <a:avLst/>
          </a:prstGeom>
        </p:spPr>
      </p:pic>
    </p:spTree>
    <p:extLst>
      <p:ext uri="{BB962C8B-B14F-4D97-AF65-F5344CB8AC3E}">
        <p14:creationId xmlns:p14="http://schemas.microsoft.com/office/powerpoint/2010/main" val="41929274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5" name="Rectangle 2"/>
          <p:cNvSpPr>
            <a:spLocks noGrp="1" noChangeArrowheads="1"/>
          </p:cNvSpPr>
          <p:nvPr>
            <p:ph type="title" idx="4294967295"/>
          </p:nvPr>
        </p:nvSpPr>
        <p:spPr>
          <a:xfrm>
            <a:off x="506688" y="1665344"/>
            <a:ext cx="3197013" cy="2743200"/>
          </a:xfrm>
        </p:spPr>
        <p:txBody>
          <a:bodyPr vert="horz" lIns="91440" tIns="45720" rIns="91440" bIns="45720" rtlCol="0" anchor="t">
            <a:normAutofit/>
          </a:bodyPr>
          <a:lstStyle/>
          <a:p>
            <a:pPr algn="ctr"/>
            <a:r>
              <a:rPr lang="en-US" sz="3000" kern="1200" dirty="0">
                <a:solidFill>
                  <a:schemeClr val="bg1"/>
                </a:solidFill>
                <a:latin typeface="+mj-lt"/>
                <a:ea typeface="+mj-ea"/>
                <a:cs typeface="+mj-cs"/>
              </a:rPr>
              <a:t>Recap</a:t>
            </a:r>
            <a:br>
              <a:rPr lang="en-US" sz="3000" kern="1200" dirty="0">
                <a:solidFill>
                  <a:schemeClr val="bg1"/>
                </a:solidFill>
                <a:latin typeface="+mj-lt"/>
                <a:ea typeface="+mj-ea"/>
                <a:cs typeface="+mj-cs"/>
              </a:rPr>
            </a:br>
            <a:br>
              <a:rPr lang="en-US" sz="3000" kern="1200" dirty="0">
                <a:solidFill>
                  <a:schemeClr val="bg1"/>
                </a:solidFill>
                <a:latin typeface="+mj-lt"/>
                <a:ea typeface="+mj-ea"/>
                <a:cs typeface="+mj-cs"/>
              </a:rPr>
            </a:br>
            <a:r>
              <a:rPr lang="en-US" sz="3000" b="1" kern="1200" dirty="0">
                <a:solidFill>
                  <a:schemeClr val="bg1"/>
                </a:solidFill>
                <a:latin typeface="+mj-lt"/>
                <a:ea typeface="+mj-ea"/>
                <a:cs typeface="+mj-cs"/>
              </a:rPr>
              <a:t>Change and Difficult Situations</a:t>
            </a:r>
            <a:br>
              <a:rPr lang="en-US" sz="3000" b="1" kern="1200" dirty="0">
                <a:solidFill>
                  <a:schemeClr val="bg1"/>
                </a:solidFill>
                <a:latin typeface="+mj-lt"/>
                <a:ea typeface="+mj-ea"/>
                <a:cs typeface="+mj-cs"/>
              </a:rPr>
            </a:br>
            <a:endParaRPr lang="en-US" sz="3000" kern="1200" dirty="0">
              <a:solidFill>
                <a:schemeClr val="bg1"/>
              </a:solidFill>
              <a:latin typeface="+mj-lt"/>
              <a:ea typeface="+mj-ea"/>
              <a:cs typeface="+mj-cs"/>
            </a:endParaRPr>
          </a:p>
        </p:txBody>
      </p:sp>
      <p:sp>
        <p:nvSpPr>
          <p:cNvPr id="729091" name="Rectangle 3"/>
          <p:cNvSpPr>
            <a:spLocks noGrp="1" noChangeArrowheads="1"/>
          </p:cNvSpPr>
          <p:nvPr>
            <p:ph type="body" sz="half" idx="4294967295"/>
          </p:nvPr>
        </p:nvSpPr>
        <p:spPr>
          <a:xfrm>
            <a:off x="4682468" y="1190573"/>
            <a:ext cx="7289799" cy="5533496"/>
          </a:xfrm>
        </p:spPr>
        <p:txBody>
          <a:bodyPr vert="horz" lIns="91440" tIns="45720" rIns="91440" bIns="45720" rtlCol="0" anchor="ctr">
            <a:normAutofit/>
          </a:bodyPr>
          <a:lstStyle/>
          <a:p>
            <a:pPr marL="0"/>
            <a:r>
              <a:rPr lang="en-US" dirty="0"/>
              <a:t>Change is ongoing </a:t>
            </a:r>
          </a:p>
          <a:p>
            <a:pPr marL="0"/>
            <a:r>
              <a:rPr lang="en-US" dirty="0"/>
              <a:t>Customers may have challenges navigating the current situation </a:t>
            </a:r>
          </a:p>
          <a:p>
            <a:pPr marL="0"/>
            <a:r>
              <a:rPr lang="en-US" dirty="0"/>
              <a:t>Deal with customer concerns </a:t>
            </a:r>
          </a:p>
          <a:p>
            <a:pPr lvl="1"/>
            <a:r>
              <a:rPr lang="en-US" altLang="en-US" i="1" dirty="0"/>
              <a:t>Accountability </a:t>
            </a:r>
            <a:endParaRPr lang="en-US" altLang="en-US" dirty="0"/>
          </a:p>
          <a:p>
            <a:pPr lvl="1"/>
            <a:r>
              <a:rPr lang="en-US" altLang="en-US" i="1" dirty="0"/>
              <a:t>Listen </a:t>
            </a:r>
          </a:p>
          <a:p>
            <a:pPr lvl="1"/>
            <a:r>
              <a:rPr lang="en-US" altLang="en-US" i="1" dirty="0"/>
              <a:t>Show Empathy </a:t>
            </a:r>
            <a:endParaRPr lang="en-US" altLang="en-US" dirty="0"/>
          </a:p>
          <a:p>
            <a:pPr lvl="1"/>
            <a:r>
              <a:rPr lang="en-US" altLang="en-US" i="1" dirty="0"/>
              <a:t>Recap the situation </a:t>
            </a:r>
          </a:p>
          <a:p>
            <a:pPr lvl="1"/>
            <a:r>
              <a:rPr lang="en-US" altLang="en-US" i="1" dirty="0"/>
              <a:t>Agree upon a solution</a:t>
            </a:r>
          </a:p>
          <a:p>
            <a:pPr lvl="1"/>
            <a:r>
              <a:rPr lang="en-US" altLang="en-US" i="1" dirty="0"/>
              <a:t>Take Action</a:t>
            </a:r>
            <a:r>
              <a:rPr lang="en-US" altLang="en-US" dirty="0"/>
              <a:t> </a:t>
            </a:r>
          </a:p>
          <a:p>
            <a:pPr lvl="1"/>
            <a:r>
              <a:rPr lang="en-US" altLang="en-US" i="1" dirty="0"/>
              <a:t>Follow up</a:t>
            </a:r>
            <a:r>
              <a:rPr lang="en-US" altLang="en-US" dirty="0"/>
              <a:t> </a:t>
            </a:r>
          </a:p>
          <a:p>
            <a:pPr marL="0"/>
            <a:endParaRPr lang="en-US" dirty="0"/>
          </a:p>
        </p:txBody>
      </p:sp>
      <p:sp>
        <p:nvSpPr>
          <p:cNvPr id="9" name="TextBox 8">
            <a:extLst>
              <a:ext uri="{FF2B5EF4-FFF2-40B4-BE49-F238E27FC236}">
                <a16:creationId xmlns:a16="http://schemas.microsoft.com/office/drawing/2014/main" id="{F3386551-763A-4CE2-B7BE-D6FBB3358E77}"/>
              </a:ext>
            </a:extLst>
          </p:cNvPr>
          <p:cNvSpPr txBox="1">
            <a:spLocks noChangeAspect="1"/>
          </p:cNvSpPr>
          <p:nvPr/>
        </p:nvSpPr>
        <p:spPr>
          <a:xfrm>
            <a:off x="6438007" y="0"/>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dirty="0">
                <a:ln>
                  <a:noFill/>
                </a:ln>
                <a:solidFill>
                  <a:schemeClr val="bg1"/>
                </a:solidFill>
                <a:latin typeface="Arial" panose="020B0604020202020204" pitchFamily="34" charset="0"/>
                <a:cs typeface="Arial" panose="020B0604020202020204" pitchFamily="34" charset="0"/>
              </a:rPr>
              <a:t>SECTION 03</a:t>
            </a:r>
          </a:p>
        </p:txBody>
      </p:sp>
    </p:spTree>
    <p:extLst>
      <p:ext uri="{BB962C8B-B14F-4D97-AF65-F5344CB8AC3E}">
        <p14:creationId xmlns:p14="http://schemas.microsoft.com/office/powerpoint/2010/main" val="8260091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90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90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909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909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90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909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909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909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909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90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6F8148-BEF2-8B4B-ADF3-32EAEB35435D}"/>
              </a:ext>
            </a:extLst>
          </p:cNvPr>
          <p:cNvSpPr txBox="1">
            <a:spLocks/>
          </p:cNvSpPr>
          <p:nvPr/>
        </p:nvSpPr>
        <p:spPr>
          <a:xfrm>
            <a:off x="5250874" y="342612"/>
            <a:ext cx="6580908" cy="2250196"/>
          </a:xfrm>
          <a:prstGeom prst="rect">
            <a:avLst/>
          </a:prstGeom>
        </p:spPr>
        <p:txBody>
          <a:bodyPr anchor="t" anchorCtr="0">
            <a:noAutofit/>
          </a:bodyPr>
          <a:lstStyle>
            <a:lvl1pPr algn="l" defTabSz="914400" rtl="0" eaLnBrk="1" latinLnBrk="0" hangingPunct="1">
              <a:lnSpc>
                <a:spcPct val="80000"/>
              </a:lnSpc>
              <a:spcBef>
                <a:spcPct val="0"/>
              </a:spcBef>
              <a:buNone/>
              <a:defRPr sz="4400" kern="1200">
                <a:solidFill>
                  <a:schemeClr val="accent1"/>
                </a:solidFill>
                <a:latin typeface="+mj-lt"/>
                <a:ea typeface="+mj-ea"/>
                <a:cs typeface="+mj-cs"/>
              </a:defRPr>
            </a:lvl1pPr>
          </a:lstStyle>
          <a:p>
            <a:pPr>
              <a:lnSpc>
                <a:spcPct val="100000"/>
              </a:lnSpc>
            </a:pPr>
            <a:r>
              <a:rPr lang="en-US" sz="5500" dirty="0">
                <a:solidFill>
                  <a:schemeClr val="tx1"/>
                </a:solidFill>
              </a:rPr>
              <a:t>SECTION FOUR</a:t>
            </a:r>
          </a:p>
          <a:p>
            <a:pPr>
              <a:lnSpc>
                <a:spcPct val="100000"/>
              </a:lnSpc>
            </a:pPr>
            <a:endParaRPr lang="en-US" sz="5500" dirty="0">
              <a:solidFill>
                <a:schemeClr val="tx1"/>
              </a:solidFill>
            </a:endParaRPr>
          </a:p>
          <a:p>
            <a:pPr>
              <a:lnSpc>
                <a:spcPct val="100000"/>
              </a:lnSpc>
            </a:pPr>
            <a:r>
              <a:rPr lang="en-US" sz="5500" dirty="0">
                <a:solidFill>
                  <a:schemeClr val="tx1"/>
                </a:solidFill>
              </a:rPr>
              <a:t>Managing Personal </a:t>
            </a:r>
          </a:p>
          <a:p>
            <a:pPr>
              <a:lnSpc>
                <a:spcPct val="100000"/>
              </a:lnSpc>
            </a:pPr>
            <a:r>
              <a:rPr lang="en-US" sz="5500" dirty="0">
                <a:solidFill>
                  <a:schemeClr val="tx1"/>
                </a:solidFill>
              </a:rPr>
              <a:t>Stress </a:t>
            </a:r>
            <a:endParaRPr lang="en-US" sz="6000" dirty="0">
              <a:solidFill>
                <a:schemeClr val="tx1"/>
              </a:solidFill>
            </a:endParaRPr>
          </a:p>
        </p:txBody>
      </p:sp>
      <p:sp>
        <p:nvSpPr>
          <p:cNvPr id="18" name="TextBox 17">
            <a:extLst>
              <a:ext uri="{FF2B5EF4-FFF2-40B4-BE49-F238E27FC236}">
                <a16:creationId xmlns:a16="http://schemas.microsoft.com/office/drawing/2014/main" id="{AC828A9C-1610-994D-A8A0-8C46F39E2E32}"/>
              </a:ext>
            </a:extLst>
          </p:cNvPr>
          <p:cNvSpPr txBox="1">
            <a:spLocks noChangeAspect="1"/>
          </p:cNvSpPr>
          <p:nvPr/>
        </p:nvSpPr>
        <p:spPr>
          <a:xfrm>
            <a:off x="1226634" y="-32006"/>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04</a:t>
            </a:r>
          </a:p>
        </p:txBody>
      </p:sp>
      <p:sp>
        <p:nvSpPr>
          <p:cNvPr id="2" name="Rectangle 1">
            <a:extLst>
              <a:ext uri="{FF2B5EF4-FFF2-40B4-BE49-F238E27FC236}">
                <a16:creationId xmlns:a16="http://schemas.microsoft.com/office/drawing/2014/main" id="{C6DC03BE-B9D8-49FD-B810-FDEA3396BA9C}"/>
              </a:ext>
            </a:extLst>
          </p:cNvPr>
          <p:cNvSpPr/>
          <p:nvPr/>
        </p:nvSpPr>
        <p:spPr>
          <a:xfrm>
            <a:off x="373618" y="5064042"/>
            <a:ext cx="3834398" cy="369332"/>
          </a:xfrm>
          <a:prstGeom prst="rect">
            <a:avLst/>
          </a:prstGeom>
        </p:spPr>
        <p:txBody>
          <a:bodyPr wrap="square">
            <a:spAutoFit/>
          </a:bodyPr>
          <a:lstStyle/>
          <a:p>
            <a:pPr lvl="0"/>
            <a:r>
              <a:rPr lang="en-CA" dirty="0">
                <a:solidFill>
                  <a:schemeClr val="bg1"/>
                </a:solidFill>
              </a:rPr>
              <a:t>Anticipated business levels</a:t>
            </a:r>
          </a:p>
        </p:txBody>
      </p:sp>
      <p:pic>
        <p:nvPicPr>
          <p:cNvPr id="4" name="Graphic 3" descr="Lost">
            <a:extLst>
              <a:ext uri="{FF2B5EF4-FFF2-40B4-BE49-F238E27FC236}">
                <a16:creationId xmlns:a16="http://schemas.microsoft.com/office/drawing/2014/main" id="{7C7089E0-5B00-433D-92D5-4B5225531B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2436" y="2551244"/>
            <a:ext cx="2119746" cy="2119746"/>
          </a:xfrm>
          <a:prstGeom prst="rect">
            <a:avLst/>
          </a:prstGeom>
        </p:spPr>
      </p:pic>
    </p:spTree>
    <p:extLst>
      <p:ext uri="{BB962C8B-B14F-4D97-AF65-F5344CB8AC3E}">
        <p14:creationId xmlns:p14="http://schemas.microsoft.com/office/powerpoint/2010/main" val="28403274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5" name="Rectangle 2"/>
          <p:cNvSpPr>
            <a:spLocks noGrp="1" noChangeArrowheads="1"/>
          </p:cNvSpPr>
          <p:nvPr>
            <p:ph type="title" idx="4294967295"/>
          </p:nvPr>
        </p:nvSpPr>
        <p:spPr>
          <a:xfrm>
            <a:off x="312724" y="3433763"/>
            <a:ext cx="3197013" cy="2743200"/>
          </a:xfrm>
        </p:spPr>
        <p:txBody>
          <a:bodyPr vert="horz" lIns="91440" tIns="45720" rIns="91440" bIns="45720" rtlCol="0" anchor="t">
            <a:normAutofit/>
          </a:bodyPr>
          <a:lstStyle/>
          <a:p>
            <a:pPr algn="ctr"/>
            <a:r>
              <a:rPr lang="en-US" sz="3000" kern="1200" dirty="0">
                <a:solidFill>
                  <a:schemeClr val="bg1"/>
                </a:solidFill>
                <a:latin typeface="+mj-lt"/>
                <a:ea typeface="+mj-ea"/>
                <a:cs typeface="+mj-cs"/>
              </a:rPr>
              <a:t>Stress Causes </a:t>
            </a:r>
            <a:br>
              <a:rPr lang="en-US" sz="3000" b="1" kern="1200" dirty="0">
                <a:solidFill>
                  <a:schemeClr val="bg1"/>
                </a:solidFill>
                <a:latin typeface="+mj-lt"/>
                <a:ea typeface="+mj-ea"/>
                <a:cs typeface="+mj-cs"/>
              </a:rPr>
            </a:br>
            <a:endParaRPr lang="en-US" sz="3000" kern="1200" dirty="0">
              <a:solidFill>
                <a:schemeClr val="bg1"/>
              </a:solidFill>
              <a:latin typeface="+mj-lt"/>
              <a:ea typeface="+mj-ea"/>
              <a:cs typeface="+mj-cs"/>
            </a:endParaRPr>
          </a:p>
        </p:txBody>
      </p:sp>
      <p:pic>
        <p:nvPicPr>
          <p:cNvPr id="135" name="Graphic 134" descr="Onboarding">
            <a:extLst>
              <a:ext uri="{FF2B5EF4-FFF2-40B4-BE49-F238E27FC236}">
                <a16:creationId xmlns:a16="http://schemas.microsoft.com/office/drawing/2014/main" id="{84CCB845-342E-4BA8-975E-F1D063FFDC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2271" y="2122544"/>
            <a:ext cx="914400" cy="914400"/>
          </a:xfrm>
          <a:prstGeom prst="rect">
            <a:avLst/>
          </a:prstGeom>
        </p:spPr>
      </p:pic>
      <p:sp>
        <p:nvSpPr>
          <p:cNvPr id="7" name="TextBox 6">
            <a:extLst>
              <a:ext uri="{FF2B5EF4-FFF2-40B4-BE49-F238E27FC236}">
                <a16:creationId xmlns:a16="http://schemas.microsoft.com/office/drawing/2014/main" id="{B7C331D8-3B85-4DBD-A9D4-F7CD77EDB042}"/>
              </a:ext>
            </a:extLst>
          </p:cNvPr>
          <p:cNvSpPr txBox="1">
            <a:spLocks noChangeAspect="1"/>
          </p:cNvSpPr>
          <p:nvPr/>
        </p:nvSpPr>
        <p:spPr>
          <a:xfrm>
            <a:off x="6657616" y="-32006"/>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04</a:t>
            </a:r>
          </a:p>
        </p:txBody>
      </p:sp>
      <p:sp>
        <p:nvSpPr>
          <p:cNvPr id="3" name="TextBox 2">
            <a:extLst>
              <a:ext uri="{FF2B5EF4-FFF2-40B4-BE49-F238E27FC236}">
                <a16:creationId xmlns:a16="http://schemas.microsoft.com/office/drawing/2014/main" id="{A30D2044-64C7-49A8-95C9-294CC704BB0B}"/>
              </a:ext>
            </a:extLst>
          </p:cNvPr>
          <p:cNvSpPr txBox="1"/>
          <p:nvPr/>
        </p:nvSpPr>
        <p:spPr>
          <a:xfrm>
            <a:off x="4662562" y="1970551"/>
            <a:ext cx="6830290" cy="3816429"/>
          </a:xfrm>
          <a:prstGeom prst="rect">
            <a:avLst/>
          </a:prstGeom>
          <a:solidFill>
            <a:srgbClr val="ECF0E9"/>
          </a:solidFill>
        </p:spPr>
        <p:txBody>
          <a:bodyPr wrap="square" rtlCol="0">
            <a:spAutoFit/>
          </a:bodyPr>
          <a:lstStyle/>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Lack of information</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Poor communication </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Lack of structure, process</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Volume of work</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Feeling rushed </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Feeling unacknowledged &amp; appreciated </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Other? </a:t>
            </a:r>
          </a:p>
          <a:p>
            <a:endParaRPr lang="en-CA" dirty="0"/>
          </a:p>
        </p:txBody>
      </p:sp>
    </p:spTree>
    <p:extLst>
      <p:ext uri="{BB962C8B-B14F-4D97-AF65-F5344CB8AC3E}">
        <p14:creationId xmlns:p14="http://schemas.microsoft.com/office/powerpoint/2010/main" val="990419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5" name="Rectangle 2"/>
          <p:cNvSpPr>
            <a:spLocks noGrp="1" noChangeArrowheads="1"/>
          </p:cNvSpPr>
          <p:nvPr>
            <p:ph type="title" idx="4294967295"/>
          </p:nvPr>
        </p:nvSpPr>
        <p:spPr>
          <a:xfrm>
            <a:off x="312724" y="3433763"/>
            <a:ext cx="3197013" cy="2743200"/>
          </a:xfrm>
        </p:spPr>
        <p:txBody>
          <a:bodyPr vert="horz" lIns="91440" tIns="45720" rIns="91440" bIns="45720" rtlCol="0" anchor="t">
            <a:normAutofit/>
          </a:bodyPr>
          <a:lstStyle/>
          <a:p>
            <a:pPr algn="ctr"/>
            <a:r>
              <a:rPr lang="en-US" sz="3000" kern="1200" dirty="0">
                <a:solidFill>
                  <a:schemeClr val="bg1"/>
                </a:solidFill>
                <a:latin typeface="+mj-lt"/>
                <a:ea typeface="+mj-ea"/>
                <a:cs typeface="+mj-cs"/>
              </a:rPr>
              <a:t>Stress Signals </a:t>
            </a:r>
            <a:br>
              <a:rPr lang="en-US" sz="3000" b="1" kern="1200" dirty="0">
                <a:solidFill>
                  <a:schemeClr val="bg1"/>
                </a:solidFill>
                <a:latin typeface="+mj-lt"/>
                <a:ea typeface="+mj-ea"/>
                <a:cs typeface="+mj-cs"/>
              </a:rPr>
            </a:br>
            <a:endParaRPr lang="en-US" sz="3000" kern="1200" dirty="0">
              <a:solidFill>
                <a:schemeClr val="bg1"/>
              </a:solidFill>
              <a:latin typeface="+mj-lt"/>
              <a:ea typeface="+mj-ea"/>
              <a:cs typeface="+mj-cs"/>
            </a:endParaRPr>
          </a:p>
        </p:txBody>
      </p:sp>
      <p:pic>
        <p:nvPicPr>
          <p:cNvPr id="135" name="Graphic 134" descr="Onboarding">
            <a:extLst>
              <a:ext uri="{FF2B5EF4-FFF2-40B4-BE49-F238E27FC236}">
                <a16:creationId xmlns:a16="http://schemas.microsoft.com/office/drawing/2014/main" id="{84CCB845-342E-4BA8-975E-F1D063FFDC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2271" y="2122544"/>
            <a:ext cx="914400" cy="914400"/>
          </a:xfrm>
          <a:prstGeom prst="rect">
            <a:avLst/>
          </a:prstGeom>
        </p:spPr>
      </p:pic>
      <p:sp>
        <p:nvSpPr>
          <p:cNvPr id="7" name="TextBox 6">
            <a:extLst>
              <a:ext uri="{FF2B5EF4-FFF2-40B4-BE49-F238E27FC236}">
                <a16:creationId xmlns:a16="http://schemas.microsoft.com/office/drawing/2014/main" id="{B7C331D8-3B85-4DBD-A9D4-F7CD77EDB042}"/>
              </a:ext>
            </a:extLst>
          </p:cNvPr>
          <p:cNvSpPr txBox="1">
            <a:spLocks noChangeAspect="1"/>
          </p:cNvSpPr>
          <p:nvPr/>
        </p:nvSpPr>
        <p:spPr>
          <a:xfrm>
            <a:off x="6657616" y="-32006"/>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04</a:t>
            </a:r>
          </a:p>
        </p:txBody>
      </p:sp>
      <p:sp>
        <p:nvSpPr>
          <p:cNvPr id="3" name="TextBox 2">
            <a:extLst>
              <a:ext uri="{FF2B5EF4-FFF2-40B4-BE49-F238E27FC236}">
                <a16:creationId xmlns:a16="http://schemas.microsoft.com/office/drawing/2014/main" id="{A30D2044-64C7-49A8-95C9-294CC704BB0B}"/>
              </a:ext>
            </a:extLst>
          </p:cNvPr>
          <p:cNvSpPr txBox="1"/>
          <p:nvPr/>
        </p:nvSpPr>
        <p:spPr>
          <a:xfrm>
            <a:off x="4655128" y="1970551"/>
            <a:ext cx="6830290" cy="3539430"/>
          </a:xfrm>
          <a:prstGeom prst="rect">
            <a:avLst/>
          </a:prstGeom>
          <a:solidFill>
            <a:srgbClr val="ECF0E9"/>
          </a:solidFill>
        </p:spPr>
        <p:txBody>
          <a:bodyPr wrap="square" rtlCol="0">
            <a:spAutoFit/>
          </a:bodyPr>
          <a:lstStyle/>
          <a:p>
            <a:pPr marL="457200" indent="-457200">
              <a:buClr>
                <a:srgbClr val="000000"/>
              </a:buClr>
              <a:buFont typeface="Arial" panose="020B0604020202020204" pitchFamily="34" charset="0"/>
              <a:buChar char="•"/>
            </a:pPr>
            <a:endParaRPr lang="en-US" altLang="en-US" sz="2800" dirty="0">
              <a:latin typeface="Arial" panose="020B0604020202020204" pitchFamily="34" charset="0"/>
              <a:cs typeface="Times New Roman" panose="02020603050405020304" pitchFamily="18" charset="0"/>
            </a:endParaRP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Feeling agitated </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Complaining</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Withdrawn</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Aloof</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Frustrated </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Angry</a:t>
            </a:r>
          </a:p>
          <a:p>
            <a:pPr marL="457200" indent="-457200">
              <a:buClr>
                <a:srgbClr val="000000"/>
              </a:buClr>
              <a:buFont typeface="Arial" panose="020B0604020202020204" pitchFamily="34" charset="0"/>
              <a:buChar char="•"/>
            </a:pPr>
            <a:r>
              <a:rPr lang="en-US" sz="2800" dirty="0">
                <a:latin typeface="Arial" panose="020B0604020202020204" pitchFamily="34" charset="0"/>
                <a:cs typeface="Times New Roman" panose="02020603050405020304" pitchFamily="18" charset="0"/>
              </a:rPr>
              <a:t>Resentful</a:t>
            </a:r>
            <a:endParaRPr lang="en-CA" dirty="0"/>
          </a:p>
        </p:txBody>
      </p:sp>
    </p:spTree>
    <p:extLst>
      <p:ext uri="{BB962C8B-B14F-4D97-AF65-F5344CB8AC3E}">
        <p14:creationId xmlns:p14="http://schemas.microsoft.com/office/powerpoint/2010/main" val="253838376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5" name="Rectangle 2"/>
          <p:cNvSpPr>
            <a:spLocks noGrp="1" noChangeArrowheads="1"/>
          </p:cNvSpPr>
          <p:nvPr>
            <p:ph type="title" idx="4294967295"/>
          </p:nvPr>
        </p:nvSpPr>
        <p:spPr>
          <a:xfrm>
            <a:off x="312724" y="3433763"/>
            <a:ext cx="3197013" cy="2743200"/>
          </a:xfrm>
        </p:spPr>
        <p:txBody>
          <a:bodyPr vert="horz" lIns="91440" tIns="45720" rIns="91440" bIns="45720" rtlCol="0" anchor="t">
            <a:normAutofit/>
          </a:bodyPr>
          <a:lstStyle/>
          <a:p>
            <a:pPr algn="ctr"/>
            <a:r>
              <a:rPr lang="en-US" sz="3000" kern="1200" dirty="0">
                <a:solidFill>
                  <a:schemeClr val="bg1"/>
                </a:solidFill>
                <a:latin typeface="+mj-lt"/>
                <a:ea typeface="+mj-ea"/>
                <a:cs typeface="+mj-cs"/>
              </a:rPr>
              <a:t>Managing and Overcoming Stress </a:t>
            </a:r>
            <a:br>
              <a:rPr lang="en-US" sz="3000" b="1" kern="1200" dirty="0">
                <a:solidFill>
                  <a:schemeClr val="bg1"/>
                </a:solidFill>
                <a:latin typeface="+mj-lt"/>
                <a:ea typeface="+mj-ea"/>
                <a:cs typeface="+mj-cs"/>
              </a:rPr>
            </a:br>
            <a:endParaRPr lang="en-US" sz="3000" kern="1200" dirty="0">
              <a:solidFill>
                <a:schemeClr val="bg1"/>
              </a:solidFill>
              <a:latin typeface="+mj-lt"/>
              <a:ea typeface="+mj-ea"/>
              <a:cs typeface="+mj-cs"/>
            </a:endParaRPr>
          </a:p>
        </p:txBody>
      </p:sp>
      <p:pic>
        <p:nvPicPr>
          <p:cNvPr id="135" name="Graphic 134" descr="Onboarding">
            <a:extLst>
              <a:ext uri="{FF2B5EF4-FFF2-40B4-BE49-F238E27FC236}">
                <a16:creationId xmlns:a16="http://schemas.microsoft.com/office/drawing/2014/main" id="{84CCB845-342E-4BA8-975E-F1D063FFDC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2271" y="2122544"/>
            <a:ext cx="914400" cy="914400"/>
          </a:xfrm>
          <a:prstGeom prst="rect">
            <a:avLst/>
          </a:prstGeom>
        </p:spPr>
      </p:pic>
      <p:sp>
        <p:nvSpPr>
          <p:cNvPr id="7" name="TextBox 6">
            <a:extLst>
              <a:ext uri="{FF2B5EF4-FFF2-40B4-BE49-F238E27FC236}">
                <a16:creationId xmlns:a16="http://schemas.microsoft.com/office/drawing/2014/main" id="{B7C331D8-3B85-4DBD-A9D4-F7CD77EDB042}"/>
              </a:ext>
            </a:extLst>
          </p:cNvPr>
          <p:cNvSpPr txBox="1">
            <a:spLocks noChangeAspect="1"/>
          </p:cNvSpPr>
          <p:nvPr/>
        </p:nvSpPr>
        <p:spPr>
          <a:xfrm>
            <a:off x="6657616" y="-32006"/>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04</a:t>
            </a:r>
          </a:p>
        </p:txBody>
      </p:sp>
      <p:sp>
        <p:nvSpPr>
          <p:cNvPr id="3" name="TextBox 2">
            <a:extLst>
              <a:ext uri="{FF2B5EF4-FFF2-40B4-BE49-F238E27FC236}">
                <a16:creationId xmlns:a16="http://schemas.microsoft.com/office/drawing/2014/main" id="{A30D2044-64C7-49A8-95C9-294CC704BB0B}"/>
              </a:ext>
            </a:extLst>
          </p:cNvPr>
          <p:cNvSpPr txBox="1"/>
          <p:nvPr/>
        </p:nvSpPr>
        <p:spPr>
          <a:xfrm>
            <a:off x="4775049" y="1475876"/>
            <a:ext cx="6830290" cy="4536819"/>
          </a:xfrm>
          <a:prstGeom prst="rect">
            <a:avLst/>
          </a:prstGeom>
          <a:solidFill>
            <a:srgbClr val="ECF0E9"/>
          </a:solidFill>
        </p:spPr>
        <p:txBody>
          <a:bodyPr wrap="square" rtlCol="0">
            <a:spAutoFit/>
          </a:bodyPr>
          <a:lstStyle/>
          <a:p>
            <a:pPr marL="457200" indent="-457200">
              <a:lnSpc>
                <a:spcPct val="150000"/>
              </a:lnSpc>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Have a conversation</a:t>
            </a:r>
          </a:p>
          <a:p>
            <a:pPr marL="457200" indent="-457200">
              <a:lnSpc>
                <a:spcPct val="150000"/>
              </a:lnSpc>
              <a:buClr>
                <a:srgbClr val="000000"/>
              </a:buClr>
              <a:buFont typeface="Arial" panose="020B0604020202020204" pitchFamily="34" charset="0"/>
              <a:buChar char="•"/>
            </a:pPr>
            <a:r>
              <a:rPr lang="en-US" sz="2800" dirty="0">
                <a:latin typeface="Arial" panose="020B0604020202020204" pitchFamily="34" charset="0"/>
                <a:cs typeface="Times New Roman" panose="02020603050405020304" pitchFamily="18" charset="0"/>
              </a:rPr>
              <a:t>Consider what is the real issue </a:t>
            </a:r>
          </a:p>
          <a:p>
            <a:pPr marL="457200" indent="-457200">
              <a:lnSpc>
                <a:spcPct val="150000"/>
              </a:lnSpc>
              <a:buClr>
                <a:srgbClr val="000000"/>
              </a:buClr>
              <a:buFont typeface="Arial" panose="020B0604020202020204" pitchFamily="34" charset="0"/>
              <a:buChar char="•"/>
            </a:pPr>
            <a:r>
              <a:rPr lang="en-CA" sz="2800" dirty="0">
                <a:latin typeface="Arial" panose="020B0604020202020204" pitchFamily="34" charset="0"/>
                <a:cs typeface="Times New Roman" panose="02020603050405020304" pitchFamily="18" charset="0"/>
              </a:rPr>
              <a:t>Stand back and assess </a:t>
            </a:r>
            <a:endParaRPr lang="en-US" sz="2800" dirty="0">
              <a:latin typeface="Arial" panose="020B0604020202020204" pitchFamily="34" charset="0"/>
              <a:cs typeface="Times New Roman" panose="02020603050405020304" pitchFamily="18" charset="0"/>
            </a:endParaRPr>
          </a:p>
          <a:p>
            <a:pPr marL="457200" indent="-457200">
              <a:lnSpc>
                <a:spcPct val="150000"/>
              </a:lnSpc>
              <a:buClr>
                <a:srgbClr val="000000"/>
              </a:buClr>
              <a:buFont typeface="Arial" panose="020B0604020202020204" pitchFamily="34" charset="0"/>
              <a:buChar char="•"/>
            </a:pPr>
            <a:r>
              <a:rPr lang="en-US" sz="2800" dirty="0">
                <a:latin typeface="Arial" panose="020B0604020202020204" pitchFamily="34" charset="0"/>
                <a:cs typeface="Times New Roman" panose="02020603050405020304" pitchFamily="18" charset="0"/>
              </a:rPr>
              <a:t>Put the situation into perspective</a:t>
            </a:r>
          </a:p>
          <a:p>
            <a:pPr marL="457200" indent="-457200">
              <a:lnSpc>
                <a:spcPct val="150000"/>
              </a:lnSpc>
              <a:buClr>
                <a:srgbClr val="000000"/>
              </a:buClr>
              <a:buFont typeface="Arial" panose="020B0604020202020204" pitchFamily="34" charset="0"/>
              <a:buChar char="•"/>
            </a:pPr>
            <a:r>
              <a:rPr lang="en-US" sz="2800" dirty="0">
                <a:latin typeface="Arial" panose="020B0604020202020204" pitchFamily="34" charset="0"/>
                <a:cs typeface="Times New Roman" panose="02020603050405020304" pitchFamily="18" charset="0"/>
              </a:rPr>
              <a:t>Explore ideas to help overcome </a:t>
            </a:r>
          </a:p>
          <a:p>
            <a:pPr marL="457200" indent="-457200">
              <a:lnSpc>
                <a:spcPct val="150000"/>
              </a:lnSpc>
              <a:buClr>
                <a:srgbClr val="000000"/>
              </a:buClr>
              <a:buFont typeface="Arial" panose="020B0604020202020204" pitchFamily="34" charset="0"/>
              <a:buChar char="•"/>
            </a:pPr>
            <a:r>
              <a:rPr lang="en-US" sz="2800" dirty="0">
                <a:latin typeface="Arial" panose="020B0604020202020204" pitchFamily="34" charset="0"/>
                <a:cs typeface="Times New Roman" panose="02020603050405020304" pitchFamily="18" charset="0"/>
              </a:rPr>
              <a:t>Take a break </a:t>
            </a:r>
          </a:p>
          <a:p>
            <a:pPr marL="457200" indent="-457200">
              <a:lnSpc>
                <a:spcPct val="150000"/>
              </a:lnSpc>
              <a:buClr>
                <a:srgbClr val="000000"/>
              </a:buClr>
              <a:buFont typeface="Arial" panose="020B0604020202020204" pitchFamily="34" charset="0"/>
              <a:buChar char="•"/>
            </a:pPr>
            <a:r>
              <a:rPr lang="en-US" sz="2800" dirty="0">
                <a:latin typeface="Arial" panose="020B0604020202020204" pitchFamily="34" charset="0"/>
                <a:cs typeface="Times New Roman" panose="02020603050405020304" pitchFamily="18" charset="0"/>
              </a:rPr>
              <a:t>Take care of yourself </a:t>
            </a:r>
            <a:endParaRPr lang="en-CA" sz="28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0356862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6417288-CC9C-4ED8-ACCF-7420FAD51E7B}"/>
              </a:ext>
            </a:extLst>
          </p:cNvPr>
          <p:cNvSpPr/>
          <p:nvPr/>
        </p:nvSpPr>
        <p:spPr>
          <a:xfrm>
            <a:off x="3719514" y="1773239"/>
            <a:ext cx="4897437" cy="3240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800" dirty="0">
                <a:solidFill>
                  <a:schemeClr val="bg1"/>
                </a:solidFill>
              </a:rPr>
              <a:t>Think of a positive quality you possess that enhances the guest experience</a:t>
            </a:r>
            <a:r>
              <a:rPr lang="en-CA" sz="2400" dirty="0">
                <a:solidFill>
                  <a:schemeClr val="bg1"/>
                </a:solidFill>
              </a:rPr>
              <a:t>.</a:t>
            </a:r>
          </a:p>
        </p:txBody>
      </p:sp>
      <p:sp>
        <p:nvSpPr>
          <p:cNvPr id="4" name="Rectangle 3">
            <a:extLst>
              <a:ext uri="{FF2B5EF4-FFF2-40B4-BE49-F238E27FC236}">
                <a16:creationId xmlns:a16="http://schemas.microsoft.com/office/drawing/2014/main" id="{31B61E9D-3A0F-4C0D-A198-8E220CE58A9F}"/>
              </a:ext>
            </a:extLst>
          </p:cNvPr>
          <p:cNvSpPr/>
          <p:nvPr/>
        </p:nvSpPr>
        <p:spPr>
          <a:xfrm>
            <a:off x="4573589" y="5327651"/>
            <a:ext cx="3482975" cy="523875"/>
          </a:xfrm>
          <a:prstGeom prst="rect">
            <a:avLst/>
          </a:prstGeom>
        </p:spPr>
        <p:txBody>
          <a:bodyPr wrap="none">
            <a:spAutoFit/>
          </a:bodyPr>
          <a:lstStyle/>
          <a:p>
            <a:pPr algn="ctr">
              <a:defRPr/>
            </a:pPr>
            <a:r>
              <a:rPr lang="en-CA" sz="2800" dirty="0">
                <a:solidFill>
                  <a:schemeClr val="accent3">
                    <a:lumMod val="50000"/>
                  </a:schemeClr>
                </a:solidFill>
              </a:rPr>
              <a:t>Now write this down </a:t>
            </a:r>
          </a:p>
        </p:txBody>
      </p:sp>
      <p:sp>
        <p:nvSpPr>
          <p:cNvPr id="7" name="TextBox 6">
            <a:extLst>
              <a:ext uri="{FF2B5EF4-FFF2-40B4-BE49-F238E27FC236}">
                <a16:creationId xmlns:a16="http://schemas.microsoft.com/office/drawing/2014/main" id="{8E63C360-D1B3-4C13-AE31-2BBA8B82AEA9}"/>
              </a:ext>
            </a:extLst>
          </p:cNvPr>
          <p:cNvSpPr txBox="1">
            <a:spLocks noChangeAspect="1"/>
          </p:cNvSpPr>
          <p:nvPr/>
        </p:nvSpPr>
        <p:spPr>
          <a:xfrm>
            <a:off x="4729128" y="0"/>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Tree>
    <p:extLst>
      <p:ext uri="{BB962C8B-B14F-4D97-AF65-F5344CB8AC3E}">
        <p14:creationId xmlns:p14="http://schemas.microsoft.com/office/powerpoint/2010/main" val="3802612365"/>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546077" y="1358340"/>
            <a:ext cx="5467484" cy="2127112"/>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endParaRPr lang="en-CA" sz="5400" dirty="0"/>
          </a:p>
          <a:p>
            <a:r>
              <a:rPr lang="en-US" sz="5400" dirty="0"/>
              <a:t>We get to Choose</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5516380" y="913865"/>
            <a:ext cx="6129543" cy="5159014"/>
          </a:xfrm>
          <a:prstGeom prst="rect">
            <a:avLst/>
          </a:prstGeom>
          <a:solidFill>
            <a:srgbClr val="ECF0E9"/>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20000"/>
              </a:spcBef>
            </a:pPr>
            <a:r>
              <a:rPr lang="en-US" altLang="en-US" sz="3200" i="1" dirty="0">
                <a:solidFill>
                  <a:schemeClr val="tx1">
                    <a:lumMod val="75000"/>
                  </a:schemeClr>
                </a:solidFill>
                <a:latin typeface="Calibri" panose="020F0502020204030204" pitchFamily="34" charset="0"/>
                <a:cs typeface="Calibri" panose="020F0502020204030204" pitchFamily="34" charset="0"/>
              </a:rPr>
              <a:t>By acknowledging our choices we acknowledge we have options and can choose to remain positive and be a positive influence even when faced with negativity or adversity.</a:t>
            </a:r>
            <a:endParaRPr lang="en-US" altLang="en-US" sz="3200" dirty="0"/>
          </a:p>
        </p:txBody>
      </p:sp>
      <p:sp>
        <p:nvSpPr>
          <p:cNvPr id="6" name="TextBox 5">
            <a:extLst>
              <a:ext uri="{FF2B5EF4-FFF2-40B4-BE49-F238E27FC236}">
                <a16:creationId xmlns:a16="http://schemas.microsoft.com/office/drawing/2014/main" id="{10F2E26B-90CF-474E-A89C-8FE7751D6179}"/>
              </a:ext>
            </a:extLst>
          </p:cNvPr>
          <p:cNvSpPr txBox="1">
            <a:spLocks noChangeAspect="1"/>
          </p:cNvSpPr>
          <p:nvPr/>
        </p:nvSpPr>
        <p:spPr>
          <a:xfrm>
            <a:off x="4646689" y="-32006"/>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04</a:t>
            </a:r>
          </a:p>
        </p:txBody>
      </p:sp>
    </p:spTree>
    <p:extLst>
      <p:ext uri="{BB962C8B-B14F-4D97-AF65-F5344CB8AC3E}">
        <p14:creationId xmlns:p14="http://schemas.microsoft.com/office/powerpoint/2010/main" val="13971377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4BC63E-AE84-43E2-B6C2-01CADF6E4D1B}"/>
              </a:ext>
            </a:extLst>
          </p:cNvPr>
          <p:cNvSpPr>
            <a:spLocks noGrp="1"/>
          </p:cNvSpPr>
          <p:nvPr>
            <p:ph type="title"/>
          </p:nvPr>
        </p:nvSpPr>
        <p:spPr>
          <a:xfrm>
            <a:off x="1467787" y="514171"/>
            <a:ext cx="10515600" cy="1288784"/>
          </a:xfrm>
        </p:spPr>
        <p:txBody>
          <a:bodyPr vert="horz" lIns="91440" tIns="45720" rIns="91440" bIns="45720" rtlCol="0" anchor="ctr">
            <a:normAutofit/>
          </a:bodyPr>
          <a:lstStyle/>
          <a:p>
            <a:r>
              <a:rPr lang="en-US" sz="4000" dirty="0"/>
              <a:t>Building Personal Confidence</a:t>
            </a:r>
          </a:p>
        </p:txBody>
      </p:sp>
      <p:pic>
        <p:nvPicPr>
          <p:cNvPr id="5" name="Picture 4" descr="A couple of street signs on a metal pole&#10;&#10;Description automatically generated">
            <a:extLst>
              <a:ext uri="{FF2B5EF4-FFF2-40B4-BE49-F238E27FC236}">
                <a16:creationId xmlns:a16="http://schemas.microsoft.com/office/drawing/2014/main" id="{244732B6-1ADF-4BB5-ABB5-46BD575AE2D7}"/>
              </a:ext>
            </a:extLst>
          </p:cNvPr>
          <p:cNvPicPr>
            <a:picLocks noChangeAspect="1"/>
          </p:cNvPicPr>
          <p:nvPr/>
        </p:nvPicPr>
        <p:blipFill rotWithShape="1">
          <a:blip r:embed="rId3"/>
          <a:srcRect l="3686" r="3039" b="-2"/>
          <a:stretch/>
        </p:blipFill>
        <p:spPr>
          <a:xfrm>
            <a:off x="379751" y="1833491"/>
            <a:ext cx="4561447" cy="3191018"/>
          </a:xfrm>
          <a:prstGeom prst="rect">
            <a:avLst/>
          </a:prstGeom>
        </p:spPr>
      </p:pic>
      <p:sp>
        <p:nvSpPr>
          <p:cNvPr id="3" name="TextBox 2">
            <a:extLst>
              <a:ext uri="{FF2B5EF4-FFF2-40B4-BE49-F238E27FC236}">
                <a16:creationId xmlns:a16="http://schemas.microsoft.com/office/drawing/2014/main" id="{B44D92FA-FA4C-47EB-B549-185A2AE6B48E}"/>
              </a:ext>
            </a:extLst>
          </p:cNvPr>
          <p:cNvSpPr txBox="1"/>
          <p:nvPr/>
        </p:nvSpPr>
        <p:spPr>
          <a:xfrm>
            <a:off x="5320950" y="1825625"/>
            <a:ext cx="6491299" cy="4365313"/>
          </a:xfrm>
          <a:prstGeom prst="rect">
            <a:avLst/>
          </a:prstGeom>
        </p:spPr>
        <p:txBody>
          <a:bodyPr vert="horz" lIns="91440" tIns="45720" rIns="91440" bIns="45720" rtlCol="0">
            <a:normAutofit fontScale="92500" lnSpcReduction="10000"/>
          </a:bodyPr>
          <a:lstStyle/>
          <a:p>
            <a:pPr marL="457200" indent="-228600">
              <a:lnSpc>
                <a:spcPct val="90000"/>
              </a:lnSpc>
              <a:spcAft>
                <a:spcPts val="600"/>
              </a:spcAft>
              <a:buFont typeface="Arial" panose="020B0604020202020204" pitchFamily="34" charset="0"/>
              <a:buChar char="•"/>
            </a:pPr>
            <a:r>
              <a:rPr lang="en-US" altLang="en-US" sz="2800" dirty="0"/>
              <a:t>Knowing who you are - your beliefs, your values, your goals </a:t>
            </a:r>
          </a:p>
          <a:p>
            <a:pPr marL="457200" indent="-228600">
              <a:lnSpc>
                <a:spcPct val="90000"/>
              </a:lnSpc>
              <a:spcAft>
                <a:spcPts val="600"/>
              </a:spcAft>
              <a:buFont typeface="Arial" panose="020B0604020202020204" pitchFamily="34" charset="0"/>
              <a:buChar char="•"/>
            </a:pPr>
            <a:r>
              <a:rPr lang="en-US" altLang="en-US" sz="2800" dirty="0"/>
              <a:t>Having the self esteem not to let someone else exploit your strengths or your weaknesses </a:t>
            </a:r>
          </a:p>
          <a:p>
            <a:pPr marL="457200" indent="-228600">
              <a:lnSpc>
                <a:spcPct val="90000"/>
              </a:lnSpc>
              <a:spcAft>
                <a:spcPts val="600"/>
              </a:spcAft>
              <a:buFont typeface="Arial" panose="020B0604020202020204" pitchFamily="34" charset="0"/>
              <a:buChar char="•"/>
            </a:pPr>
            <a:r>
              <a:rPr lang="en-US" altLang="en-US" sz="2800" dirty="0"/>
              <a:t>Being very in-tune with your strengths and weaknesses </a:t>
            </a:r>
          </a:p>
          <a:p>
            <a:pPr marL="457200" indent="-228600">
              <a:lnSpc>
                <a:spcPct val="90000"/>
              </a:lnSpc>
              <a:spcAft>
                <a:spcPts val="600"/>
              </a:spcAft>
              <a:buFont typeface="Arial" panose="020B0604020202020204" pitchFamily="34" charset="0"/>
              <a:buChar char="•"/>
            </a:pPr>
            <a:r>
              <a:rPr lang="en-US" altLang="en-US" sz="2800" dirty="0"/>
              <a:t>Knowledge</a:t>
            </a:r>
          </a:p>
          <a:p>
            <a:pPr marL="457200" indent="-228600">
              <a:lnSpc>
                <a:spcPct val="90000"/>
              </a:lnSpc>
              <a:spcAft>
                <a:spcPts val="600"/>
              </a:spcAft>
              <a:buFont typeface="Arial" panose="020B0604020202020204" pitchFamily="34" charset="0"/>
              <a:buChar char="•"/>
            </a:pPr>
            <a:r>
              <a:rPr lang="en-US" altLang="en-US" sz="2800" dirty="0"/>
              <a:t>Experience </a:t>
            </a:r>
          </a:p>
          <a:p>
            <a:pPr marL="457200" indent="-228600">
              <a:lnSpc>
                <a:spcPct val="90000"/>
              </a:lnSpc>
              <a:spcAft>
                <a:spcPts val="600"/>
              </a:spcAft>
              <a:buFont typeface="Arial" panose="020B0604020202020204" pitchFamily="34" charset="0"/>
              <a:buChar char="•"/>
            </a:pPr>
            <a:r>
              <a:rPr lang="en-US" altLang="en-US" sz="2800" dirty="0"/>
              <a:t>Successes</a:t>
            </a:r>
          </a:p>
          <a:p>
            <a:pPr marL="457200" indent="-228600">
              <a:lnSpc>
                <a:spcPct val="90000"/>
              </a:lnSpc>
              <a:spcAft>
                <a:spcPts val="600"/>
              </a:spcAft>
              <a:buFont typeface="Arial" panose="020B0604020202020204" pitchFamily="34" charset="0"/>
              <a:buChar char="•"/>
            </a:pPr>
            <a:r>
              <a:rPr lang="en-US" altLang="en-US" sz="2800" dirty="0"/>
              <a:t>Building confidence in others</a:t>
            </a:r>
          </a:p>
          <a:p>
            <a:pPr indent="-228600">
              <a:lnSpc>
                <a:spcPct val="90000"/>
              </a:lnSpc>
              <a:spcAft>
                <a:spcPts val="600"/>
              </a:spcAft>
              <a:buFont typeface="Arial" panose="020B0604020202020204" pitchFamily="34" charset="0"/>
              <a:buChar char="•"/>
            </a:pPr>
            <a:endParaRPr lang="en-US" sz="1900" dirty="0"/>
          </a:p>
        </p:txBody>
      </p:sp>
      <p:sp>
        <p:nvSpPr>
          <p:cNvPr id="6" name="TextBox 5">
            <a:extLst>
              <a:ext uri="{FF2B5EF4-FFF2-40B4-BE49-F238E27FC236}">
                <a16:creationId xmlns:a16="http://schemas.microsoft.com/office/drawing/2014/main" id="{97145460-7A3B-4A89-A89F-9BF0ABD55C4B}"/>
              </a:ext>
            </a:extLst>
          </p:cNvPr>
          <p:cNvSpPr txBox="1">
            <a:spLocks noChangeAspect="1"/>
          </p:cNvSpPr>
          <p:nvPr/>
        </p:nvSpPr>
        <p:spPr>
          <a:xfrm>
            <a:off x="4646689" y="-32006"/>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a:ln>
                  <a:noFill/>
                </a:ln>
                <a:solidFill>
                  <a:schemeClr val="bg1"/>
                </a:solidFill>
                <a:latin typeface="Arial" panose="020B0604020202020204" pitchFamily="34" charset="0"/>
                <a:cs typeface="Arial" panose="020B0604020202020204" pitchFamily="34" charset="0"/>
              </a:rPr>
              <a:t>SECTION 04</a:t>
            </a:r>
          </a:p>
        </p:txBody>
      </p:sp>
    </p:spTree>
    <p:extLst>
      <p:ext uri="{BB962C8B-B14F-4D97-AF65-F5344CB8AC3E}">
        <p14:creationId xmlns:p14="http://schemas.microsoft.com/office/powerpoint/2010/main" val="20850827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5" name="Rectangle 2"/>
          <p:cNvSpPr>
            <a:spLocks noGrp="1" noChangeArrowheads="1"/>
          </p:cNvSpPr>
          <p:nvPr>
            <p:ph type="title" idx="4294967295"/>
          </p:nvPr>
        </p:nvSpPr>
        <p:spPr>
          <a:xfrm>
            <a:off x="506688" y="1665344"/>
            <a:ext cx="3197013" cy="2743200"/>
          </a:xfrm>
        </p:spPr>
        <p:txBody>
          <a:bodyPr vert="horz" lIns="91440" tIns="45720" rIns="91440" bIns="45720" rtlCol="0" anchor="t">
            <a:normAutofit/>
          </a:bodyPr>
          <a:lstStyle/>
          <a:p>
            <a:pPr algn="ctr"/>
            <a:r>
              <a:rPr lang="en-US" sz="3000" kern="1200" dirty="0">
                <a:solidFill>
                  <a:schemeClr val="bg1"/>
                </a:solidFill>
                <a:latin typeface="+mj-lt"/>
                <a:ea typeface="+mj-ea"/>
                <a:cs typeface="+mj-cs"/>
              </a:rPr>
              <a:t>Recap</a:t>
            </a:r>
            <a:br>
              <a:rPr lang="en-US" sz="3000" kern="1200" dirty="0">
                <a:solidFill>
                  <a:schemeClr val="bg1"/>
                </a:solidFill>
                <a:latin typeface="+mj-lt"/>
                <a:ea typeface="+mj-ea"/>
                <a:cs typeface="+mj-cs"/>
              </a:rPr>
            </a:br>
            <a:br>
              <a:rPr lang="en-US" sz="3000" kern="1200" dirty="0">
                <a:solidFill>
                  <a:schemeClr val="bg1"/>
                </a:solidFill>
                <a:latin typeface="+mj-lt"/>
                <a:ea typeface="+mj-ea"/>
                <a:cs typeface="+mj-cs"/>
              </a:rPr>
            </a:br>
            <a:r>
              <a:rPr lang="en-US" sz="3000" b="1" kern="1200" dirty="0">
                <a:solidFill>
                  <a:schemeClr val="bg1"/>
                </a:solidFill>
                <a:latin typeface="+mj-lt"/>
                <a:ea typeface="+mj-ea"/>
                <a:cs typeface="+mj-cs"/>
              </a:rPr>
              <a:t>Managing Personal Stress </a:t>
            </a:r>
            <a:br>
              <a:rPr lang="en-US" sz="3000" b="1" kern="1200" dirty="0">
                <a:solidFill>
                  <a:schemeClr val="bg1"/>
                </a:solidFill>
                <a:latin typeface="+mj-lt"/>
                <a:ea typeface="+mj-ea"/>
                <a:cs typeface="+mj-cs"/>
              </a:rPr>
            </a:br>
            <a:endParaRPr lang="en-US" sz="3000" kern="1200" dirty="0">
              <a:solidFill>
                <a:schemeClr val="bg1"/>
              </a:solidFill>
              <a:latin typeface="+mj-lt"/>
              <a:ea typeface="+mj-ea"/>
              <a:cs typeface="+mj-cs"/>
            </a:endParaRPr>
          </a:p>
        </p:txBody>
      </p:sp>
      <p:sp>
        <p:nvSpPr>
          <p:cNvPr id="729091" name="Rectangle 3"/>
          <p:cNvSpPr>
            <a:spLocks noGrp="1" noChangeArrowheads="1"/>
          </p:cNvSpPr>
          <p:nvPr>
            <p:ph type="body" sz="half" idx="4294967295"/>
          </p:nvPr>
        </p:nvSpPr>
        <p:spPr>
          <a:xfrm>
            <a:off x="5252910" y="2238145"/>
            <a:ext cx="5732451" cy="4340797"/>
          </a:xfrm>
        </p:spPr>
        <p:txBody>
          <a:bodyPr vert="horz" lIns="91440" tIns="45720" rIns="91440" bIns="45720" rtlCol="0" anchor="ctr">
            <a:normAutofit/>
          </a:bodyPr>
          <a:lstStyle/>
          <a:p>
            <a:pPr marL="0"/>
            <a:r>
              <a:rPr lang="en-US" dirty="0"/>
              <a:t>Understand stress causes and signals</a:t>
            </a:r>
          </a:p>
          <a:p>
            <a:pPr marL="0"/>
            <a:r>
              <a:rPr lang="en-US" dirty="0"/>
              <a:t>Develop a plan to manage stress </a:t>
            </a:r>
          </a:p>
          <a:p>
            <a:pPr marL="0"/>
            <a:r>
              <a:rPr lang="en-US" dirty="0"/>
              <a:t>Recognize you have a choice in relation to negative energy </a:t>
            </a:r>
          </a:p>
          <a:p>
            <a:pPr marL="0"/>
            <a:r>
              <a:rPr lang="en-US" dirty="0"/>
              <a:t>Build personal confidence by recognizing your strengths and personal attributes</a:t>
            </a:r>
          </a:p>
          <a:p>
            <a:pPr marL="0"/>
            <a:endParaRPr lang="en-US" dirty="0"/>
          </a:p>
        </p:txBody>
      </p:sp>
      <p:sp>
        <p:nvSpPr>
          <p:cNvPr id="6" name="TextBox 5">
            <a:extLst>
              <a:ext uri="{FF2B5EF4-FFF2-40B4-BE49-F238E27FC236}">
                <a16:creationId xmlns:a16="http://schemas.microsoft.com/office/drawing/2014/main" id="{39AF8F99-0CAF-4BF1-A49F-F51F64C30ADB}"/>
              </a:ext>
            </a:extLst>
          </p:cNvPr>
          <p:cNvSpPr txBox="1">
            <a:spLocks noChangeAspect="1"/>
          </p:cNvSpPr>
          <p:nvPr/>
        </p:nvSpPr>
        <p:spPr>
          <a:xfrm>
            <a:off x="6544761" y="26618"/>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04</a:t>
            </a:r>
          </a:p>
        </p:txBody>
      </p:sp>
      <p:pic>
        <p:nvPicPr>
          <p:cNvPr id="7" name="Graphic 6" descr="Onboarding">
            <a:extLst>
              <a:ext uri="{FF2B5EF4-FFF2-40B4-BE49-F238E27FC236}">
                <a16:creationId xmlns:a16="http://schemas.microsoft.com/office/drawing/2014/main" id="{DEA4DDEA-0876-42A4-8A20-02AD283097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54432" y="1077276"/>
            <a:ext cx="914400" cy="914400"/>
          </a:xfrm>
          <a:prstGeom prst="rect">
            <a:avLst/>
          </a:prstGeom>
        </p:spPr>
      </p:pic>
    </p:spTree>
    <p:extLst>
      <p:ext uri="{BB962C8B-B14F-4D97-AF65-F5344CB8AC3E}">
        <p14:creationId xmlns:p14="http://schemas.microsoft.com/office/powerpoint/2010/main" val="4149127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90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90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90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90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1"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t="13784" r="-2" b="1698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5361" r="-2" b="2540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7" name="Freeform: Shape 26">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hape 200"/>
          <p:cNvSpPr txBox="1">
            <a:spLocks/>
          </p:cNvSpPr>
          <p:nvPr/>
        </p:nvSpPr>
        <p:spPr>
          <a:xfrm>
            <a:off x="438912" y="1524659"/>
            <a:ext cx="5019074" cy="2774088"/>
          </a:xfrm>
          <a:prstGeom prst="rect">
            <a:avLst/>
          </a:prstGeom>
        </p:spPr>
        <p:txBody>
          <a:bodyPr vert="horz" lIns="91440" tIns="45720" rIns="91440" bIns="45720" rtlCol="0" anchor="b">
            <a:normAutofit/>
          </a:bodyPr>
          <a:lstStyle>
            <a:lvl1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9pPr>
          </a:lstStyle>
          <a:p>
            <a:pPr>
              <a:lnSpc>
                <a:spcPct val="90000"/>
              </a:lnSpc>
              <a:spcBef>
                <a:spcPct val="0"/>
              </a:spcBef>
              <a:spcAft>
                <a:spcPts val="600"/>
              </a:spcAft>
              <a:defRPr sz="5200"/>
            </a:pPr>
            <a:r>
              <a:rPr lang="en-US" sz="5400" kern="1200" spc="-150" dirty="0">
                <a:solidFill>
                  <a:schemeClr val="tx1"/>
                </a:solidFill>
                <a:latin typeface="+mj-lt"/>
                <a:ea typeface="+mj-ea"/>
                <a:cs typeface="+mj-cs"/>
              </a:rPr>
              <a:t>Share Your Experience</a:t>
            </a:r>
          </a:p>
          <a:p>
            <a:pPr>
              <a:lnSpc>
                <a:spcPct val="90000"/>
              </a:lnSpc>
              <a:spcBef>
                <a:spcPct val="0"/>
              </a:spcBef>
              <a:spcAft>
                <a:spcPts val="600"/>
              </a:spcAft>
              <a:defRPr sz="5200"/>
            </a:pPr>
            <a:r>
              <a:rPr lang="en-US" sz="5400" spc="-150" dirty="0">
                <a:solidFill>
                  <a:schemeClr val="tx1"/>
                </a:solidFill>
              </a:rPr>
              <a:t>Getting Input</a:t>
            </a:r>
            <a:endParaRPr lang="en-US" sz="5400" kern="1200" spc="-150" dirty="0">
              <a:solidFill>
                <a:schemeClr val="tx1"/>
              </a:solidFill>
              <a:latin typeface="+mj-lt"/>
              <a:ea typeface="+mj-ea"/>
              <a:cs typeface="+mj-cs"/>
            </a:endParaRPr>
          </a:p>
        </p:txBody>
      </p:sp>
      <p:sp>
        <p:nvSpPr>
          <p:cNvPr id="31" name="Rectangle 30">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3" name="Rectangle 32">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5749FE9-1FAC-43AF-BD29-AB3845FCE5F4}"/>
              </a:ext>
            </a:extLst>
          </p:cNvPr>
          <p:cNvSpPr txBox="1">
            <a:spLocks noChangeAspect="1"/>
          </p:cNvSpPr>
          <p:nvPr/>
        </p:nvSpPr>
        <p:spPr>
          <a:xfrm>
            <a:off x="1507441" y="12764"/>
            <a:ext cx="2733743" cy="640515"/>
          </a:xfrm>
          <a:prstGeom prst="rect">
            <a:avLst/>
          </a:prstGeom>
          <a:solidFill>
            <a:schemeClr val="bg2">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05</a:t>
            </a:r>
          </a:p>
        </p:txBody>
      </p:sp>
    </p:spTree>
    <p:extLst>
      <p:ext uri="{BB962C8B-B14F-4D97-AF65-F5344CB8AC3E}">
        <p14:creationId xmlns:p14="http://schemas.microsoft.com/office/powerpoint/2010/main" val="1487844942"/>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6D70BB-2F86-4F5B-8B86-F077E317E0ED}"/>
              </a:ext>
            </a:extLst>
          </p:cNvPr>
          <p:cNvPicPr>
            <a:picLocks noChangeAspect="1"/>
          </p:cNvPicPr>
          <p:nvPr/>
        </p:nvPicPr>
        <p:blipFill rotWithShape="1">
          <a:blip r:embed="rId2"/>
          <a:srcRect l="28434" r="5331" b="-1"/>
          <a:stretch/>
        </p:blipFill>
        <p:spPr>
          <a:xfrm>
            <a:off x="0" y="0"/>
            <a:ext cx="4323353" cy="2431435"/>
          </a:xfrm>
          <a:prstGeom prst="rect">
            <a:avLst/>
          </a:prstGeom>
        </p:spPr>
      </p:pic>
      <p:sp>
        <p:nvSpPr>
          <p:cNvPr id="5" name="TextBox 4">
            <a:extLst>
              <a:ext uri="{FF2B5EF4-FFF2-40B4-BE49-F238E27FC236}">
                <a16:creationId xmlns:a16="http://schemas.microsoft.com/office/drawing/2014/main" id="{CEDDBB4C-A366-438A-9FB0-985762C27125}"/>
              </a:ext>
            </a:extLst>
          </p:cNvPr>
          <p:cNvSpPr txBox="1"/>
          <p:nvPr/>
        </p:nvSpPr>
        <p:spPr>
          <a:xfrm>
            <a:off x="4323353" y="0"/>
            <a:ext cx="7868647" cy="2431435"/>
          </a:xfrm>
          <a:prstGeom prst="rect">
            <a:avLst/>
          </a:prstGeom>
          <a:solidFill>
            <a:srgbClr val="1773A6"/>
          </a:solidFill>
        </p:spPr>
        <p:txBody>
          <a:bodyPr wrap="square" rtlCol="0">
            <a:spAutoFit/>
          </a:bodyPr>
          <a:lstStyle/>
          <a:p>
            <a:endParaRPr lang="en-CA" dirty="0"/>
          </a:p>
          <a:p>
            <a:endParaRPr lang="en-CA" dirty="0"/>
          </a:p>
          <a:p>
            <a:pPr algn="ctr"/>
            <a:r>
              <a:rPr lang="en-CA" sz="4400" dirty="0">
                <a:solidFill>
                  <a:schemeClr val="bg1"/>
                </a:solidFill>
              </a:rPr>
              <a:t>Visitor Survey </a:t>
            </a:r>
          </a:p>
          <a:p>
            <a:endParaRPr lang="en-CA" dirty="0"/>
          </a:p>
          <a:p>
            <a:endParaRPr lang="en-CA" dirty="0"/>
          </a:p>
          <a:p>
            <a:endParaRPr lang="en-CA" dirty="0"/>
          </a:p>
          <a:p>
            <a:endParaRPr lang="en-CA" dirty="0"/>
          </a:p>
        </p:txBody>
      </p:sp>
      <p:sp>
        <p:nvSpPr>
          <p:cNvPr id="8" name="TextBox 7">
            <a:extLst>
              <a:ext uri="{FF2B5EF4-FFF2-40B4-BE49-F238E27FC236}">
                <a16:creationId xmlns:a16="http://schemas.microsoft.com/office/drawing/2014/main" id="{EDF46179-3085-4BCF-801C-0EA95DDE29B9}"/>
              </a:ext>
            </a:extLst>
          </p:cNvPr>
          <p:cNvSpPr txBox="1"/>
          <p:nvPr/>
        </p:nvSpPr>
        <p:spPr>
          <a:xfrm>
            <a:off x="0" y="2431434"/>
            <a:ext cx="12192000" cy="5324535"/>
          </a:xfrm>
          <a:prstGeom prst="rect">
            <a:avLst/>
          </a:prstGeom>
          <a:noFill/>
        </p:spPr>
        <p:txBody>
          <a:bodyPr wrap="square" rtlCol="0">
            <a:spAutoFit/>
          </a:bodyPr>
          <a:lstStyle/>
          <a:p>
            <a:endParaRPr lang="en-CA" sz="4000" dirty="0"/>
          </a:p>
          <a:p>
            <a:r>
              <a:rPr lang="en-CA" sz="3200" b="1" dirty="0">
                <a:solidFill>
                  <a:srgbClr val="0066CC"/>
                </a:solidFill>
              </a:rPr>
              <a:t>The Purpose </a:t>
            </a:r>
            <a:r>
              <a:rPr lang="en-CA" sz="3200" dirty="0"/>
              <a:t>– to better understand the visitor’s travel plans in the region</a:t>
            </a:r>
          </a:p>
          <a:p>
            <a:endParaRPr lang="en-CA" sz="3200" dirty="0"/>
          </a:p>
          <a:p>
            <a:r>
              <a:rPr lang="en-CA" sz="3200" b="1" dirty="0">
                <a:solidFill>
                  <a:srgbClr val="0066CC"/>
                </a:solidFill>
              </a:rPr>
              <a:t>The Outcomes </a:t>
            </a:r>
            <a:r>
              <a:rPr lang="en-CA" sz="3200" dirty="0"/>
              <a:t>- capture input on an iPad (which are on their way to you) and communities get input to help the overall tourism experience.  </a:t>
            </a:r>
          </a:p>
          <a:p>
            <a:endParaRPr lang="en-CA" dirty="0"/>
          </a:p>
          <a:p>
            <a:endParaRPr lang="en-CA" dirty="0"/>
          </a:p>
          <a:p>
            <a:endParaRPr lang="en-CA" dirty="0"/>
          </a:p>
          <a:p>
            <a:endParaRPr lang="en-CA" dirty="0"/>
          </a:p>
          <a:p>
            <a:endParaRPr lang="en-CA" dirty="0"/>
          </a:p>
          <a:p>
            <a:endParaRPr lang="en-CA" dirty="0"/>
          </a:p>
        </p:txBody>
      </p:sp>
    </p:spTree>
    <p:extLst>
      <p:ext uri="{BB962C8B-B14F-4D97-AF65-F5344CB8AC3E}">
        <p14:creationId xmlns:p14="http://schemas.microsoft.com/office/powerpoint/2010/main" val="18642066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546076" y="2365444"/>
            <a:ext cx="5467484" cy="2127112"/>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endParaRPr lang="en-CA" sz="5400" dirty="0"/>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6048812" y="999568"/>
            <a:ext cx="5410688" cy="5374457"/>
          </a:xfrm>
          <a:prstGeom prst="rect">
            <a:avLst/>
          </a:prstGeom>
          <a:solidFill>
            <a:srgbClr val="ECF0E9"/>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3200" spc="10" dirty="0">
                <a:latin typeface="Calibri" panose="020F0502020204030204" pitchFamily="34" charset="0"/>
                <a:cs typeface="Calibri" panose="020F0502020204030204" pitchFamily="34" charset="0"/>
              </a:rPr>
              <a:t>Build Rapport &amp; Trust </a:t>
            </a:r>
          </a:p>
          <a:p>
            <a:pPr marL="342900" indent="-342900" algn="l">
              <a:buFont typeface="Arial" panose="020B0604020202020204" pitchFamily="34" charset="0"/>
              <a:buChar char="•"/>
            </a:pPr>
            <a:r>
              <a:rPr lang="en-US" altLang="en-US" sz="3200" spc="10" dirty="0">
                <a:latin typeface="Calibri" panose="020F0502020204030204" pitchFamily="34" charset="0"/>
                <a:cs typeface="Calibri" panose="020F0502020204030204" pitchFamily="34" charset="0"/>
              </a:rPr>
              <a:t>People will want to help you if you helped them</a:t>
            </a:r>
          </a:p>
          <a:p>
            <a:pPr marL="342900" indent="-342900" algn="l">
              <a:buFont typeface="Arial" panose="020B0604020202020204" pitchFamily="34" charset="0"/>
              <a:buChar char="•"/>
            </a:pPr>
            <a:r>
              <a:rPr lang="en-US" altLang="en-US" sz="3200" spc="10" dirty="0">
                <a:latin typeface="Calibri" panose="020F0502020204030204" pitchFamily="34" charset="0"/>
                <a:cs typeface="Calibri" panose="020F0502020204030204" pitchFamily="34" charset="0"/>
              </a:rPr>
              <a:t>Make it simple</a:t>
            </a:r>
          </a:p>
          <a:p>
            <a:pPr marL="342900" indent="-342900" algn="l">
              <a:buFont typeface="Arial" panose="020B0604020202020204" pitchFamily="34" charset="0"/>
              <a:buChar char="•"/>
            </a:pPr>
            <a:r>
              <a:rPr lang="en-US" altLang="en-US" sz="3200" spc="10" dirty="0">
                <a:latin typeface="Calibri" panose="020F0502020204030204" pitchFamily="34" charset="0"/>
                <a:cs typeface="Calibri" panose="020F0502020204030204" pitchFamily="34" charset="0"/>
              </a:rPr>
              <a:t>Make it easy </a:t>
            </a:r>
          </a:p>
          <a:p>
            <a:pPr marL="342900" indent="-342900" algn="l">
              <a:buFont typeface="Arial" panose="020B0604020202020204" pitchFamily="34" charset="0"/>
              <a:buChar char="•"/>
            </a:pPr>
            <a:r>
              <a:rPr lang="en-US" altLang="en-US" sz="3200" spc="10" dirty="0">
                <a:latin typeface="Calibri" panose="020F0502020204030204" pitchFamily="34" charset="0"/>
                <a:cs typeface="Calibri" panose="020F0502020204030204" pitchFamily="34" charset="0"/>
              </a:rPr>
              <a:t>Give them options and choices </a:t>
            </a:r>
          </a:p>
          <a:p>
            <a:pPr marL="342900" indent="-342900" algn="l">
              <a:buFont typeface="Arial" panose="020B0604020202020204" pitchFamily="34" charset="0"/>
              <a:buChar char="•"/>
            </a:pPr>
            <a:r>
              <a:rPr lang="en-US" altLang="en-US" sz="3200" spc="10" dirty="0">
                <a:latin typeface="Calibri" panose="020F0502020204030204" pitchFamily="34" charset="0"/>
                <a:cs typeface="Calibri" panose="020F0502020204030204" pitchFamily="34" charset="0"/>
              </a:rPr>
              <a:t>Provide clear timelines </a:t>
            </a:r>
          </a:p>
          <a:p>
            <a:r>
              <a:rPr lang="en-US" altLang="en-US" sz="2400" dirty="0"/>
              <a:t> </a:t>
            </a:r>
          </a:p>
        </p:txBody>
      </p:sp>
      <p:sp>
        <p:nvSpPr>
          <p:cNvPr id="6" name="TextBox 5">
            <a:extLst>
              <a:ext uri="{FF2B5EF4-FFF2-40B4-BE49-F238E27FC236}">
                <a16:creationId xmlns:a16="http://schemas.microsoft.com/office/drawing/2014/main" id="{10F2E26B-90CF-474E-A89C-8FE7751D6179}"/>
              </a:ext>
            </a:extLst>
          </p:cNvPr>
          <p:cNvSpPr txBox="1">
            <a:spLocks noChangeAspect="1"/>
          </p:cNvSpPr>
          <p:nvPr/>
        </p:nvSpPr>
        <p:spPr>
          <a:xfrm>
            <a:off x="4646689" y="-32006"/>
            <a:ext cx="2733743" cy="640515"/>
          </a:xfrm>
          <a:prstGeom prst="rect">
            <a:avLst/>
          </a:prstGeom>
          <a:solidFill>
            <a:schemeClr val="bg2">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05</a:t>
            </a:r>
          </a:p>
        </p:txBody>
      </p:sp>
      <p:sp>
        <p:nvSpPr>
          <p:cNvPr id="4" name="Rectangle 3">
            <a:extLst>
              <a:ext uri="{FF2B5EF4-FFF2-40B4-BE49-F238E27FC236}">
                <a16:creationId xmlns:a16="http://schemas.microsoft.com/office/drawing/2014/main" id="{B29E686A-10A3-44A0-8BDA-C8EB9F93BB04}"/>
              </a:ext>
            </a:extLst>
          </p:cNvPr>
          <p:cNvSpPr/>
          <p:nvPr/>
        </p:nvSpPr>
        <p:spPr>
          <a:xfrm>
            <a:off x="706581" y="2264065"/>
            <a:ext cx="4475019" cy="2252924"/>
          </a:xfrm>
          <a:prstGeom prst="rect">
            <a:avLst/>
          </a:prstGeom>
        </p:spPr>
        <p:txBody>
          <a:bodyPr wrap="square">
            <a:spAutoFit/>
          </a:bodyPr>
          <a:lstStyle/>
          <a:p>
            <a:pPr>
              <a:lnSpc>
                <a:spcPct val="90000"/>
              </a:lnSpc>
              <a:spcBef>
                <a:spcPct val="0"/>
              </a:spcBef>
              <a:spcAft>
                <a:spcPts val="600"/>
              </a:spcAft>
              <a:defRPr sz="5200"/>
            </a:pPr>
            <a:r>
              <a:rPr lang="en-US" b="1" spc="-150" dirty="0"/>
              <a:t>Survey and Questionnaire input</a:t>
            </a:r>
          </a:p>
        </p:txBody>
      </p:sp>
    </p:spTree>
    <p:extLst>
      <p:ext uri="{BB962C8B-B14F-4D97-AF65-F5344CB8AC3E}">
        <p14:creationId xmlns:p14="http://schemas.microsoft.com/office/powerpoint/2010/main" val="478409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41"/>
          <p:cNvSpPr txBox="1">
            <a:spLocks/>
          </p:cNvSpPr>
          <p:nvPr/>
        </p:nvSpPr>
        <p:spPr>
          <a:xfrm>
            <a:off x="838200" y="557188"/>
            <a:ext cx="10515600" cy="1133499"/>
          </a:xfrm>
          <a:prstGeom prst="rect">
            <a:avLst/>
          </a:prstGeom>
        </p:spPr>
        <p:txBody>
          <a:bodyPr vert="horz" lIns="91440" tIns="45720" rIns="91440" bIns="45720" rtlCol="0" anchor="ctr">
            <a:normAutofit/>
          </a:bodyPr>
          <a:lstStyle>
            <a:lvl1pPr marL="0" marR="0" indent="0" algn="l" defTabSz="914400" rtl="0" latinLnBrk="0">
              <a:lnSpc>
                <a:spcPct val="100000"/>
              </a:lnSpc>
              <a:spcBef>
                <a:spcPts val="0"/>
              </a:spcBef>
              <a:spcAft>
                <a:spcPts val="0"/>
              </a:spcAft>
              <a:buClrTx/>
              <a:buSzTx/>
              <a:buFontTx/>
              <a:buNone/>
              <a:tabLst/>
              <a:defRPr sz="4200" b="1" i="0" u="none" strike="noStrike" cap="none" spc="0" baseline="0">
                <a:ln>
                  <a:noFill/>
                </a:ln>
                <a:solidFill>
                  <a:srgbClr val="73984A"/>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9pPr>
          </a:lstStyle>
          <a:p>
            <a:pPr algn="ctr">
              <a:lnSpc>
                <a:spcPct val="90000"/>
              </a:lnSpc>
              <a:spcBef>
                <a:spcPct val="0"/>
              </a:spcBef>
              <a:spcAft>
                <a:spcPts val="600"/>
              </a:spcAft>
            </a:pPr>
            <a:r>
              <a:rPr lang="en-US" sz="3300" kern="1200" dirty="0">
                <a:solidFill>
                  <a:schemeClr val="tx1"/>
                </a:solidFill>
                <a:latin typeface="+mj-lt"/>
                <a:ea typeface="+mj-ea"/>
                <a:cs typeface="+mj-cs"/>
              </a:rPr>
              <a:t>Summer 2021</a:t>
            </a:r>
          </a:p>
          <a:p>
            <a:pPr algn="ctr">
              <a:lnSpc>
                <a:spcPct val="90000"/>
              </a:lnSpc>
              <a:spcBef>
                <a:spcPct val="0"/>
              </a:spcBef>
              <a:spcAft>
                <a:spcPts val="600"/>
              </a:spcAft>
            </a:pPr>
            <a:r>
              <a:rPr lang="en-US" sz="3300" kern="1200" dirty="0">
                <a:solidFill>
                  <a:schemeClr val="tx1"/>
                </a:solidFill>
                <a:latin typeface="+mj-lt"/>
                <a:ea typeface="+mj-ea"/>
                <a:cs typeface="+mj-cs"/>
              </a:rPr>
              <a:t>Recap</a:t>
            </a:r>
          </a:p>
        </p:txBody>
      </p:sp>
      <p:graphicFrame>
        <p:nvGraphicFramePr>
          <p:cNvPr id="8" name="Diagram 7"/>
          <p:cNvGraphicFramePr/>
          <p:nvPr>
            <p:extLst>
              <p:ext uri="{D42A27DB-BD31-4B8C-83A1-F6EECF244321}">
                <p14:modId xmlns:p14="http://schemas.microsoft.com/office/powerpoint/2010/main" val="901130063"/>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4592009"/>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A409A0-E46B-034E-A75D-01FFF145858F}"/>
              </a:ext>
            </a:extLst>
          </p:cNvPr>
          <p:cNvSpPr txBox="1">
            <a:spLocks/>
          </p:cNvSpPr>
          <p:nvPr/>
        </p:nvSpPr>
        <p:spPr>
          <a:xfrm>
            <a:off x="3044926" y="3429000"/>
            <a:ext cx="6102146" cy="699727"/>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US" dirty="0"/>
              <a:t>Call to action.</a:t>
            </a:r>
          </a:p>
        </p:txBody>
      </p:sp>
      <p:pic>
        <p:nvPicPr>
          <p:cNvPr id="10" name="Graphic 9" descr="Circle with right arrow">
            <a:extLst>
              <a:ext uri="{FF2B5EF4-FFF2-40B4-BE49-F238E27FC236}">
                <a16:creationId xmlns:a16="http://schemas.microsoft.com/office/drawing/2014/main" id="{9E7AEAFB-32A9-7A41-B91B-018B2B22E5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187148" y="1349608"/>
            <a:ext cx="1817703" cy="1817703"/>
          </a:xfrm>
          <a:prstGeom prst="rect">
            <a:avLst/>
          </a:prstGeom>
        </p:spPr>
      </p:pic>
      <p:sp>
        <p:nvSpPr>
          <p:cNvPr id="3" name="TextBox 2">
            <a:extLst>
              <a:ext uri="{FF2B5EF4-FFF2-40B4-BE49-F238E27FC236}">
                <a16:creationId xmlns:a16="http://schemas.microsoft.com/office/drawing/2014/main" id="{DC0C6E4C-B3FE-4947-84F9-1DDA1425A9CC}"/>
              </a:ext>
            </a:extLst>
          </p:cNvPr>
          <p:cNvSpPr txBox="1"/>
          <p:nvPr/>
        </p:nvSpPr>
        <p:spPr>
          <a:xfrm>
            <a:off x="3137558" y="4556670"/>
            <a:ext cx="7734585" cy="584775"/>
          </a:xfrm>
          <a:prstGeom prst="rect">
            <a:avLst/>
          </a:prstGeom>
          <a:noFill/>
        </p:spPr>
        <p:txBody>
          <a:bodyPr wrap="square" rtlCol="0">
            <a:spAutoFit/>
          </a:bodyPr>
          <a:lstStyle/>
          <a:p>
            <a:r>
              <a:rPr lang="en-US" sz="1600" spc="300" dirty="0"/>
              <a:t>What will you work on right away? </a:t>
            </a:r>
          </a:p>
          <a:p>
            <a:r>
              <a:rPr lang="en-US" sz="1600" spc="300" dirty="0"/>
              <a:t>Answer in the chat box. </a:t>
            </a:r>
          </a:p>
        </p:txBody>
      </p:sp>
    </p:spTree>
    <p:extLst>
      <p:ext uri="{BB962C8B-B14F-4D97-AF65-F5344CB8AC3E}">
        <p14:creationId xmlns:p14="http://schemas.microsoft.com/office/powerpoint/2010/main" val="39814372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BC35EF-D181-F24A-B2B8-F785FF06955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6B70638A-7A21-DF4A-B0A7-22EFEE69E25A}"/>
              </a:ext>
            </a:extLst>
          </p:cNvPr>
          <p:cNvSpPr txBox="1">
            <a:spLocks noChangeAspect="1"/>
          </p:cNvSpPr>
          <p:nvPr/>
        </p:nvSpPr>
        <p:spPr>
          <a:xfrm>
            <a:off x="2583004" y="1909229"/>
            <a:ext cx="7025992" cy="1742694"/>
          </a:xfrm>
          <a:prstGeom prst="rect">
            <a:avLst/>
          </a:prstGeom>
          <a:noFill/>
          <a:ln w="22225">
            <a:solidFill>
              <a:schemeClr val="bg1"/>
            </a:solidFill>
          </a:ln>
          <a:effectLst/>
        </p:spPr>
        <p:txBody>
          <a:bodyPr vert="horz" wrap="square" lIns="360000" tIns="360000" rIns="360000" bIns="360000" rtlCol="0" anchor="ctr" anchorCtr="0">
            <a:spAutoFit/>
          </a:bodyPr>
          <a:lstStyle/>
          <a:p>
            <a:pPr algn="ctr"/>
            <a:r>
              <a:rPr lang="en-US" sz="6600" b="0" spc="-150" dirty="0">
                <a:ln>
                  <a:noFill/>
                </a:ln>
                <a:solidFill>
                  <a:schemeClr val="bg1"/>
                </a:solidFill>
                <a:latin typeface="+mj-lt"/>
                <a:cs typeface="Arial" panose="020B0604020202020204" pitchFamily="34" charset="0"/>
              </a:rPr>
              <a:t>QUESTIONS?</a:t>
            </a:r>
          </a:p>
        </p:txBody>
      </p:sp>
      <p:sp>
        <p:nvSpPr>
          <p:cNvPr id="22" name="TextBox 21">
            <a:extLst>
              <a:ext uri="{FF2B5EF4-FFF2-40B4-BE49-F238E27FC236}">
                <a16:creationId xmlns:a16="http://schemas.microsoft.com/office/drawing/2014/main" id="{EB9F43AF-FC76-BA4A-866B-B02AD6A66878}"/>
              </a:ext>
            </a:extLst>
          </p:cNvPr>
          <p:cNvSpPr txBox="1">
            <a:spLocks noChangeAspect="1"/>
          </p:cNvSpPr>
          <p:nvPr/>
        </p:nvSpPr>
        <p:spPr>
          <a:xfrm>
            <a:off x="4712734" y="4254366"/>
            <a:ext cx="2433672" cy="613901"/>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600" spc="600" dirty="0">
                <a:solidFill>
                  <a:schemeClr val="bg1"/>
                </a:solidFill>
                <a:latin typeface="Arial" panose="020B0604020202020204" pitchFamily="34" charset="0"/>
                <a:cs typeface="Arial" panose="020B0604020202020204" pitchFamily="34" charset="0"/>
              </a:rPr>
              <a:t>THANK YOU</a:t>
            </a:r>
            <a:endParaRPr lang="en-US" sz="1600" b="0" spc="600" dirty="0">
              <a:ln>
                <a:noFill/>
              </a:ln>
              <a:solidFill>
                <a:schemeClr val="bg1"/>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DE0A0773-F6C7-2F4B-B9F0-ACCD83E6CD5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312836" y="5693633"/>
            <a:ext cx="871687" cy="639508"/>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13254B99-155D-954A-83D8-F82500198B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73839" y="5826115"/>
            <a:ext cx="1554480" cy="621792"/>
          </a:xfrm>
          <a:prstGeom prst="rect">
            <a:avLst/>
          </a:prstGeom>
        </p:spPr>
      </p:pic>
      <p:pic>
        <p:nvPicPr>
          <p:cNvPr id="26" name="Picture 25">
            <a:extLst>
              <a:ext uri="{FF2B5EF4-FFF2-40B4-BE49-F238E27FC236}">
                <a16:creationId xmlns:a16="http://schemas.microsoft.com/office/drawing/2014/main" id="{3E944602-A896-D04F-9793-3AEB1483FDB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93727" y="5709243"/>
            <a:ext cx="871686" cy="613901"/>
          </a:xfrm>
          <a:prstGeom prst="rect">
            <a:avLst/>
          </a:prstGeom>
        </p:spPr>
      </p:pic>
    </p:spTree>
    <p:extLst>
      <p:ext uri="{BB962C8B-B14F-4D97-AF65-F5344CB8AC3E}">
        <p14:creationId xmlns:p14="http://schemas.microsoft.com/office/powerpoint/2010/main" val="1601406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544758" y="1837425"/>
            <a:ext cx="5551241" cy="2408004"/>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CA" dirty="0"/>
              <a:t>Customer Interactions &amp; COVID-19</a:t>
            </a:r>
            <a:endParaRPr lang="en-US" dirty="0"/>
          </a:p>
        </p:txBody>
      </p:sp>
      <p:sp>
        <p:nvSpPr>
          <p:cNvPr id="10" name="TextBox 9">
            <a:extLst>
              <a:ext uri="{FF2B5EF4-FFF2-40B4-BE49-F238E27FC236}">
                <a16:creationId xmlns:a16="http://schemas.microsoft.com/office/drawing/2014/main" id="{00BA7A6A-0FA7-0745-BCEB-246362AA30F7}"/>
              </a:ext>
            </a:extLst>
          </p:cNvPr>
          <p:cNvSpPr txBox="1">
            <a:spLocks noChangeAspect="1"/>
          </p:cNvSpPr>
          <p:nvPr/>
        </p:nvSpPr>
        <p:spPr>
          <a:xfrm>
            <a:off x="4729128" y="0"/>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6095999" y="945315"/>
            <a:ext cx="5871934" cy="5485257"/>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Consider the needs of the guest during this phase COVID-19</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Help the guest plan their route and reconfirm availability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Fill product gaps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Relieve concerns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Customize the experience to meet the guest’s needs during the pandemic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Enhance the guest experience by taking a personalized approach to help them</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Create great memories </a:t>
            </a:r>
          </a:p>
        </p:txBody>
      </p:sp>
    </p:spTree>
    <p:extLst>
      <p:ext uri="{BB962C8B-B14F-4D97-AF65-F5344CB8AC3E}">
        <p14:creationId xmlns:p14="http://schemas.microsoft.com/office/powerpoint/2010/main" val="36113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barn(inVertical)">
                                      <p:cBhvr>
                                        <p:cTn id="3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414130" y="1014465"/>
            <a:ext cx="4984955" cy="2311709"/>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CA" dirty="0"/>
              <a:t>Current Situation for Ontario Residents  </a:t>
            </a:r>
            <a:endParaRPr lang="en-US" dirty="0"/>
          </a:p>
        </p:txBody>
      </p:sp>
      <p:sp>
        <p:nvSpPr>
          <p:cNvPr id="10" name="TextBox 9">
            <a:extLst>
              <a:ext uri="{FF2B5EF4-FFF2-40B4-BE49-F238E27FC236}">
                <a16:creationId xmlns:a16="http://schemas.microsoft.com/office/drawing/2014/main" id="{00BA7A6A-0FA7-0745-BCEB-246362AA30F7}"/>
              </a:ext>
            </a:extLst>
          </p:cNvPr>
          <p:cNvSpPr txBox="1">
            <a:spLocks noChangeAspect="1"/>
          </p:cNvSpPr>
          <p:nvPr/>
        </p:nvSpPr>
        <p:spPr>
          <a:xfrm>
            <a:off x="4729128" y="0"/>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5825397" y="1014465"/>
            <a:ext cx="6141751" cy="4488061"/>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Self-isolating for 14 days after all international and US travel</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US border closed</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Focus on local, provincial travel</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Heightened cleaning and hygiene practices and guidelines still in effect</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Group size restrictions</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Physical distancing – 2 meters</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Mask rules in effect </a:t>
            </a:r>
          </a:p>
        </p:txBody>
      </p:sp>
      <p:pic>
        <p:nvPicPr>
          <p:cNvPr id="4" name="Graphic 3" descr="Daily calendar">
            <a:extLst>
              <a:ext uri="{FF2B5EF4-FFF2-40B4-BE49-F238E27FC236}">
                <a16:creationId xmlns:a16="http://schemas.microsoft.com/office/drawing/2014/main" id="{91238F5F-5CE5-4AA0-A397-B5CA2FAD8D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3080" y="3985209"/>
            <a:ext cx="2072640" cy="2072640"/>
          </a:xfrm>
          <a:prstGeom prst="rect">
            <a:avLst/>
          </a:prstGeom>
        </p:spPr>
      </p:pic>
    </p:spTree>
    <p:extLst>
      <p:ext uri="{BB962C8B-B14F-4D97-AF65-F5344CB8AC3E}">
        <p14:creationId xmlns:p14="http://schemas.microsoft.com/office/powerpoint/2010/main" val="205705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barn(inVertical)">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barn(inVertical)">
                                      <p:cBhvr>
                                        <p:cTn id="36" dur="500"/>
                                        <p:tgtEl>
                                          <p:spTgt spid="5">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barn(inVertical)">
                                      <p:cBhvr>
                                        <p:cTn id="4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Light Green">
      <a:dk1>
        <a:srgbClr val="545759"/>
      </a:dk1>
      <a:lt1>
        <a:srgbClr val="FFFFFF"/>
      </a:lt1>
      <a:dk2>
        <a:srgbClr val="767776"/>
      </a:dk2>
      <a:lt2>
        <a:srgbClr val="BFC0BE"/>
      </a:lt2>
      <a:accent1>
        <a:srgbClr val="47783C"/>
      </a:accent1>
      <a:accent2>
        <a:srgbClr val="9FB591"/>
      </a:accent2>
      <a:accent3>
        <a:srgbClr val="A5A5A5"/>
      </a:accent3>
      <a:accent4>
        <a:srgbClr val="31542A"/>
      </a:accent4>
      <a:accent5>
        <a:srgbClr val="FFFFFF"/>
      </a:accent5>
      <a:accent6>
        <a:srgbClr val="545759"/>
      </a:accent6>
      <a:hlink>
        <a:srgbClr val="47783C"/>
      </a:hlink>
      <a:folHlink>
        <a:srgbClr val="9FB591"/>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747</TotalTime>
  <Words>2361</Words>
  <Application>Microsoft Office PowerPoint</Application>
  <PresentationFormat>Widescreen</PresentationFormat>
  <Paragraphs>646</Paragraphs>
  <Slides>78</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78</vt:i4>
      </vt:variant>
    </vt:vector>
  </HeadingPairs>
  <TitlesOfParts>
    <vt:vector size="87" baseType="lpstr">
      <vt:lpstr>Arial</vt:lpstr>
      <vt:lpstr>Arial Black</vt:lpstr>
      <vt:lpstr>Avenir Next LT Pro</vt:lpstr>
      <vt:lpstr>Calibri</vt:lpstr>
      <vt:lpstr>Courier New</vt:lpstr>
      <vt:lpstr>Times New Roman</vt:lpstr>
      <vt:lpstr>Trebuchet MS</vt:lpstr>
      <vt:lpstr>Wingdings</vt:lpstr>
      <vt:lpstr>Office Theme</vt:lpstr>
      <vt:lpstr>PowerPoint Presentation</vt:lpstr>
      <vt:lpstr>Program Outline</vt:lpstr>
      <vt:lpstr>Take 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vt:lpstr>
      <vt:lpstr>PowerPoint Presentation</vt:lpstr>
      <vt:lpstr>PowerPoint Presentation</vt:lpstr>
      <vt:lpstr>PowerPoint Presentation</vt:lpstr>
      <vt:lpstr>First Impressions</vt:lpstr>
      <vt:lpstr>First Impressions – In person</vt:lpstr>
      <vt:lpstr>First Impressions – On the phone</vt:lpstr>
      <vt:lpstr>PowerPoint Presentation</vt:lpstr>
      <vt:lpstr>Positive Attitude</vt:lpstr>
      <vt:lpstr>PowerPoint Presentation</vt:lpstr>
      <vt:lpstr>PowerPoint Presentation</vt:lpstr>
      <vt:lpstr>Meet  Damien</vt:lpstr>
      <vt:lpstr>PowerPoint Presentation</vt:lpstr>
      <vt:lpstr>PowerPoint Presentation</vt:lpstr>
      <vt:lpstr>PowerPoint Presentation</vt:lpstr>
      <vt:lpstr>PowerPoint Presentation</vt:lpstr>
      <vt:lpstr>PowerPoint Presentation</vt:lpstr>
      <vt:lpstr>What do you see?</vt:lpstr>
      <vt:lpstr>What word do you see?</vt:lpstr>
      <vt:lpstr>How many legs?</vt:lpstr>
      <vt:lpstr>PowerPoint Presentation</vt:lpstr>
      <vt:lpstr>Understanding self, understanding others and connecting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Recognize </vt:lpstr>
      <vt:lpstr>PowerPoint Presentation</vt:lpstr>
      <vt:lpstr>PowerPoint Presentation</vt:lpstr>
      <vt:lpstr>Perceptions and a Disconnect</vt:lpstr>
      <vt:lpstr>Revisiting your one word…</vt:lpstr>
      <vt:lpstr>PowerPoint Presentation</vt:lpstr>
      <vt:lpstr>PowerPoint Presentation</vt:lpstr>
      <vt:lpstr>PowerPoint Presentation</vt:lpstr>
      <vt:lpstr>PowerPoint Presentation</vt:lpstr>
      <vt:lpstr>PowerPoint Presentation</vt:lpstr>
      <vt:lpstr>PowerPoint Presentation</vt:lpstr>
      <vt:lpstr>Welcome to Superior Country</vt:lpstr>
      <vt:lpstr>PowerPoint Presentation</vt:lpstr>
      <vt:lpstr>PowerPoint Presentation</vt:lpstr>
      <vt:lpstr>PowerPoint Presentation</vt:lpstr>
      <vt:lpstr> Handling Customer Concerns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  Change and Difficult Situations </vt:lpstr>
      <vt:lpstr>PowerPoint Presentation</vt:lpstr>
      <vt:lpstr>Stress Causes  </vt:lpstr>
      <vt:lpstr>Stress Signals  </vt:lpstr>
      <vt:lpstr>Managing and Overcoming Stress  </vt:lpstr>
      <vt:lpstr>PowerPoint Presentation</vt:lpstr>
      <vt:lpstr>Building Personal Confidence</vt:lpstr>
      <vt:lpstr>Recap  Managing Personal Stress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 Gutsche</dc:creator>
  <cp:lastModifiedBy>Eden Cameron</cp:lastModifiedBy>
  <cp:revision>4</cp:revision>
  <dcterms:created xsi:type="dcterms:W3CDTF">2020-07-06T12:49:31Z</dcterms:created>
  <dcterms:modified xsi:type="dcterms:W3CDTF">2021-07-29T18:02:30Z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F065ED38-AE3E-48F8-8327-C2715DB460D2</vt:lpwstr>
  </property>
  <property fmtid="{D5CDD505-2E9C-101B-9397-08002B2CF9AE}" pid="3" name="ArticulatePath">
    <vt:lpwstr>TIC Training SuperiorJuly 2021</vt:lpwstr>
  </property>
</Properties>
</file>